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  <p:sldMasterId id="2147483649" r:id="rId2"/>
    <p:sldMasterId id="2147483675" r:id="rId3"/>
  </p:sldMasterIdLst>
  <p:notesMasterIdLst>
    <p:notesMasterId r:id="rId20"/>
  </p:notesMasterIdLst>
  <p:handoutMasterIdLst>
    <p:handoutMasterId r:id="rId21"/>
  </p:handoutMasterIdLst>
  <p:sldIdLst>
    <p:sldId id="256" r:id="rId4"/>
    <p:sldId id="399" r:id="rId5"/>
    <p:sldId id="365" r:id="rId6"/>
    <p:sldId id="367" r:id="rId7"/>
    <p:sldId id="404" r:id="rId8"/>
    <p:sldId id="385" r:id="rId9"/>
    <p:sldId id="374" r:id="rId10"/>
    <p:sldId id="403" r:id="rId11"/>
    <p:sldId id="401" r:id="rId12"/>
    <p:sldId id="402" r:id="rId13"/>
    <p:sldId id="397" r:id="rId14"/>
    <p:sldId id="368" r:id="rId15"/>
    <p:sldId id="400" r:id="rId16"/>
    <p:sldId id="370" r:id="rId17"/>
    <p:sldId id="405" r:id="rId18"/>
    <p:sldId id="369" r:id="rId19"/>
  </p:sldIdLst>
  <p:sldSz cx="9144000" cy="6858000" type="screen4x3"/>
  <p:notesSz cx="7099300" cy="10234613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63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7D501"/>
    <a:srgbClr val="FF9933"/>
    <a:srgbClr val="FF6600"/>
    <a:srgbClr val="005BBB"/>
    <a:srgbClr val="FFFFFF"/>
    <a:srgbClr val="0068B1"/>
    <a:srgbClr val="005B57"/>
    <a:srgbClr val="64BAE5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525" autoAdjust="0"/>
    <p:restoredTop sz="90020" autoAdjust="0"/>
  </p:normalViewPr>
  <p:slideViewPr>
    <p:cSldViewPr>
      <p:cViewPr varScale="1">
        <p:scale>
          <a:sx n="148" d="100"/>
          <a:sy n="148" d="100"/>
        </p:scale>
        <p:origin x="2076" y="126"/>
      </p:cViewPr>
      <p:guideLst>
        <p:guide orient="horz" pos="663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0" d="100"/>
          <a:sy n="90" d="100"/>
        </p:scale>
        <p:origin x="370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2"/>
            <a:ext cx="3076363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32" tIns="49516" rIns="99032" bIns="49516" numCol="1" anchor="t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1296" y="2"/>
            <a:ext cx="3076363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32" tIns="49516" rIns="99032" bIns="49516" numCol="1" anchor="t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2" y="9721108"/>
            <a:ext cx="3076363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32" tIns="49516" rIns="99032" bIns="49516" numCol="1" anchor="b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1296" y="9721108"/>
            <a:ext cx="3076363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32" tIns="49516" rIns="99032" bIns="49516" numCol="1" anchor="b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pPr>
              <a:defRPr/>
            </a:pPr>
            <a:fld id="{02FE54C5-ED85-4617-B245-910CA164B0A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183234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2"/>
            <a:ext cx="3076363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32" tIns="49516" rIns="99032" bIns="49516" numCol="1" anchor="t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16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296" y="2"/>
            <a:ext cx="3076363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32" tIns="49516" rIns="99032" bIns="49516" numCol="1" anchor="t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63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2188" y="768350"/>
            <a:ext cx="5114925" cy="3836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6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931" y="4861443"/>
            <a:ext cx="5679440" cy="4605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32" tIns="49516" rIns="99032" bIns="4951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noProof="0" smtClean="0"/>
              <a:t>Klepnutím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</a:p>
        </p:txBody>
      </p:sp>
      <p:sp>
        <p:nvSpPr>
          <p:cNvPr id="716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9721108"/>
            <a:ext cx="3076363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32" tIns="49516" rIns="99032" bIns="49516" numCol="1" anchor="b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16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296" y="9721108"/>
            <a:ext cx="3076363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32" tIns="49516" rIns="99032" bIns="49516" numCol="1" anchor="b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pPr>
              <a:defRPr/>
            </a:pPr>
            <a:fld id="{BB892F57-8A38-4664-8A82-3E1E79A4064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5693414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B892F57-8A38-4664-8A82-3E1E79A40649}" type="slidenum">
              <a:rPr lang="cs-CZ" smtClean="0"/>
              <a:pPr>
                <a:defRPr/>
              </a:pPr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426815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1" indent="0">
              <a:buFontTx/>
              <a:buNone/>
            </a:pPr>
            <a:endParaRPr lang="cs-CZ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FC09B4-8ECF-4502-AFA2-01D846B8F2D6}" type="slidenum">
              <a:rPr kumimoji="0" lang="cs-CZ" sz="1400" b="0" i="0" u="none" strike="noStrike" kern="1200" cap="none" spc="-1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Times New Roman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cs-CZ" sz="1400" b="0" i="0" u="none" strike="noStrike" kern="1200" cap="none" spc="-1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3679601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1" indent="0">
              <a:buFontTx/>
              <a:buNone/>
            </a:pPr>
            <a:endParaRPr lang="cs-CZ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FC09B4-8ECF-4502-AFA2-01D846B8F2D6}" type="slidenum">
              <a:rPr kumimoji="0" lang="cs-CZ" sz="1400" b="0" i="0" u="none" strike="noStrike" kern="1200" cap="none" spc="-1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Times New Roman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cs-CZ" sz="1400" b="0" i="0" u="none" strike="noStrike" kern="1200" cap="none" spc="-1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2230800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1" indent="0">
              <a:buFontTx/>
              <a:buNone/>
            </a:pPr>
            <a:endParaRPr lang="cs-CZ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FC09B4-8ECF-4502-AFA2-01D846B8F2D6}" type="slidenum">
              <a:rPr kumimoji="0" lang="cs-CZ" sz="1400" b="0" i="0" u="none" strike="noStrike" kern="1200" cap="none" spc="-1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Times New Roman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cs-CZ" sz="1400" b="0" i="0" u="none" strike="noStrike" kern="1200" cap="none" spc="-1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4427781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1" indent="0">
              <a:buFontTx/>
              <a:buNone/>
            </a:pPr>
            <a:endParaRPr lang="cs-CZ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FC09B4-8ECF-4502-AFA2-01D846B8F2D6}" type="slidenum">
              <a:rPr kumimoji="0" lang="cs-CZ" sz="1400" b="0" i="0" u="none" strike="noStrike" kern="1200" cap="none" spc="-1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Times New Roman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cs-CZ" sz="1400" b="0" i="0" u="none" strike="noStrike" kern="1200" cap="none" spc="-1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6355593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1" indent="0">
              <a:buFontTx/>
              <a:buNone/>
            </a:pPr>
            <a:endParaRPr lang="cs-CZ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FC09B4-8ECF-4502-AFA2-01D846B8F2D6}" type="slidenum">
              <a:rPr kumimoji="0" lang="cs-CZ" sz="1400" b="0" i="0" u="none" strike="noStrike" kern="1200" cap="none" spc="-1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Times New Roman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cs-CZ" sz="1400" b="0" i="0" u="none" strike="noStrike" kern="1200" cap="none" spc="-1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5385973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77365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cs-CZ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302039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cs-CZ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465402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cs-CZ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cs-CZ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0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cs-CZ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1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cs-CZ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082291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cs-CZ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cs-CZ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cs-CZ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5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cs-CZ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184140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cs-CZ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cs-CZ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cs-CZ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9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cs-CZ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6344498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cs-CZ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cs-CZ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2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cs-CZ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673396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cs-CZ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cs-CZ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5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cs-CZ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6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cs-CZ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7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cs-CZ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169387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cs-CZ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cs-CZ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0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cs-CZ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81" name="Obrázek 80"/>
          <p:cNvPicPr/>
          <p:nvPr/>
        </p:nvPicPr>
        <p:blipFill>
          <a:blip r:embed="rId2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82" name="Obrázek 81"/>
          <p:cNvPicPr/>
          <p:nvPr/>
        </p:nvPicPr>
        <p:blipFill>
          <a:blip r:embed="rId2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03434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cs-CZ" dirty="0" smtClean="0"/>
              <a:t>Klepnutím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2625144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11560" y="815789"/>
            <a:ext cx="7848227" cy="57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dirty="0" smtClean="0"/>
              <a:t>Přístup k řešení</a:t>
            </a:r>
          </a:p>
        </p:txBody>
      </p:sp>
      <p:sp>
        <p:nvSpPr>
          <p:cNvPr id="3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611560" y="1365033"/>
            <a:ext cx="7848228" cy="49434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2pPr marL="742950" indent="-285750">
              <a:buClrTx/>
              <a:buFont typeface="Arial" pitchFamily="34" charset="0"/>
              <a:buChar char="−"/>
              <a:defRPr/>
            </a:lvl2pPr>
          </a:lstStyle>
          <a:p>
            <a:pPr lvl="0"/>
            <a:r>
              <a:rPr lang="cs-CZ" dirty="0" smtClean="0"/>
              <a:t>Klepnutím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</a:p>
        </p:txBody>
      </p:sp>
    </p:spTree>
    <p:extLst>
      <p:ext uri="{BB962C8B-B14F-4D97-AF65-F5344CB8AC3E}">
        <p14:creationId xmlns:p14="http://schemas.microsoft.com/office/powerpoint/2010/main" val="4363627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02049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Vlastní rozlože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6" y="1264200"/>
            <a:ext cx="7848599" cy="574675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531175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35536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cs-CZ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0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cs-CZ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966583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cs-CZ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cs-CZ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493134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cs-CZ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cs-CZ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5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cs-CZ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246599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7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5" Type="http://schemas.openxmlformats.org/officeDocument/2006/relationships/image" Target="../media/image5.png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84" name="Rectangle 20"/>
          <p:cNvSpPr>
            <a:spLocks noChangeArrowheads="1"/>
          </p:cNvSpPr>
          <p:nvPr/>
        </p:nvSpPr>
        <p:spPr bwMode="auto">
          <a:xfrm>
            <a:off x="1981720" y="2139877"/>
            <a:ext cx="5182568" cy="1372741"/>
          </a:xfrm>
          <a:prstGeom prst="rect">
            <a:avLst/>
          </a:prstGeom>
          <a:noFill/>
          <a:ln w="6350" cap="sq">
            <a:noFill/>
            <a:miter lim="800000"/>
            <a:headEnd type="none" w="sm" len="sm"/>
            <a:tailEnd type="none" w="sm" len="sm"/>
          </a:ln>
          <a:effectLst/>
        </p:spPr>
        <p:txBody>
          <a:bodyPr lIns="36000" tIns="36000" rIns="36000" bIns="36000"/>
          <a:lstStyle/>
          <a:p>
            <a:pPr>
              <a:spcBef>
                <a:spcPts val="1200"/>
              </a:spcBef>
              <a:defRPr/>
            </a:pPr>
            <a:endParaRPr lang="cs-CZ" sz="2000" b="1" dirty="0">
              <a:solidFill>
                <a:schemeClr val="tx1"/>
              </a:solidFill>
              <a:latin typeface="+mj-lt"/>
              <a:cs typeface="Arial" pitchFamily="34" charset="0"/>
            </a:endParaRPr>
          </a:p>
        </p:txBody>
      </p:sp>
      <p:sp>
        <p:nvSpPr>
          <p:cNvPr id="12" name="Obdélník 7"/>
          <p:cNvSpPr>
            <a:spLocks noChangeArrowheads="1"/>
          </p:cNvSpPr>
          <p:nvPr userDrawn="1"/>
        </p:nvSpPr>
        <p:spPr bwMode="auto">
          <a:xfrm>
            <a:off x="-7261" y="-9404"/>
            <a:ext cx="7469981" cy="1296679"/>
          </a:xfrm>
          <a:custGeom>
            <a:avLst/>
            <a:gdLst>
              <a:gd name="connsiteX0" fmla="*/ 0 w 13719600"/>
              <a:gd name="connsiteY0" fmla="*/ 0 h 989013"/>
              <a:gd name="connsiteX1" fmla="*/ 13719600 w 13719600"/>
              <a:gd name="connsiteY1" fmla="*/ 0 h 989013"/>
              <a:gd name="connsiteX2" fmla="*/ 13719600 w 13719600"/>
              <a:gd name="connsiteY2" fmla="*/ 989013 h 989013"/>
              <a:gd name="connsiteX3" fmla="*/ 0 w 13719600"/>
              <a:gd name="connsiteY3" fmla="*/ 989013 h 989013"/>
              <a:gd name="connsiteX4" fmla="*/ 0 w 13719600"/>
              <a:gd name="connsiteY4" fmla="*/ 0 h 989013"/>
              <a:gd name="connsiteX0" fmla="*/ 0 w 13719600"/>
              <a:gd name="connsiteY0" fmla="*/ 0 h 989013"/>
              <a:gd name="connsiteX1" fmla="*/ 13719600 w 13719600"/>
              <a:gd name="connsiteY1" fmla="*/ 0 h 989013"/>
              <a:gd name="connsiteX2" fmla="*/ 8363829 w 13719600"/>
              <a:gd name="connsiteY2" fmla="*/ 989013 h 989013"/>
              <a:gd name="connsiteX3" fmla="*/ 0 w 13719600"/>
              <a:gd name="connsiteY3" fmla="*/ 989013 h 989013"/>
              <a:gd name="connsiteX4" fmla="*/ 0 w 13719600"/>
              <a:gd name="connsiteY4" fmla="*/ 0 h 989013"/>
              <a:gd name="connsiteX0" fmla="*/ 0 w 9670114"/>
              <a:gd name="connsiteY0" fmla="*/ 0 h 989013"/>
              <a:gd name="connsiteX1" fmla="*/ 9670114 w 9670114"/>
              <a:gd name="connsiteY1" fmla="*/ 32657 h 989013"/>
              <a:gd name="connsiteX2" fmla="*/ 8363829 w 9670114"/>
              <a:gd name="connsiteY2" fmla="*/ 989013 h 989013"/>
              <a:gd name="connsiteX3" fmla="*/ 0 w 9670114"/>
              <a:gd name="connsiteY3" fmla="*/ 989013 h 989013"/>
              <a:gd name="connsiteX4" fmla="*/ 0 w 9670114"/>
              <a:gd name="connsiteY4" fmla="*/ 0 h 989013"/>
              <a:gd name="connsiteX0" fmla="*/ 0 w 9670114"/>
              <a:gd name="connsiteY0" fmla="*/ 5443 h 994456"/>
              <a:gd name="connsiteX1" fmla="*/ 9670114 w 9670114"/>
              <a:gd name="connsiteY1" fmla="*/ 0 h 994456"/>
              <a:gd name="connsiteX2" fmla="*/ 8363829 w 9670114"/>
              <a:gd name="connsiteY2" fmla="*/ 994456 h 994456"/>
              <a:gd name="connsiteX3" fmla="*/ 0 w 9670114"/>
              <a:gd name="connsiteY3" fmla="*/ 994456 h 994456"/>
              <a:gd name="connsiteX4" fmla="*/ 0 w 9670114"/>
              <a:gd name="connsiteY4" fmla="*/ 5443 h 994456"/>
              <a:gd name="connsiteX0" fmla="*/ 0 w 10204738"/>
              <a:gd name="connsiteY0" fmla="*/ 5443 h 994456"/>
              <a:gd name="connsiteX1" fmla="*/ 10204738 w 10204738"/>
              <a:gd name="connsiteY1" fmla="*/ 0 h 994456"/>
              <a:gd name="connsiteX2" fmla="*/ 8363829 w 10204738"/>
              <a:gd name="connsiteY2" fmla="*/ 994456 h 994456"/>
              <a:gd name="connsiteX3" fmla="*/ 0 w 10204738"/>
              <a:gd name="connsiteY3" fmla="*/ 994456 h 994456"/>
              <a:gd name="connsiteX4" fmla="*/ 0 w 10204738"/>
              <a:gd name="connsiteY4" fmla="*/ 5443 h 994456"/>
              <a:gd name="connsiteX0" fmla="*/ 0 w 10204738"/>
              <a:gd name="connsiteY0" fmla="*/ 5443 h 994456"/>
              <a:gd name="connsiteX1" fmla="*/ 10204738 w 10204738"/>
              <a:gd name="connsiteY1" fmla="*/ 0 h 994456"/>
              <a:gd name="connsiteX2" fmla="*/ 8401346 w 10204738"/>
              <a:gd name="connsiteY2" fmla="*/ 994456 h 994456"/>
              <a:gd name="connsiteX3" fmla="*/ 0 w 10204738"/>
              <a:gd name="connsiteY3" fmla="*/ 994456 h 994456"/>
              <a:gd name="connsiteX4" fmla="*/ 0 w 10204738"/>
              <a:gd name="connsiteY4" fmla="*/ 5443 h 994456"/>
              <a:gd name="connsiteX0" fmla="*/ 6156 w 10204738"/>
              <a:gd name="connsiteY0" fmla="*/ 14509 h 994456"/>
              <a:gd name="connsiteX1" fmla="*/ 10204738 w 10204738"/>
              <a:gd name="connsiteY1" fmla="*/ 0 h 994456"/>
              <a:gd name="connsiteX2" fmla="*/ 8401346 w 10204738"/>
              <a:gd name="connsiteY2" fmla="*/ 994456 h 994456"/>
              <a:gd name="connsiteX3" fmla="*/ 0 w 10204738"/>
              <a:gd name="connsiteY3" fmla="*/ 994456 h 994456"/>
              <a:gd name="connsiteX4" fmla="*/ 6156 w 10204738"/>
              <a:gd name="connsiteY4" fmla="*/ 14509 h 994456"/>
              <a:gd name="connsiteX0" fmla="*/ 0 w 10204738"/>
              <a:gd name="connsiteY0" fmla="*/ 16322 h 994456"/>
              <a:gd name="connsiteX1" fmla="*/ 10204738 w 10204738"/>
              <a:gd name="connsiteY1" fmla="*/ 0 h 994456"/>
              <a:gd name="connsiteX2" fmla="*/ 8401346 w 10204738"/>
              <a:gd name="connsiteY2" fmla="*/ 994456 h 994456"/>
              <a:gd name="connsiteX3" fmla="*/ 0 w 10204738"/>
              <a:gd name="connsiteY3" fmla="*/ 994456 h 994456"/>
              <a:gd name="connsiteX4" fmla="*/ 0 w 10204738"/>
              <a:gd name="connsiteY4" fmla="*/ 16322 h 994456"/>
              <a:gd name="connsiteX0" fmla="*/ 0 w 10201661"/>
              <a:gd name="connsiteY0" fmla="*/ 7257 h 985391"/>
              <a:gd name="connsiteX1" fmla="*/ 10201661 w 10201661"/>
              <a:gd name="connsiteY1" fmla="*/ 0 h 985391"/>
              <a:gd name="connsiteX2" fmla="*/ 8401346 w 10201661"/>
              <a:gd name="connsiteY2" fmla="*/ 985391 h 985391"/>
              <a:gd name="connsiteX3" fmla="*/ 0 w 10201661"/>
              <a:gd name="connsiteY3" fmla="*/ 985391 h 985391"/>
              <a:gd name="connsiteX4" fmla="*/ 0 w 10201661"/>
              <a:gd name="connsiteY4" fmla="*/ 7257 h 985391"/>
              <a:gd name="connsiteX0" fmla="*/ 0 w 10201661"/>
              <a:gd name="connsiteY0" fmla="*/ 7257 h 985391"/>
              <a:gd name="connsiteX1" fmla="*/ 10201661 w 10201661"/>
              <a:gd name="connsiteY1" fmla="*/ 0 h 985391"/>
              <a:gd name="connsiteX2" fmla="*/ 10189937 w 10201661"/>
              <a:gd name="connsiteY2" fmla="*/ 9065 h 985391"/>
              <a:gd name="connsiteX3" fmla="*/ 8401346 w 10201661"/>
              <a:gd name="connsiteY3" fmla="*/ 985391 h 985391"/>
              <a:gd name="connsiteX4" fmla="*/ 0 w 10201661"/>
              <a:gd name="connsiteY4" fmla="*/ 985391 h 985391"/>
              <a:gd name="connsiteX5" fmla="*/ 0 w 10201661"/>
              <a:gd name="connsiteY5" fmla="*/ 7257 h 985391"/>
              <a:gd name="connsiteX0" fmla="*/ 0 w 10198582"/>
              <a:gd name="connsiteY0" fmla="*/ 1818 h 979952"/>
              <a:gd name="connsiteX1" fmla="*/ 10198582 w 10198582"/>
              <a:gd name="connsiteY1" fmla="*/ 0 h 979952"/>
              <a:gd name="connsiteX2" fmla="*/ 10189937 w 10198582"/>
              <a:gd name="connsiteY2" fmla="*/ 3626 h 979952"/>
              <a:gd name="connsiteX3" fmla="*/ 8401346 w 10198582"/>
              <a:gd name="connsiteY3" fmla="*/ 979952 h 979952"/>
              <a:gd name="connsiteX4" fmla="*/ 0 w 10198582"/>
              <a:gd name="connsiteY4" fmla="*/ 979952 h 979952"/>
              <a:gd name="connsiteX5" fmla="*/ 0 w 10198582"/>
              <a:gd name="connsiteY5" fmla="*/ 1818 h 979952"/>
              <a:gd name="connsiteX0" fmla="*/ 0 w 10198582"/>
              <a:gd name="connsiteY0" fmla="*/ 1818 h 979952"/>
              <a:gd name="connsiteX1" fmla="*/ 10198582 w 10198582"/>
              <a:gd name="connsiteY1" fmla="*/ 0 h 979952"/>
              <a:gd name="connsiteX2" fmla="*/ 10189937 w 10198582"/>
              <a:gd name="connsiteY2" fmla="*/ 3626 h 979952"/>
              <a:gd name="connsiteX3" fmla="*/ 8721417 w 10198582"/>
              <a:gd name="connsiteY3" fmla="*/ 972700 h 979952"/>
              <a:gd name="connsiteX4" fmla="*/ 0 w 10198582"/>
              <a:gd name="connsiteY4" fmla="*/ 979952 h 979952"/>
              <a:gd name="connsiteX5" fmla="*/ 0 w 10198582"/>
              <a:gd name="connsiteY5" fmla="*/ 1818 h 979952"/>
              <a:gd name="connsiteX0" fmla="*/ 0 w 10198582"/>
              <a:gd name="connsiteY0" fmla="*/ 1818 h 979953"/>
              <a:gd name="connsiteX1" fmla="*/ 10198582 w 10198582"/>
              <a:gd name="connsiteY1" fmla="*/ 0 h 979953"/>
              <a:gd name="connsiteX2" fmla="*/ 10189937 w 10198582"/>
              <a:gd name="connsiteY2" fmla="*/ 3626 h 979953"/>
              <a:gd name="connsiteX3" fmla="*/ 8696797 w 10198582"/>
              <a:gd name="connsiteY3" fmla="*/ 979953 h 979953"/>
              <a:gd name="connsiteX4" fmla="*/ 0 w 10198582"/>
              <a:gd name="connsiteY4" fmla="*/ 979952 h 979953"/>
              <a:gd name="connsiteX5" fmla="*/ 0 w 10198582"/>
              <a:gd name="connsiteY5" fmla="*/ 1818 h 979953"/>
              <a:gd name="connsiteX0" fmla="*/ 0 w 10198582"/>
              <a:gd name="connsiteY0" fmla="*/ 1818 h 979953"/>
              <a:gd name="connsiteX1" fmla="*/ 10198582 w 10198582"/>
              <a:gd name="connsiteY1" fmla="*/ 0 h 979953"/>
              <a:gd name="connsiteX2" fmla="*/ 10189937 w 10198582"/>
              <a:gd name="connsiteY2" fmla="*/ 3626 h 979953"/>
              <a:gd name="connsiteX3" fmla="*/ 8696797 w 10198582"/>
              <a:gd name="connsiteY3" fmla="*/ 979953 h 979953"/>
              <a:gd name="connsiteX4" fmla="*/ 0 w 10198582"/>
              <a:gd name="connsiteY4" fmla="*/ 979952 h 979953"/>
              <a:gd name="connsiteX5" fmla="*/ 0 w 10198582"/>
              <a:gd name="connsiteY5" fmla="*/ 1818 h 979953"/>
              <a:gd name="connsiteX0" fmla="*/ 0 w 10198582"/>
              <a:gd name="connsiteY0" fmla="*/ 1818 h 979953"/>
              <a:gd name="connsiteX1" fmla="*/ 10198582 w 10198582"/>
              <a:gd name="connsiteY1" fmla="*/ 0 h 979953"/>
              <a:gd name="connsiteX2" fmla="*/ 10189937 w 10198582"/>
              <a:gd name="connsiteY2" fmla="*/ 3626 h 979953"/>
              <a:gd name="connsiteX3" fmla="*/ 8696797 w 10198582"/>
              <a:gd name="connsiteY3" fmla="*/ 979953 h 979953"/>
              <a:gd name="connsiteX4" fmla="*/ 49242 w 10198582"/>
              <a:gd name="connsiteY4" fmla="*/ 979952 h 979953"/>
              <a:gd name="connsiteX5" fmla="*/ 0 w 10198582"/>
              <a:gd name="connsiteY5" fmla="*/ 1818 h 979953"/>
              <a:gd name="connsiteX0" fmla="*/ 0 w 10149340"/>
              <a:gd name="connsiteY0" fmla="*/ 0 h 992640"/>
              <a:gd name="connsiteX1" fmla="*/ 10149340 w 10149340"/>
              <a:gd name="connsiteY1" fmla="*/ 12687 h 992640"/>
              <a:gd name="connsiteX2" fmla="*/ 10140695 w 10149340"/>
              <a:gd name="connsiteY2" fmla="*/ 16313 h 992640"/>
              <a:gd name="connsiteX3" fmla="*/ 8647555 w 10149340"/>
              <a:gd name="connsiteY3" fmla="*/ 992640 h 992640"/>
              <a:gd name="connsiteX4" fmla="*/ 0 w 10149340"/>
              <a:gd name="connsiteY4" fmla="*/ 992639 h 992640"/>
              <a:gd name="connsiteX5" fmla="*/ 0 w 10149340"/>
              <a:gd name="connsiteY5" fmla="*/ 0 h 992640"/>
              <a:gd name="connsiteX0" fmla="*/ 0 w 10158719"/>
              <a:gd name="connsiteY0" fmla="*/ 0 h 987114"/>
              <a:gd name="connsiteX1" fmla="*/ 10158719 w 10158719"/>
              <a:gd name="connsiteY1" fmla="*/ 7161 h 987114"/>
              <a:gd name="connsiteX2" fmla="*/ 10150074 w 10158719"/>
              <a:gd name="connsiteY2" fmla="*/ 10787 h 987114"/>
              <a:gd name="connsiteX3" fmla="*/ 8656934 w 10158719"/>
              <a:gd name="connsiteY3" fmla="*/ 987114 h 987114"/>
              <a:gd name="connsiteX4" fmla="*/ 9379 w 10158719"/>
              <a:gd name="connsiteY4" fmla="*/ 987113 h 987114"/>
              <a:gd name="connsiteX5" fmla="*/ 0 w 10158719"/>
              <a:gd name="connsiteY5" fmla="*/ 0 h 987114"/>
              <a:gd name="connsiteX0" fmla="*/ 0 w 10158719"/>
              <a:gd name="connsiteY0" fmla="*/ 0 h 987113"/>
              <a:gd name="connsiteX1" fmla="*/ 10158719 w 10158719"/>
              <a:gd name="connsiteY1" fmla="*/ 7161 h 987113"/>
              <a:gd name="connsiteX2" fmla="*/ 10150074 w 10158719"/>
              <a:gd name="connsiteY2" fmla="*/ 10787 h 987113"/>
              <a:gd name="connsiteX3" fmla="*/ 8342424 w 10158719"/>
              <a:gd name="connsiteY3" fmla="*/ 981499 h 987113"/>
              <a:gd name="connsiteX4" fmla="*/ 9379 w 10158719"/>
              <a:gd name="connsiteY4" fmla="*/ 987113 h 987113"/>
              <a:gd name="connsiteX5" fmla="*/ 0 w 10158719"/>
              <a:gd name="connsiteY5" fmla="*/ 0 h 987113"/>
              <a:gd name="connsiteX0" fmla="*/ 0 w 10158719"/>
              <a:gd name="connsiteY0" fmla="*/ 0 h 987113"/>
              <a:gd name="connsiteX1" fmla="*/ 10158719 w 10158719"/>
              <a:gd name="connsiteY1" fmla="*/ 7161 h 987113"/>
              <a:gd name="connsiteX2" fmla="*/ 9759318 w 10158719"/>
              <a:gd name="connsiteY2" fmla="*/ 10787 h 987113"/>
              <a:gd name="connsiteX3" fmla="*/ 8342424 w 10158719"/>
              <a:gd name="connsiteY3" fmla="*/ 981499 h 987113"/>
              <a:gd name="connsiteX4" fmla="*/ 9379 w 10158719"/>
              <a:gd name="connsiteY4" fmla="*/ 987113 h 987113"/>
              <a:gd name="connsiteX5" fmla="*/ 0 w 10158719"/>
              <a:gd name="connsiteY5" fmla="*/ 0 h 987113"/>
              <a:gd name="connsiteX0" fmla="*/ 0 w 9759341"/>
              <a:gd name="connsiteY0" fmla="*/ 0 h 987113"/>
              <a:gd name="connsiteX1" fmla="*/ 9739372 w 9759341"/>
              <a:gd name="connsiteY1" fmla="*/ 1546 h 987113"/>
              <a:gd name="connsiteX2" fmla="*/ 9759318 w 9759341"/>
              <a:gd name="connsiteY2" fmla="*/ 10787 h 987113"/>
              <a:gd name="connsiteX3" fmla="*/ 8342424 w 9759341"/>
              <a:gd name="connsiteY3" fmla="*/ 981499 h 987113"/>
              <a:gd name="connsiteX4" fmla="*/ 9379 w 9759341"/>
              <a:gd name="connsiteY4" fmla="*/ 987113 h 987113"/>
              <a:gd name="connsiteX5" fmla="*/ 0 w 9759341"/>
              <a:gd name="connsiteY5" fmla="*/ 0 h 987113"/>
              <a:gd name="connsiteX0" fmla="*/ 0 w 9778391"/>
              <a:gd name="connsiteY0" fmla="*/ 0 h 987113"/>
              <a:gd name="connsiteX1" fmla="*/ 9739372 w 9778391"/>
              <a:gd name="connsiteY1" fmla="*/ 1546 h 987113"/>
              <a:gd name="connsiteX2" fmla="*/ 9778380 w 9778391"/>
              <a:gd name="connsiteY2" fmla="*/ 10787 h 987113"/>
              <a:gd name="connsiteX3" fmla="*/ 8342424 w 9778391"/>
              <a:gd name="connsiteY3" fmla="*/ 981499 h 987113"/>
              <a:gd name="connsiteX4" fmla="*/ 9379 w 9778391"/>
              <a:gd name="connsiteY4" fmla="*/ 987113 h 987113"/>
              <a:gd name="connsiteX5" fmla="*/ 0 w 9778391"/>
              <a:gd name="connsiteY5" fmla="*/ 0 h 987113"/>
              <a:gd name="connsiteX0" fmla="*/ 0 w 9778390"/>
              <a:gd name="connsiteY0" fmla="*/ 0 h 987113"/>
              <a:gd name="connsiteX1" fmla="*/ 9733217 w 9778390"/>
              <a:gd name="connsiteY1" fmla="*/ 5172 h 987113"/>
              <a:gd name="connsiteX2" fmla="*/ 9778380 w 9778390"/>
              <a:gd name="connsiteY2" fmla="*/ 10787 h 987113"/>
              <a:gd name="connsiteX3" fmla="*/ 8342424 w 9778390"/>
              <a:gd name="connsiteY3" fmla="*/ 981499 h 987113"/>
              <a:gd name="connsiteX4" fmla="*/ 9379 w 9778390"/>
              <a:gd name="connsiteY4" fmla="*/ 987113 h 987113"/>
              <a:gd name="connsiteX5" fmla="*/ 0 w 9778390"/>
              <a:gd name="connsiteY5" fmla="*/ 0 h 987113"/>
              <a:gd name="connsiteX0" fmla="*/ 0 w 9787623"/>
              <a:gd name="connsiteY0" fmla="*/ 0 h 987113"/>
              <a:gd name="connsiteX1" fmla="*/ 9733217 w 9787623"/>
              <a:gd name="connsiteY1" fmla="*/ 5172 h 987113"/>
              <a:gd name="connsiteX2" fmla="*/ 9787614 w 9787623"/>
              <a:gd name="connsiteY2" fmla="*/ 7160 h 987113"/>
              <a:gd name="connsiteX3" fmla="*/ 8342424 w 9787623"/>
              <a:gd name="connsiteY3" fmla="*/ 981499 h 987113"/>
              <a:gd name="connsiteX4" fmla="*/ 9379 w 9787623"/>
              <a:gd name="connsiteY4" fmla="*/ 987113 h 987113"/>
              <a:gd name="connsiteX5" fmla="*/ 0 w 9787623"/>
              <a:gd name="connsiteY5" fmla="*/ 0 h 987113"/>
              <a:gd name="connsiteX0" fmla="*/ 0 w 9787623"/>
              <a:gd name="connsiteY0" fmla="*/ 0 h 987301"/>
              <a:gd name="connsiteX1" fmla="*/ 9733217 w 9787623"/>
              <a:gd name="connsiteY1" fmla="*/ 5172 h 987301"/>
              <a:gd name="connsiteX2" fmla="*/ 9787614 w 9787623"/>
              <a:gd name="connsiteY2" fmla="*/ 7160 h 987301"/>
              <a:gd name="connsiteX3" fmla="*/ 8155307 w 9787623"/>
              <a:gd name="connsiteY3" fmla="*/ 987301 h 987301"/>
              <a:gd name="connsiteX4" fmla="*/ 9379 w 9787623"/>
              <a:gd name="connsiteY4" fmla="*/ 987113 h 987301"/>
              <a:gd name="connsiteX5" fmla="*/ 0 w 9787623"/>
              <a:gd name="connsiteY5" fmla="*/ 0 h 987301"/>
              <a:gd name="connsiteX0" fmla="*/ 0 w 9733217"/>
              <a:gd name="connsiteY0" fmla="*/ 0 h 987301"/>
              <a:gd name="connsiteX1" fmla="*/ 9733217 w 9733217"/>
              <a:gd name="connsiteY1" fmla="*/ 5172 h 987301"/>
              <a:gd name="connsiteX2" fmla="*/ 9649737 w 9733217"/>
              <a:gd name="connsiteY2" fmla="*/ 7160 h 987301"/>
              <a:gd name="connsiteX3" fmla="*/ 8155307 w 9733217"/>
              <a:gd name="connsiteY3" fmla="*/ 987301 h 987301"/>
              <a:gd name="connsiteX4" fmla="*/ 9379 w 9733217"/>
              <a:gd name="connsiteY4" fmla="*/ 987113 h 987301"/>
              <a:gd name="connsiteX5" fmla="*/ 0 w 9733217"/>
              <a:gd name="connsiteY5" fmla="*/ 0 h 987301"/>
              <a:gd name="connsiteX0" fmla="*/ 0 w 9654430"/>
              <a:gd name="connsiteY0" fmla="*/ 0 h 987301"/>
              <a:gd name="connsiteX1" fmla="*/ 9654430 w 9654430"/>
              <a:gd name="connsiteY1" fmla="*/ 5172 h 987301"/>
              <a:gd name="connsiteX2" fmla="*/ 9649737 w 9654430"/>
              <a:gd name="connsiteY2" fmla="*/ 7160 h 987301"/>
              <a:gd name="connsiteX3" fmla="*/ 8155307 w 9654430"/>
              <a:gd name="connsiteY3" fmla="*/ 987301 h 987301"/>
              <a:gd name="connsiteX4" fmla="*/ 9379 w 9654430"/>
              <a:gd name="connsiteY4" fmla="*/ 987113 h 987301"/>
              <a:gd name="connsiteX5" fmla="*/ 0 w 9654430"/>
              <a:gd name="connsiteY5" fmla="*/ 0 h 987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654430" h="987301">
                <a:moveTo>
                  <a:pt x="0" y="0"/>
                </a:moveTo>
                <a:lnTo>
                  <a:pt x="9654430" y="5172"/>
                </a:lnTo>
                <a:cubicBezTo>
                  <a:pt x="9653600" y="6985"/>
                  <a:pt x="9650567" y="5347"/>
                  <a:pt x="9649737" y="7160"/>
                </a:cubicBezTo>
                <a:lnTo>
                  <a:pt x="8155307" y="987301"/>
                </a:lnTo>
                <a:lnTo>
                  <a:pt x="9379" y="987113"/>
                </a:lnTo>
                <a:cubicBezTo>
                  <a:pt x="6253" y="658075"/>
                  <a:pt x="3126" y="329038"/>
                  <a:pt x="0" y="0"/>
                </a:cubicBezTo>
                <a:close/>
              </a:path>
            </a:pathLst>
          </a:custGeom>
          <a:solidFill>
            <a:srgbClr val="0068B1"/>
          </a:solidFill>
          <a:ln>
            <a:noFill/>
          </a:ln>
          <a:extLst/>
        </p:spPr>
        <p:txBody>
          <a:bodyPr lIns="91427" tIns="45712" rIns="91427" bIns="45712" anchor="ctr"/>
          <a:lstStyle/>
          <a:p>
            <a:pPr algn="ctr" defTabSz="912813"/>
            <a:r>
              <a:rPr lang="cs-CZ" sz="1900" dirty="0" smtClean="0">
                <a:solidFill>
                  <a:srgbClr val="FFFFFF"/>
                </a:solidFill>
                <a:latin typeface="Calibri" pitchFamily="34" charset="0"/>
              </a:rPr>
              <a:t> </a:t>
            </a:r>
            <a:endParaRPr lang="cs-CZ" sz="1900" dirty="0">
              <a:solidFill>
                <a:srgbClr val="FFFFFF"/>
              </a:solidFill>
              <a:latin typeface="Calibri" pitchFamily="34" charset="0"/>
            </a:endParaRPr>
          </a:p>
        </p:txBody>
      </p:sp>
      <p:pic>
        <p:nvPicPr>
          <p:cNvPr id="13" name="Picture 11" descr="D:\_Uzivatele\__Prace_Jine\_Grafika\_U12135\2012_Sablona PPT\Obr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326" b="30647"/>
          <a:stretch/>
        </p:blipFill>
        <p:spPr bwMode="auto">
          <a:xfrm>
            <a:off x="0" y="0"/>
            <a:ext cx="2580803" cy="1291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ectangle 22"/>
          <p:cNvSpPr>
            <a:spLocks noChangeArrowheads="1"/>
          </p:cNvSpPr>
          <p:nvPr userDrawn="1"/>
        </p:nvSpPr>
        <p:spPr bwMode="auto">
          <a:xfrm>
            <a:off x="1979613" y="3796780"/>
            <a:ext cx="6264795" cy="284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635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36000" rIns="90000" bIns="36000"/>
          <a:lstStyle/>
          <a:p>
            <a:endParaRPr lang="cs-CZ" sz="1400" dirty="0">
              <a:latin typeface="+mn-lt"/>
              <a:ea typeface="Tahoma" pitchFamily="34" charset="0"/>
              <a:cs typeface="Arial" pitchFamily="34" charset="0"/>
            </a:endParaRPr>
          </a:p>
        </p:txBody>
      </p:sp>
      <p:sp>
        <p:nvSpPr>
          <p:cNvPr id="17" name="Obdélník 16"/>
          <p:cNvSpPr/>
          <p:nvPr userDrawn="1"/>
        </p:nvSpPr>
        <p:spPr>
          <a:xfrm>
            <a:off x="1981720" y="5250686"/>
            <a:ext cx="233825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00000"/>
              </a:lnSpc>
              <a:spcBef>
                <a:spcPts val="0"/>
              </a:spcBef>
              <a:tabLst/>
            </a:pPr>
            <a:r>
              <a:rPr lang="cs-CZ" sz="1600" b="1" cap="none" baseline="0" dirty="0" smtClean="0">
                <a:solidFill>
                  <a:srgbClr val="0068B1"/>
                </a:solidFill>
                <a:latin typeface="+mn-lt"/>
                <a:ea typeface="Tahoma" pitchFamily="34" charset="0"/>
                <a:cs typeface="Arial" pitchFamily="34" charset="0"/>
              </a:rPr>
              <a:t>www.rcmt.cvut.cz</a:t>
            </a:r>
            <a:endParaRPr lang="cs-CZ" sz="1600" b="1" kern="1200" dirty="0">
              <a:solidFill>
                <a:srgbClr val="0068B1"/>
              </a:solidFill>
              <a:latin typeface="+mn-lt"/>
              <a:ea typeface="Tahoma" pitchFamily="34" charset="0"/>
              <a:cs typeface="Arial" pitchFamily="34" charset="0"/>
            </a:endParaRPr>
          </a:p>
        </p:txBody>
      </p:sp>
      <p:sp>
        <p:nvSpPr>
          <p:cNvPr id="18" name="Obdélník 17"/>
          <p:cNvSpPr/>
          <p:nvPr userDrawn="1"/>
        </p:nvSpPr>
        <p:spPr>
          <a:xfrm>
            <a:off x="1979612" y="4557862"/>
            <a:ext cx="5760739" cy="6713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14000"/>
              </a:lnSpc>
              <a:spcBef>
                <a:spcPts val="0"/>
              </a:spcBef>
            </a:pPr>
            <a:r>
              <a:rPr lang="cs-CZ" sz="1100" b="0" cap="none" baseline="0" dirty="0" smtClean="0">
                <a:latin typeface="+mn-lt"/>
                <a:ea typeface="Tahoma" pitchFamily="34" charset="0"/>
                <a:cs typeface="Arial" pitchFamily="34" charset="0"/>
              </a:rPr>
              <a:t>ČESKÉ VYSOKÉ UČENÍ TECHNICKÉ V PRAZE </a:t>
            </a:r>
            <a:r>
              <a:rPr lang="en-US" sz="1100" b="0" cap="none" baseline="0" dirty="0" smtClean="0">
                <a:latin typeface="+mn-lt"/>
                <a:ea typeface="Tahoma" pitchFamily="34" charset="0"/>
                <a:cs typeface="Arial" pitchFamily="34" charset="0"/>
              </a:rPr>
              <a:t>| </a:t>
            </a:r>
            <a:r>
              <a:rPr lang="cs-CZ" sz="1100" b="0" cap="none" baseline="0" dirty="0" smtClean="0">
                <a:latin typeface="+mn-lt"/>
                <a:ea typeface="Tahoma" pitchFamily="34" charset="0"/>
                <a:cs typeface="Arial" pitchFamily="34" charset="0"/>
              </a:rPr>
              <a:t>FAKULTA STROJNÍ</a:t>
            </a:r>
          </a:p>
          <a:p>
            <a:pPr eaLnBrk="1" hangingPunct="1">
              <a:lnSpc>
                <a:spcPct val="114000"/>
              </a:lnSpc>
              <a:spcBef>
                <a:spcPts val="0"/>
              </a:spcBef>
            </a:pPr>
            <a:r>
              <a:rPr lang="cs-CZ" sz="1100" b="1" cap="none" baseline="0" dirty="0" smtClean="0">
                <a:latin typeface="+mn-lt"/>
                <a:ea typeface="Tahoma" pitchFamily="34" charset="0"/>
                <a:cs typeface="Arial" pitchFamily="34" charset="0"/>
              </a:rPr>
              <a:t>Ústav výrobních strojů a zařízení </a:t>
            </a:r>
            <a:r>
              <a:rPr lang="en-US" sz="1100" b="0" kern="1200" cap="none" baseline="0" dirty="0" smtClean="0">
                <a:solidFill>
                  <a:schemeClr val="tx1"/>
                </a:solidFill>
                <a:latin typeface="+mn-lt"/>
                <a:ea typeface="Tahoma" pitchFamily="34" charset="0"/>
                <a:cs typeface="Arial" pitchFamily="34" charset="0"/>
              </a:rPr>
              <a:t>| </a:t>
            </a:r>
            <a:r>
              <a:rPr lang="cs-CZ" sz="1100" b="0" kern="1200" cap="none" baseline="0" dirty="0" smtClean="0">
                <a:solidFill>
                  <a:schemeClr val="tx1"/>
                </a:solidFill>
                <a:latin typeface="+mn-lt"/>
                <a:ea typeface="Tahoma" pitchFamily="34" charset="0"/>
                <a:cs typeface="Arial" pitchFamily="34" charset="0"/>
              </a:rPr>
              <a:t>Ú</a:t>
            </a:r>
            <a:r>
              <a:rPr lang="cs-CZ" sz="1100" b="0" cap="none" baseline="0" dirty="0" smtClean="0">
                <a:latin typeface="+mn-lt"/>
                <a:ea typeface="Tahoma" pitchFamily="34" charset="0"/>
                <a:cs typeface="Arial" pitchFamily="34" charset="0"/>
              </a:rPr>
              <a:t>12135</a:t>
            </a:r>
          </a:p>
          <a:p>
            <a:pPr eaLnBrk="1" hangingPunct="1">
              <a:lnSpc>
                <a:spcPct val="114000"/>
              </a:lnSpc>
              <a:spcBef>
                <a:spcPts val="0"/>
              </a:spcBef>
            </a:pPr>
            <a:r>
              <a:rPr lang="cs-CZ" sz="1100" b="1" cap="none" baseline="0" dirty="0" smtClean="0">
                <a:latin typeface="+mn-lt"/>
                <a:ea typeface="Tahoma" pitchFamily="34" charset="0"/>
                <a:cs typeface="Arial" pitchFamily="34" charset="0"/>
              </a:rPr>
              <a:t>Výzkumné centrum pro strojírenskou výrobní techniku a technologii</a:t>
            </a:r>
            <a:r>
              <a:rPr lang="cs-CZ" sz="1100" b="1" kern="1200" cap="none" baseline="0" dirty="0" smtClean="0">
                <a:solidFill>
                  <a:schemeClr val="tx1"/>
                </a:solidFill>
                <a:latin typeface="+mn-lt"/>
                <a:ea typeface="Tahoma" pitchFamily="34" charset="0"/>
                <a:cs typeface="Arial" pitchFamily="34" charset="0"/>
              </a:rPr>
              <a:t> </a:t>
            </a:r>
            <a:r>
              <a:rPr lang="en-US" sz="1100" b="1" kern="1200" cap="none" baseline="0" dirty="0" smtClean="0">
                <a:solidFill>
                  <a:schemeClr val="tx1"/>
                </a:solidFill>
                <a:latin typeface="+mn-lt"/>
                <a:ea typeface="Tahoma" pitchFamily="34" charset="0"/>
                <a:cs typeface="Arial" pitchFamily="34" charset="0"/>
              </a:rPr>
              <a:t>| </a:t>
            </a:r>
            <a:r>
              <a:rPr lang="cs-CZ" sz="1100" b="1" kern="1200" cap="none" baseline="0" dirty="0" smtClean="0">
                <a:solidFill>
                  <a:schemeClr val="tx1"/>
                </a:solidFill>
                <a:latin typeface="+mn-lt"/>
                <a:ea typeface="Tahoma" pitchFamily="34" charset="0"/>
                <a:cs typeface="Arial" pitchFamily="34" charset="0"/>
              </a:rPr>
              <a:t>RCMT</a:t>
            </a:r>
            <a:endParaRPr lang="cs-CZ" sz="1100" b="1" cap="none" baseline="0" dirty="0" smtClean="0">
              <a:latin typeface="+mn-lt"/>
              <a:ea typeface="Tahoma" pitchFamily="34" charset="0"/>
              <a:cs typeface="Arial" pitchFamily="34" charset="0"/>
            </a:endParaRPr>
          </a:p>
        </p:txBody>
      </p:sp>
      <p:pic>
        <p:nvPicPr>
          <p:cNvPr id="20" name="Obrázek 19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39429" y="5878945"/>
            <a:ext cx="1728315" cy="863243"/>
          </a:xfrm>
          <a:prstGeom prst="rect">
            <a:avLst/>
          </a:prstGeom>
        </p:spPr>
      </p:pic>
      <p:pic>
        <p:nvPicPr>
          <p:cNvPr id="2" name="Obrázek 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711888"/>
            <a:ext cx="1440160" cy="5424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12000" y="817200"/>
            <a:ext cx="8229600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dirty="0" smtClean="0"/>
              <a:t>Klepnutím lze upravit styl předlohy nadpisů.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12000" y="1412776"/>
            <a:ext cx="8229600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dirty="0" smtClean="0"/>
              <a:t>Klepnutím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</a:p>
        </p:txBody>
      </p:sp>
      <p:sp>
        <p:nvSpPr>
          <p:cNvPr id="12" name="Obdélník 14"/>
          <p:cNvSpPr>
            <a:spLocks noChangeArrowheads="1"/>
          </p:cNvSpPr>
          <p:nvPr userDrawn="1"/>
        </p:nvSpPr>
        <p:spPr bwMode="auto">
          <a:xfrm>
            <a:off x="0" y="0"/>
            <a:ext cx="3405476" cy="382352"/>
          </a:xfrm>
          <a:custGeom>
            <a:avLst/>
            <a:gdLst>
              <a:gd name="connsiteX0" fmla="*/ 0 w 3498517"/>
              <a:gd name="connsiteY0" fmla="*/ 0 h 382352"/>
              <a:gd name="connsiteX1" fmla="*/ 3498517 w 3498517"/>
              <a:gd name="connsiteY1" fmla="*/ 0 h 382352"/>
              <a:gd name="connsiteX2" fmla="*/ 3498517 w 3498517"/>
              <a:gd name="connsiteY2" fmla="*/ 382352 h 382352"/>
              <a:gd name="connsiteX3" fmla="*/ 0 w 3498517"/>
              <a:gd name="connsiteY3" fmla="*/ 382352 h 382352"/>
              <a:gd name="connsiteX4" fmla="*/ 0 w 3498517"/>
              <a:gd name="connsiteY4" fmla="*/ 0 h 382352"/>
              <a:gd name="connsiteX0" fmla="*/ 0 w 3498517"/>
              <a:gd name="connsiteY0" fmla="*/ 0 h 382352"/>
              <a:gd name="connsiteX1" fmla="*/ 3498517 w 3498517"/>
              <a:gd name="connsiteY1" fmla="*/ 0 h 382352"/>
              <a:gd name="connsiteX2" fmla="*/ 3088865 w 3498517"/>
              <a:gd name="connsiteY2" fmla="*/ 382352 h 382352"/>
              <a:gd name="connsiteX3" fmla="*/ 0 w 3498517"/>
              <a:gd name="connsiteY3" fmla="*/ 382352 h 382352"/>
              <a:gd name="connsiteX4" fmla="*/ 0 w 3498517"/>
              <a:gd name="connsiteY4" fmla="*/ 0 h 382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98517" h="382352">
                <a:moveTo>
                  <a:pt x="0" y="0"/>
                </a:moveTo>
                <a:lnTo>
                  <a:pt x="3498517" y="0"/>
                </a:lnTo>
                <a:lnTo>
                  <a:pt x="3088865" y="382352"/>
                </a:lnTo>
                <a:lnTo>
                  <a:pt x="0" y="382352"/>
                </a:lnTo>
                <a:lnTo>
                  <a:pt x="0" y="0"/>
                </a:lnTo>
                <a:close/>
              </a:path>
            </a:pathLst>
          </a:custGeom>
          <a:solidFill>
            <a:srgbClr val="0068B1"/>
          </a:solidFill>
          <a:ln>
            <a:noFill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>
                <a:solidFill>
                  <a:schemeClr val="lt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</p:txBody>
      </p:sp>
      <p:sp>
        <p:nvSpPr>
          <p:cNvPr id="16" name="Zástupný symbol pro číslo snímku 4"/>
          <p:cNvSpPr txBox="1">
            <a:spLocks/>
          </p:cNvSpPr>
          <p:nvPr userDrawn="1"/>
        </p:nvSpPr>
        <p:spPr>
          <a:xfrm>
            <a:off x="8620520" y="602595"/>
            <a:ext cx="395536" cy="131876"/>
          </a:xfrm>
          <a:prstGeom prst="rect">
            <a:avLst/>
          </a:prstGeom>
          <a:solidFill>
            <a:srgbClr val="FFFFFF"/>
          </a:solidFill>
        </p:spPr>
        <p:txBody>
          <a:bodyPr anchor="ctr"/>
          <a:lstStyle>
            <a:lvl1pPr algn="l">
              <a:defRPr>
                <a:solidFill>
                  <a:schemeClr val="tx1"/>
                </a:solidFill>
                <a:latin typeface="Arial Black" pitchFamily="34" charset="0"/>
              </a:defRPr>
            </a:lvl1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E5382319-BFB6-45F3-AD7B-EA8A84E56A57}" type="slidenum">
              <a:rPr lang="cs-CZ" sz="100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cs-CZ" sz="1000" b="1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5291295" y="118225"/>
            <a:ext cx="1206466" cy="602594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3918" y="188640"/>
            <a:ext cx="1126405" cy="42423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74" r:id="rId2"/>
    <p:sldLayoutId id="2147483688" r:id="rId3"/>
    <p:sldLayoutId id="2147483689" r:id="rId4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+mn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 Blac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 Blac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 Blac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 Blac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 Black" pitchFamily="34" charset="0"/>
        </a:defRPr>
      </a:lvl9pPr>
    </p:titleStyle>
    <p:bodyStyle>
      <a:lvl1pPr marL="355600" indent="-355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●"/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901700" indent="-3667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2pPr>
      <a:lvl3pPr marL="1433513" indent="-266700" algn="l" rtl="0" eaLnBrk="0" fontAlgn="base" hangingPunct="0">
        <a:spcBef>
          <a:spcPct val="20000"/>
        </a:spcBef>
        <a:spcAft>
          <a:spcPct val="0"/>
        </a:spcAft>
        <a:buChar char="•"/>
        <a:defRPr sz="1600" i="1">
          <a:solidFill>
            <a:schemeClr val="tx1"/>
          </a:solidFill>
          <a:latin typeface="+mn-lt"/>
        </a:defRPr>
      </a:lvl3pPr>
      <a:lvl4pPr marL="1879600" indent="-2667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341563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5pPr>
      <a:lvl6pPr marL="2798763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6pPr>
      <a:lvl7pPr marL="3255963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7pPr>
      <a:lvl8pPr marL="3713163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8pPr>
      <a:lvl9pPr marL="4170363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CustomShape 1"/>
          <p:cNvSpPr/>
          <p:nvPr/>
        </p:nvSpPr>
        <p:spPr>
          <a:xfrm>
            <a:off x="0" y="0"/>
            <a:ext cx="3403800" cy="380520"/>
          </a:xfrm>
          <a:custGeom>
            <a:avLst/>
            <a:gdLst/>
            <a:ahLst/>
            <a:cxnLst/>
            <a:rect l="l" t="t" r="r" b="b"/>
            <a:pathLst>
              <a:path w="3498517" h="382352">
                <a:moveTo>
                  <a:pt x="0" y="0"/>
                </a:moveTo>
                <a:lnTo>
                  <a:pt x="3498517" y="0"/>
                </a:lnTo>
                <a:lnTo>
                  <a:pt x="3088865" y="382352"/>
                </a:lnTo>
                <a:lnTo>
                  <a:pt x="0" y="382352"/>
                </a:lnTo>
                <a:lnTo>
                  <a:pt x="0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cs-CZ" sz="18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 </a:t>
            </a:r>
            <a:endParaRPr lang="cs-CZ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3" name="CustomShape 2"/>
          <p:cNvSpPr/>
          <p:nvPr/>
        </p:nvSpPr>
        <p:spPr>
          <a:xfrm>
            <a:off x="8748360" y="1257840"/>
            <a:ext cx="393840" cy="426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4" name="CustomShape 3"/>
          <p:cNvSpPr/>
          <p:nvPr/>
        </p:nvSpPr>
        <p:spPr>
          <a:xfrm>
            <a:off x="8620560" y="602640"/>
            <a:ext cx="393840" cy="129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r">
              <a:lnSpc>
                <a:spcPct val="100000"/>
              </a:lnSpc>
            </a:pPr>
            <a:fld id="{826B4AD8-D6AC-4EAF-8524-B12F653EBE86}" type="slidenum">
              <a:rPr lang="cs-CZ" sz="1000" b="1" strike="noStrike" spc="-1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‹#›</a:t>
            </a:fld>
            <a:endParaRPr lang="cs-CZ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45" name="Obrázek 1"/>
          <p:cNvPicPr/>
          <p:nvPr/>
        </p:nvPicPr>
        <p:blipFill>
          <a:blip r:embed="rId14"/>
          <a:stretch/>
        </p:blipFill>
        <p:spPr>
          <a:xfrm>
            <a:off x="4428000" y="0"/>
            <a:ext cx="1204560" cy="600840"/>
          </a:xfrm>
          <a:prstGeom prst="rect">
            <a:avLst/>
          </a:prstGeom>
          <a:ln>
            <a:noFill/>
          </a:ln>
        </p:spPr>
      </p:pic>
      <p:sp>
        <p:nvSpPr>
          <p:cNvPr id="47" name="PlaceHolder 4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cs-CZ" sz="4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Klikněte pro úpravu formátu textu nadpisu</a:t>
            </a:r>
          </a:p>
        </p:txBody>
      </p:sp>
      <p:sp>
        <p:nvSpPr>
          <p:cNvPr id="48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3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Klikněte pro úpravu formátu textu osnovy</a:t>
            </a:r>
          </a:p>
          <a:p>
            <a:pPr marL="864000" lvl="1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cs-CZ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Druhá úroveň</a:t>
            </a:r>
          </a:p>
          <a:p>
            <a:pPr marL="1296000" lvl="2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Třetí úroveň</a:t>
            </a:r>
          </a:p>
          <a:p>
            <a:pPr marL="1728000" lvl="3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cs-CZ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Čtvrtá úroveň osnovy</a:t>
            </a:r>
          </a:p>
          <a:p>
            <a:pPr marL="2160000" lvl="4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Pátá úroveň osnovy</a:t>
            </a:r>
          </a:p>
          <a:p>
            <a:pPr marL="2592000" lvl="5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Šestá úroveň</a:t>
            </a:r>
          </a:p>
          <a:p>
            <a:pPr marL="3024000" lvl="6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Sedmá úroveň</a:t>
            </a:r>
          </a:p>
        </p:txBody>
      </p:sp>
      <p:pic>
        <p:nvPicPr>
          <p:cNvPr id="2" name="Obrázek 1"/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6929698" y="87480"/>
            <a:ext cx="1362902" cy="513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81018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43.png"/><Relationship Id="rId4" Type="http://schemas.openxmlformats.org/officeDocument/2006/relationships/notesSlide" Target="../notesSlides/notesSlide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13" Type="http://schemas.microsoft.com/office/2007/relationships/hdphoto" Target="../media/hdphoto6.wdp"/><Relationship Id="rId3" Type="http://schemas.openxmlformats.org/officeDocument/2006/relationships/image" Target="../media/image45.png"/><Relationship Id="rId7" Type="http://schemas.openxmlformats.org/officeDocument/2006/relationships/image" Target="../media/image32.jpeg"/><Relationship Id="rId12" Type="http://schemas.openxmlformats.org/officeDocument/2006/relationships/image" Target="../media/image49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3.xml"/><Relationship Id="rId6" Type="http://schemas.microsoft.com/office/2007/relationships/hdphoto" Target="../media/hdphoto4.wdp"/><Relationship Id="rId11" Type="http://schemas.microsoft.com/office/2007/relationships/hdphoto" Target="../media/hdphoto5.wdp"/><Relationship Id="rId5" Type="http://schemas.openxmlformats.org/officeDocument/2006/relationships/image" Target="../media/image46.png"/><Relationship Id="rId15" Type="http://schemas.openxmlformats.org/officeDocument/2006/relationships/image" Target="../media/image51.png"/><Relationship Id="rId10" Type="http://schemas.openxmlformats.org/officeDocument/2006/relationships/image" Target="../media/image48.png"/><Relationship Id="rId4" Type="http://schemas.microsoft.com/office/2007/relationships/hdphoto" Target="../media/hdphoto3.wdp"/><Relationship Id="rId9" Type="http://schemas.openxmlformats.org/officeDocument/2006/relationships/image" Target="../media/image47.png"/><Relationship Id="rId14" Type="http://schemas.openxmlformats.org/officeDocument/2006/relationships/image" Target="../media/image5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3.png"/><Relationship Id="rId3" Type="http://schemas.openxmlformats.org/officeDocument/2006/relationships/image" Target="../media/image14.png"/><Relationship Id="rId7" Type="http://schemas.microsoft.com/office/2007/relationships/hdphoto" Target="../media/hdphoto1.wdp"/><Relationship Id="rId12" Type="http://schemas.openxmlformats.org/officeDocument/2006/relationships/image" Target="../media/image2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.png"/><Relationship Id="rId11" Type="http://schemas.openxmlformats.org/officeDocument/2006/relationships/image" Target="../media/image21.png"/><Relationship Id="rId5" Type="http://schemas.openxmlformats.org/officeDocument/2006/relationships/image" Target="../media/image16.png"/><Relationship Id="rId10" Type="http://schemas.openxmlformats.org/officeDocument/2006/relationships/image" Target="../media/image20.png"/><Relationship Id="rId4" Type="http://schemas.openxmlformats.org/officeDocument/2006/relationships/image" Target="../media/image15.png"/><Relationship Id="rId9" Type="http://schemas.openxmlformats.org/officeDocument/2006/relationships/image" Target="../media/image19.png"/><Relationship Id="rId14" Type="http://schemas.microsoft.com/office/2007/relationships/hdphoto" Target="../media/hdphoto2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9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3.gif"/><Relationship Id="rId11" Type="http://schemas.openxmlformats.org/officeDocument/2006/relationships/image" Target="../media/image38.jpeg"/><Relationship Id="rId5" Type="http://schemas.openxmlformats.org/officeDocument/2006/relationships/image" Target="../media/image32.jpeg"/><Relationship Id="rId10" Type="http://schemas.openxmlformats.org/officeDocument/2006/relationships/image" Target="../media/image37.png"/><Relationship Id="rId4" Type="http://schemas.openxmlformats.org/officeDocument/2006/relationships/image" Target="../media/image31.png"/><Relationship Id="rId9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0"/>
          <p:cNvSpPr>
            <a:spLocks noChangeArrowheads="1"/>
          </p:cNvSpPr>
          <p:nvPr/>
        </p:nvSpPr>
        <p:spPr bwMode="auto">
          <a:xfrm>
            <a:off x="1981720" y="2139877"/>
            <a:ext cx="6476480" cy="929083"/>
          </a:xfrm>
          <a:prstGeom prst="rect">
            <a:avLst/>
          </a:prstGeom>
          <a:noFill/>
          <a:ln w="6350" cap="sq">
            <a:noFill/>
            <a:miter lim="800000"/>
            <a:headEnd type="none" w="sm" len="sm"/>
            <a:tailEnd type="none" w="sm" len="sm"/>
          </a:ln>
          <a:effectLst/>
        </p:spPr>
        <p:txBody>
          <a:bodyPr lIns="36000" tIns="36000" rIns="36000" bIns="36000"/>
          <a:lstStyle/>
          <a:p>
            <a:pPr>
              <a:spcBef>
                <a:spcPts val="0"/>
              </a:spcBef>
              <a:defRPr/>
            </a:pPr>
            <a:r>
              <a:rPr lang="cs-CZ" sz="3000" b="1" dirty="0" smtClean="0">
                <a:solidFill>
                  <a:srgbClr val="000000"/>
                </a:solidFill>
                <a:latin typeface="+mj-lt"/>
                <a:cs typeface="Arial" pitchFamily="34" charset="0"/>
              </a:rPr>
              <a:t>Upínání obrobků – součást řešení pro inteligentní obráběcí stroje</a:t>
            </a:r>
            <a:endParaRPr lang="cs-CZ" sz="2400" dirty="0">
              <a:solidFill>
                <a:schemeClr val="tx1"/>
              </a:solidFill>
              <a:latin typeface="+mj-lt"/>
              <a:cs typeface="Arial" pitchFamily="34" charset="0"/>
            </a:endParaRPr>
          </a:p>
        </p:txBody>
      </p:sp>
      <p:sp>
        <p:nvSpPr>
          <p:cNvPr id="3" name="Rectangle 22"/>
          <p:cNvSpPr>
            <a:spLocks noChangeArrowheads="1"/>
          </p:cNvSpPr>
          <p:nvPr/>
        </p:nvSpPr>
        <p:spPr bwMode="auto">
          <a:xfrm>
            <a:off x="1979613" y="3861048"/>
            <a:ext cx="6264795" cy="5032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635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36000" rIns="90000" bIns="36000"/>
          <a:lstStyle/>
          <a:p>
            <a:pPr>
              <a:spcBef>
                <a:spcPts val="200"/>
              </a:spcBef>
            </a:pPr>
            <a:r>
              <a:rPr lang="cs-CZ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Tahoma" pitchFamily="34" charset="0"/>
                <a:cs typeface="Arial" pitchFamily="34" charset="0"/>
              </a:rPr>
              <a:t>Setkání obchodních ředitelů </a:t>
            </a:r>
            <a:r>
              <a:rPr lang="cs-CZ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Tahoma" pitchFamily="34" charset="0"/>
                <a:cs typeface="Arial" pitchFamily="34" charset="0"/>
              </a:rPr>
              <a:t>členských firem </a:t>
            </a:r>
            <a:r>
              <a:rPr lang="cs-CZ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Tahoma" pitchFamily="34" charset="0"/>
                <a:cs typeface="Arial" pitchFamily="34" charset="0"/>
              </a:rPr>
              <a:t>SST</a:t>
            </a:r>
          </a:p>
          <a:p>
            <a:pPr>
              <a:spcBef>
                <a:spcPts val="200"/>
              </a:spcBef>
            </a:pPr>
            <a:r>
              <a:rPr lang="cs-CZ" sz="1400" baseline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Tahoma" pitchFamily="34" charset="0"/>
                <a:cs typeface="Arial" pitchFamily="34" charset="0"/>
              </a:rPr>
              <a:t>Brno/Hustopeče, 20.6.2019</a:t>
            </a:r>
            <a:endParaRPr lang="cs-CZ" sz="14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Tahoma" pitchFamily="34" charset="0"/>
              <a:cs typeface="Arial" pitchFamily="34" charset="0"/>
            </a:endParaRPr>
          </a:p>
        </p:txBody>
      </p:sp>
      <p:sp>
        <p:nvSpPr>
          <p:cNvPr id="5" name="Podnadpis 2"/>
          <p:cNvSpPr txBox="1">
            <a:spLocks/>
          </p:cNvSpPr>
          <p:nvPr/>
        </p:nvSpPr>
        <p:spPr>
          <a:xfrm>
            <a:off x="1980000" y="3356992"/>
            <a:ext cx="6696456" cy="4320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b="1" kern="1200">
                <a:solidFill>
                  <a:srgbClr val="C6D62B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Tx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cs-CZ" dirty="0" smtClean="0">
                <a:solidFill>
                  <a:srgbClr val="005BBB"/>
                </a:solidFill>
              </a:rPr>
              <a:t>Petr Kolář, Jiří Švéda, Miroslav Ondráček a další</a:t>
            </a:r>
            <a:endParaRPr kumimoji="0" lang="cs-CZ" sz="1800" b="1" i="0" u="none" strike="noStrike" kern="1200" cap="none" spc="0" normalizeH="0" baseline="0" noProof="0" dirty="0">
              <a:ln>
                <a:noFill/>
              </a:ln>
              <a:solidFill>
                <a:srgbClr val="005BBB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CustomShape 1"/>
          <p:cNvSpPr/>
          <p:nvPr/>
        </p:nvSpPr>
        <p:spPr>
          <a:xfrm>
            <a:off x="467544" y="815760"/>
            <a:ext cx="8136904" cy="572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400" b="1" i="0" u="none" strike="noStrike" kern="1200" cap="none" spc="-1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Příklad 1: Obráběcí stroj a inteligentní</a:t>
            </a:r>
            <a:r>
              <a:rPr kumimoji="0" lang="cs-CZ" sz="2400" b="1" i="0" u="none" strike="noStrike" kern="1200" cap="none" spc="-1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 upínky obrobku</a:t>
            </a:r>
            <a:endParaRPr kumimoji="0" lang="cs-CZ" sz="1800" b="0" i="0" u="none" strike="noStrike" kern="1200" cap="none" spc="-1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16" name="CustomShape 2"/>
          <p:cNvSpPr/>
          <p:nvPr/>
        </p:nvSpPr>
        <p:spPr>
          <a:xfrm>
            <a:off x="611640" y="1365120"/>
            <a:ext cx="6336624" cy="3700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343080" marR="0" lvl="0" indent="-34128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Char char="●"/>
              <a:tabLst/>
              <a:defRPr/>
            </a:pPr>
            <a:r>
              <a:rPr kumimoji="0" lang="cs-CZ" sz="1600" b="0" i="0" u="none" strike="noStrike" kern="1200" cap="none" spc="-1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Příklad doplnění stroje</a:t>
            </a:r>
            <a:r>
              <a:rPr kumimoji="0" lang="cs-CZ" sz="1600" b="0" i="0" u="none" strike="noStrike" kern="1200" cap="none" spc="-1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 o další možnost snímání a reakce </a:t>
            </a:r>
            <a:endParaRPr kumimoji="0" lang="cs-CZ" sz="1800" b="0" i="0" u="none" strike="noStrike" kern="1200" cap="none" spc="-1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255" name="Obrázek 491"/>
          <p:cNvPicPr/>
          <p:nvPr/>
        </p:nvPicPr>
        <p:blipFill>
          <a:blip r:embed="rId3"/>
          <a:stretch/>
        </p:blipFill>
        <p:spPr>
          <a:xfrm>
            <a:off x="4945809" y="1863658"/>
            <a:ext cx="3345875" cy="2230006"/>
          </a:xfrm>
          <a:prstGeom prst="rect">
            <a:avLst/>
          </a:prstGeom>
          <a:ln>
            <a:noFill/>
          </a:ln>
        </p:spPr>
      </p:pic>
      <p:pic>
        <p:nvPicPr>
          <p:cNvPr id="256" name="Obrázek 492"/>
          <p:cNvPicPr/>
          <p:nvPr/>
        </p:nvPicPr>
        <p:blipFill>
          <a:blip r:embed="rId4"/>
          <a:stretch/>
        </p:blipFill>
        <p:spPr>
          <a:xfrm>
            <a:off x="539552" y="1873983"/>
            <a:ext cx="3349012" cy="2231712"/>
          </a:xfrm>
          <a:prstGeom prst="rect">
            <a:avLst/>
          </a:prstGeom>
          <a:ln>
            <a:noFill/>
          </a:ln>
        </p:spPr>
      </p:pic>
      <p:pic>
        <p:nvPicPr>
          <p:cNvPr id="257" name="Obrázek 493"/>
          <p:cNvPicPr/>
          <p:nvPr/>
        </p:nvPicPr>
        <p:blipFill>
          <a:blip r:embed="rId5"/>
          <a:stretch/>
        </p:blipFill>
        <p:spPr>
          <a:xfrm>
            <a:off x="1405214" y="4509120"/>
            <a:ext cx="1440160" cy="2159408"/>
          </a:xfrm>
          <a:prstGeom prst="rect">
            <a:avLst/>
          </a:prstGeom>
          <a:ln>
            <a:noFill/>
          </a:ln>
        </p:spPr>
      </p:pic>
      <p:pic>
        <p:nvPicPr>
          <p:cNvPr id="258" name="Obrázek 494"/>
          <p:cNvPicPr/>
          <p:nvPr/>
        </p:nvPicPr>
        <p:blipFill>
          <a:blip r:embed="rId6"/>
          <a:srcRect l="23896" r="33114" b="16849"/>
          <a:stretch/>
        </p:blipFill>
        <p:spPr>
          <a:xfrm>
            <a:off x="5922138" y="4507313"/>
            <a:ext cx="1674198" cy="2159408"/>
          </a:xfrm>
          <a:prstGeom prst="rect">
            <a:avLst/>
          </a:prstGeom>
          <a:ln>
            <a:noFill/>
          </a:ln>
        </p:spPr>
      </p:pic>
      <p:sp>
        <p:nvSpPr>
          <p:cNvPr id="259" name="CustomShape 33"/>
          <p:cNvSpPr/>
          <p:nvPr/>
        </p:nvSpPr>
        <p:spPr>
          <a:xfrm>
            <a:off x="3876518" y="2697119"/>
            <a:ext cx="1055520" cy="374451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0070C0"/>
          </a:solidFill>
          <a:ln w="19080">
            <a:solidFill>
              <a:srgbClr val="FFFFFF"/>
            </a:solidFill>
            <a:round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/>
        </p:style>
      </p:sp>
      <p:sp>
        <p:nvSpPr>
          <p:cNvPr id="260" name="CustomShape 34"/>
          <p:cNvSpPr/>
          <p:nvPr/>
        </p:nvSpPr>
        <p:spPr>
          <a:xfrm>
            <a:off x="4945808" y="3667708"/>
            <a:ext cx="3345876" cy="435264"/>
          </a:xfrm>
          <a:prstGeom prst="rect">
            <a:avLst/>
          </a:prstGeom>
          <a:solidFill>
            <a:srgbClr val="FFCC6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0" i="0" u="none" strike="noStrike" kern="1200" cap="none" spc="-1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Vyrovnávání obrobku</a:t>
            </a:r>
            <a:endParaRPr kumimoji="0" lang="cs-CZ" sz="2400" b="0" i="0" u="none" strike="noStrike" kern="1200" cap="none" spc="-1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61" name="CustomShape 35"/>
          <p:cNvSpPr/>
          <p:nvPr/>
        </p:nvSpPr>
        <p:spPr>
          <a:xfrm>
            <a:off x="539552" y="3670098"/>
            <a:ext cx="3348435" cy="435597"/>
          </a:xfrm>
          <a:prstGeom prst="rect">
            <a:avLst/>
          </a:prstGeom>
          <a:solidFill>
            <a:srgbClr val="FFCC6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0" i="0" u="none" strike="noStrike" kern="1200" cap="none" spc="-1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Kontrola pozice dílce</a:t>
            </a:r>
            <a:endParaRPr kumimoji="0" lang="cs-CZ" sz="2400" b="0" i="0" u="none" strike="noStrike" kern="1200" cap="none" spc="-1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62" name="CustomShape 36"/>
          <p:cNvSpPr/>
          <p:nvPr/>
        </p:nvSpPr>
        <p:spPr>
          <a:xfrm>
            <a:off x="1403648" y="6311127"/>
            <a:ext cx="1441725" cy="364360"/>
          </a:xfrm>
          <a:prstGeom prst="rect">
            <a:avLst/>
          </a:prstGeom>
          <a:solidFill>
            <a:srgbClr val="FFCC6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0" i="0" u="none" strike="noStrike" kern="1200" cap="none" spc="-1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Upnutí</a:t>
            </a:r>
            <a:endParaRPr kumimoji="0" lang="cs-CZ" sz="2400" b="0" i="0" u="none" strike="noStrike" kern="1200" cap="none" spc="-1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63" name="CustomShape 37"/>
          <p:cNvSpPr/>
          <p:nvPr/>
        </p:nvSpPr>
        <p:spPr>
          <a:xfrm>
            <a:off x="5925408" y="6309320"/>
            <a:ext cx="1670928" cy="358773"/>
          </a:xfrm>
          <a:prstGeom prst="rect">
            <a:avLst/>
          </a:prstGeom>
          <a:solidFill>
            <a:srgbClr val="FFCC6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0" i="0" u="none" strike="noStrike" kern="1200" cap="none" spc="-1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Obrábění</a:t>
            </a:r>
            <a:endParaRPr kumimoji="0" lang="cs-CZ" sz="2400" b="0" i="0" u="none" strike="noStrike" kern="1200" cap="none" spc="-1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64" name="CustomShape 38"/>
          <p:cNvSpPr/>
          <p:nvPr/>
        </p:nvSpPr>
        <p:spPr>
          <a:xfrm rot="9668827">
            <a:off x="2775167" y="4296621"/>
            <a:ext cx="2262779" cy="3582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0070C0"/>
          </a:solidFill>
          <a:ln w="19080">
            <a:solidFill>
              <a:srgbClr val="FFFFFF"/>
            </a:solidFill>
            <a:round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/>
        </p:style>
      </p:sp>
      <p:sp>
        <p:nvSpPr>
          <p:cNvPr id="265" name="CustomShape 39"/>
          <p:cNvSpPr/>
          <p:nvPr/>
        </p:nvSpPr>
        <p:spPr>
          <a:xfrm>
            <a:off x="2845373" y="5411571"/>
            <a:ext cx="3094779" cy="3582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0070C0"/>
          </a:solidFill>
          <a:ln w="19080">
            <a:solidFill>
              <a:srgbClr val="FFFFFF"/>
            </a:solidFill>
            <a:round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/>
        </p:style>
      </p:sp>
      <p:sp>
        <p:nvSpPr>
          <p:cNvPr id="64" name="Zástupný symbol pro obsah 2"/>
          <p:cNvSpPr txBox="1">
            <a:spLocks/>
          </p:cNvSpPr>
          <p:nvPr/>
        </p:nvSpPr>
        <p:spPr bwMode="auto">
          <a:xfrm>
            <a:off x="2771800" y="1864526"/>
            <a:ext cx="1116219" cy="324250"/>
          </a:xfrm>
          <a:prstGeom prst="rect">
            <a:avLst/>
          </a:prstGeom>
          <a:solidFill>
            <a:srgbClr val="FFFFFF">
              <a:alpha val="70000"/>
            </a:srgbClr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55600" indent="-355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●"/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Tx/>
              <a:buFont typeface="Arial" pitchFamily="34" charset="0"/>
              <a:buChar char="−"/>
              <a:defRPr>
                <a:solidFill>
                  <a:schemeClr val="tx1"/>
                </a:solidFill>
                <a:latin typeface="+mn-lt"/>
              </a:defRPr>
            </a:lvl2pPr>
            <a:lvl3pPr marL="1433513" indent="-2667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 i="1">
                <a:solidFill>
                  <a:schemeClr val="tx1"/>
                </a:solidFill>
                <a:latin typeface="+mn-lt"/>
              </a:defRPr>
            </a:lvl3pPr>
            <a:lvl4pPr marL="1879600" indent="-2667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</a:defRPr>
            </a:lvl4pPr>
            <a:lvl5pPr marL="234156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798763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3255963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713163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4170363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None/>
            </a:pPr>
            <a:r>
              <a:rPr lang="cs-CZ" sz="1400" b="1" kern="0" dirty="0" smtClean="0">
                <a:solidFill>
                  <a:srgbClr val="FF0000"/>
                </a:solidFill>
              </a:rPr>
              <a:t>Co se děje</a:t>
            </a:r>
            <a:endParaRPr lang="cs-CZ" sz="1400" kern="0" dirty="0" smtClean="0"/>
          </a:p>
        </p:txBody>
      </p:sp>
      <p:sp>
        <p:nvSpPr>
          <p:cNvPr id="65" name="Zástupný symbol pro obsah 2"/>
          <p:cNvSpPr txBox="1">
            <a:spLocks/>
          </p:cNvSpPr>
          <p:nvPr/>
        </p:nvSpPr>
        <p:spPr bwMode="auto">
          <a:xfrm>
            <a:off x="7216560" y="1847446"/>
            <a:ext cx="1088895" cy="641992"/>
          </a:xfrm>
          <a:prstGeom prst="rect">
            <a:avLst/>
          </a:prstGeom>
          <a:solidFill>
            <a:srgbClr val="FFFFFF">
              <a:alpha val="70000"/>
            </a:srgbClr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55600" indent="-355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●"/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Tx/>
              <a:buFont typeface="Arial" pitchFamily="34" charset="0"/>
              <a:buChar char="−"/>
              <a:defRPr>
                <a:solidFill>
                  <a:schemeClr val="tx1"/>
                </a:solidFill>
                <a:latin typeface="+mn-lt"/>
              </a:defRPr>
            </a:lvl2pPr>
            <a:lvl3pPr marL="1433513" indent="-2667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 i="1">
                <a:solidFill>
                  <a:schemeClr val="tx1"/>
                </a:solidFill>
                <a:latin typeface="+mn-lt"/>
              </a:defRPr>
            </a:lvl3pPr>
            <a:lvl4pPr marL="1879600" indent="-2667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</a:defRPr>
            </a:lvl4pPr>
            <a:lvl5pPr marL="234156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798763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3255963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713163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4170363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None/>
            </a:pPr>
            <a:r>
              <a:rPr lang="cs-CZ" sz="1600" b="1" kern="0" dirty="0" smtClean="0">
                <a:solidFill>
                  <a:srgbClr val="005BBB"/>
                </a:solidFill>
              </a:rPr>
              <a:t>Jak tomu rozumět</a:t>
            </a:r>
            <a:endParaRPr lang="cs-CZ" sz="1600" kern="0" dirty="0" smtClean="0"/>
          </a:p>
        </p:txBody>
      </p:sp>
      <p:sp>
        <p:nvSpPr>
          <p:cNvPr id="66" name="Zástupný symbol pro obsah 2"/>
          <p:cNvSpPr txBox="1">
            <a:spLocks/>
          </p:cNvSpPr>
          <p:nvPr/>
        </p:nvSpPr>
        <p:spPr bwMode="auto">
          <a:xfrm>
            <a:off x="3563888" y="6432116"/>
            <a:ext cx="1790684" cy="391248"/>
          </a:xfrm>
          <a:prstGeom prst="rect">
            <a:avLst/>
          </a:prstGeom>
          <a:solidFill>
            <a:srgbClr val="FFFFFF">
              <a:alpha val="70000"/>
            </a:srgbClr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55600" indent="-355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●"/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Tx/>
              <a:buFont typeface="Arial" pitchFamily="34" charset="0"/>
              <a:buChar char="−"/>
              <a:defRPr>
                <a:solidFill>
                  <a:schemeClr val="tx1"/>
                </a:solidFill>
                <a:latin typeface="+mn-lt"/>
              </a:defRPr>
            </a:lvl2pPr>
            <a:lvl3pPr marL="1433513" indent="-2667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 i="1">
                <a:solidFill>
                  <a:schemeClr val="tx1"/>
                </a:solidFill>
                <a:latin typeface="+mn-lt"/>
              </a:defRPr>
            </a:lvl3pPr>
            <a:lvl4pPr marL="1879600" indent="-2667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</a:defRPr>
            </a:lvl4pPr>
            <a:lvl5pPr marL="234156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798763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3255963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713163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4170363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None/>
            </a:pPr>
            <a:r>
              <a:rPr lang="cs-CZ" b="1" kern="0" dirty="0" smtClean="0">
                <a:solidFill>
                  <a:srgbClr val="00B050"/>
                </a:solidFill>
              </a:rPr>
              <a:t>Co s tím dělat</a:t>
            </a:r>
            <a:endParaRPr lang="cs-CZ" kern="0" dirty="0" smtClean="0"/>
          </a:p>
        </p:txBody>
      </p:sp>
    </p:spTree>
    <p:extLst>
      <p:ext uri="{BB962C8B-B14F-4D97-AF65-F5344CB8AC3E}">
        <p14:creationId xmlns:p14="http://schemas.microsoft.com/office/powerpoint/2010/main" val="1896534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0" grpId="0" animBg="1"/>
      <p:bldP spid="261" grpId="0" animBg="1"/>
      <p:bldP spid="262" grpId="0" animBg="1"/>
      <p:bldP spid="263" grpId="0" animBg="1"/>
      <p:bldP spid="64" grpId="0" animBg="1"/>
      <p:bldP spid="65" grpId="0" animBg="1"/>
      <p:bldP spid="6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CustomShape 1"/>
          <p:cNvSpPr/>
          <p:nvPr/>
        </p:nvSpPr>
        <p:spPr>
          <a:xfrm>
            <a:off x="467745" y="815760"/>
            <a:ext cx="8134350" cy="572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400" b="1" i="0" u="none" strike="noStrike" kern="1200" cap="none" spc="-1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Příklad 1: Obráběcí stroj a inteligentní</a:t>
            </a:r>
            <a:r>
              <a:rPr kumimoji="0" lang="cs-CZ" sz="2400" b="1" i="0" u="none" strike="noStrike" kern="1200" cap="none" spc="-1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 upínky obrobku</a:t>
            </a:r>
            <a:endParaRPr kumimoji="0" lang="cs-CZ" sz="1800" b="0" i="0" u="none" strike="noStrike" kern="1200" cap="none" spc="-1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5" name="MSV_2016_PC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67745" y="1556792"/>
            <a:ext cx="813435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923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Příklad 2: Adaptivní obrábění s modelem obrobku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11560" y="1365033"/>
            <a:ext cx="7848228" cy="911839"/>
          </a:xfrm>
        </p:spPr>
        <p:txBody>
          <a:bodyPr/>
          <a:lstStyle/>
          <a:p>
            <a:r>
              <a:rPr lang="cs-CZ" sz="1600" dirty="0" smtClean="0"/>
              <a:t>Digitální reprezentace dílce může být využita v mnoha úlohách vázaných na návrh, výrobu a aplikaci dílce.</a:t>
            </a:r>
          </a:p>
          <a:p>
            <a:r>
              <a:rPr lang="cs-CZ" sz="1600" dirty="0" smtClean="0"/>
              <a:t>Příklad: obrábění dílce na definovanou tloušťku.</a:t>
            </a:r>
            <a:endParaRPr lang="cs-CZ" sz="1600" dirty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 rotWithShape="1">
          <a:blip r:embed="rId2"/>
          <a:srcRect b="2999"/>
          <a:stretch/>
        </p:blipFill>
        <p:spPr>
          <a:xfrm>
            <a:off x="0" y="3475277"/>
            <a:ext cx="4299471" cy="3212976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533" b="95388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9769" y="5305059"/>
            <a:ext cx="942057" cy="1599927"/>
          </a:xfrm>
          <a:prstGeom prst="rect">
            <a:avLst/>
          </a:prstGeom>
        </p:spPr>
      </p:pic>
      <p:cxnSp>
        <p:nvCxnSpPr>
          <p:cNvPr id="7" name="Přímá spojnice se šipkou 6"/>
          <p:cNvCxnSpPr/>
          <p:nvPr/>
        </p:nvCxnSpPr>
        <p:spPr>
          <a:xfrm flipH="1">
            <a:off x="611560" y="5549614"/>
            <a:ext cx="1008112" cy="399666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Obrázek 9"/>
          <p:cNvPicPr/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425" b="95575" l="31818" r="6181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743" r="32810"/>
          <a:stretch/>
        </p:blipFill>
        <p:spPr>
          <a:xfrm flipH="1">
            <a:off x="2915816" y="4581128"/>
            <a:ext cx="164558" cy="453436"/>
          </a:xfrm>
          <a:prstGeom prst="rect">
            <a:avLst/>
          </a:prstGeom>
        </p:spPr>
      </p:pic>
      <p:pic>
        <p:nvPicPr>
          <p:cNvPr id="12" name="Obrázek 11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280249"/>
            <a:ext cx="1149603" cy="1091734"/>
          </a:xfrm>
          <a:prstGeom prst="rect">
            <a:avLst/>
          </a:prstGeom>
        </p:spPr>
      </p:pic>
      <p:pic>
        <p:nvPicPr>
          <p:cNvPr id="13" name="Obrázek 12"/>
          <p:cNvPicPr/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8" r="23414"/>
          <a:stretch/>
        </p:blipFill>
        <p:spPr>
          <a:xfrm>
            <a:off x="1835696" y="2215614"/>
            <a:ext cx="648072" cy="1208016"/>
          </a:xfrm>
          <a:prstGeom prst="rect">
            <a:avLst/>
          </a:prstGeom>
        </p:spPr>
      </p:pic>
      <p:cxnSp>
        <p:nvCxnSpPr>
          <p:cNvPr id="14" name="Přímá spojnice 13"/>
          <p:cNvCxnSpPr>
            <a:stCxn id="13" idx="1"/>
            <a:endCxn id="12" idx="3"/>
          </p:cNvCxnSpPr>
          <p:nvPr/>
        </p:nvCxnSpPr>
        <p:spPr>
          <a:xfrm flipH="1">
            <a:off x="1329115" y="2819622"/>
            <a:ext cx="506581" cy="6494"/>
          </a:xfrm>
          <a:prstGeom prst="line">
            <a:avLst/>
          </a:prstGeom>
          <a:ln w="25400">
            <a:solidFill>
              <a:srgbClr val="0070C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Obrázek 1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0837" y="2253688"/>
            <a:ext cx="2986088" cy="1787525"/>
          </a:xfrm>
          <a:prstGeom prst="rect">
            <a:avLst/>
          </a:prstGeom>
          <a:noFill/>
          <a:ln w="254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Obrázek 19"/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5832" b="82333" l="5875" r="92750"/>
                    </a14:imgEffect>
                  </a14:imgLayer>
                </a14:imgProps>
              </a:ext>
            </a:extLst>
          </a:blip>
          <a:srcRect b="15582"/>
          <a:stretch/>
        </p:blipFill>
        <p:spPr>
          <a:xfrm>
            <a:off x="6381467" y="1967746"/>
            <a:ext cx="1337617" cy="814045"/>
          </a:xfrm>
          <a:prstGeom prst="rect">
            <a:avLst/>
          </a:prstGeom>
        </p:spPr>
      </p:pic>
      <p:grpSp>
        <p:nvGrpSpPr>
          <p:cNvPr id="21" name="Skupina 20"/>
          <p:cNvGrpSpPr/>
          <p:nvPr/>
        </p:nvGrpSpPr>
        <p:grpSpPr>
          <a:xfrm>
            <a:off x="8121619" y="1402342"/>
            <a:ext cx="767414" cy="1749060"/>
            <a:chOff x="8317723" y="3323595"/>
            <a:chExt cx="767414" cy="1749060"/>
          </a:xfrm>
        </p:grpSpPr>
        <p:pic>
          <p:nvPicPr>
            <p:cNvPr id="22" name="Obrázek 21"/>
            <p:cNvPicPr>
              <a:picLocks noChangeAspect="1"/>
            </p:cNvPicPr>
            <p:nvPr/>
          </p:nvPicPr>
          <p:blipFill>
            <a:blip r:embed="rId12" cstate="print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ackgroundRemoval t="1629" b="99349" l="2024" r="91903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17723" y="3323595"/>
              <a:ext cx="767414" cy="953829"/>
            </a:xfrm>
            <a:prstGeom prst="rect">
              <a:avLst/>
            </a:prstGeom>
          </p:spPr>
        </p:pic>
        <p:pic>
          <p:nvPicPr>
            <p:cNvPr id="23" name="Obrázek 22"/>
            <p:cNvPicPr/>
            <p:nvPr/>
          </p:nvPicPr>
          <p:blipFill rotWithShape="1"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198" r="26566"/>
            <a:stretch/>
          </p:blipFill>
          <p:spPr>
            <a:xfrm>
              <a:off x="8538604" y="4352830"/>
              <a:ext cx="329510" cy="719825"/>
            </a:xfrm>
            <a:prstGeom prst="rect">
              <a:avLst/>
            </a:prstGeom>
          </p:spPr>
        </p:pic>
        <p:cxnSp>
          <p:nvCxnSpPr>
            <p:cNvPr id="24" name="Přímá spojnice 23"/>
            <p:cNvCxnSpPr>
              <a:stCxn id="23" idx="0"/>
              <a:endCxn id="22" idx="2"/>
            </p:cNvCxnSpPr>
            <p:nvPr/>
          </p:nvCxnSpPr>
          <p:spPr>
            <a:xfrm flipH="1" flipV="1">
              <a:off x="8701430" y="4277424"/>
              <a:ext cx="1929" cy="75406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5" name="Přímá spojnice 14"/>
          <p:cNvCxnSpPr>
            <a:endCxn id="13" idx="3"/>
          </p:cNvCxnSpPr>
          <p:nvPr/>
        </p:nvCxnSpPr>
        <p:spPr>
          <a:xfrm flipH="1">
            <a:off x="2483768" y="2819622"/>
            <a:ext cx="501531" cy="0"/>
          </a:xfrm>
          <a:prstGeom prst="line">
            <a:avLst/>
          </a:prstGeom>
          <a:ln w="25400">
            <a:solidFill>
              <a:srgbClr val="0070C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Obrázek 27" descr="Q:\EUC.13.03__Intefix\VYPOCTY_STUDIE\WP08-Kridlo\Vypocty_Viktor\2016_01-Chovani_obrobku_Fiala\Grafy\Poddajnost_porovnani.png"/>
          <p:cNvPicPr/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96"/>
          <a:stretch/>
        </p:blipFill>
        <p:spPr bwMode="auto">
          <a:xfrm>
            <a:off x="6185303" y="3310000"/>
            <a:ext cx="2862459" cy="206287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35" name="Přímá spojnice 34"/>
          <p:cNvCxnSpPr>
            <a:stCxn id="20" idx="1"/>
          </p:cNvCxnSpPr>
          <p:nvPr/>
        </p:nvCxnSpPr>
        <p:spPr>
          <a:xfrm flipH="1">
            <a:off x="6016925" y="2374769"/>
            <a:ext cx="364542" cy="308688"/>
          </a:xfrm>
          <a:prstGeom prst="line">
            <a:avLst/>
          </a:prstGeom>
          <a:ln w="25400">
            <a:solidFill>
              <a:srgbClr val="0070C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Přímá spojnice 37"/>
          <p:cNvCxnSpPr>
            <a:stCxn id="23" idx="1"/>
            <a:endCxn id="19" idx="3"/>
          </p:cNvCxnSpPr>
          <p:nvPr/>
        </p:nvCxnSpPr>
        <p:spPr>
          <a:xfrm flipH="1">
            <a:off x="6016925" y="2791490"/>
            <a:ext cx="2325575" cy="355961"/>
          </a:xfrm>
          <a:prstGeom prst="line">
            <a:avLst/>
          </a:prstGeom>
          <a:ln w="25400">
            <a:solidFill>
              <a:srgbClr val="0070C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Přímá spojnice 40"/>
          <p:cNvCxnSpPr/>
          <p:nvPr/>
        </p:nvCxnSpPr>
        <p:spPr>
          <a:xfrm flipH="1" flipV="1">
            <a:off x="6016925" y="3439783"/>
            <a:ext cx="643308" cy="334032"/>
          </a:xfrm>
          <a:prstGeom prst="line">
            <a:avLst/>
          </a:prstGeom>
          <a:ln w="25400">
            <a:solidFill>
              <a:srgbClr val="0070C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Volný tvar 57"/>
          <p:cNvSpPr/>
          <p:nvPr/>
        </p:nvSpPr>
        <p:spPr>
          <a:xfrm>
            <a:off x="4543877" y="5996549"/>
            <a:ext cx="3673549" cy="506818"/>
          </a:xfrm>
          <a:custGeom>
            <a:avLst/>
            <a:gdLst>
              <a:gd name="connsiteX0" fmla="*/ 0 w 3673549"/>
              <a:gd name="connsiteY0" fmla="*/ 31897 h 506818"/>
              <a:gd name="connsiteX1" fmla="*/ 271130 w 3673549"/>
              <a:gd name="connsiteY1" fmla="*/ 175437 h 506818"/>
              <a:gd name="connsiteX2" fmla="*/ 717697 w 3673549"/>
              <a:gd name="connsiteY2" fmla="*/ 318976 h 506818"/>
              <a:gd name="connsiteX3" fmla="*/ 1031358 w 3673549"/>
              <a:gd name="connsiteY3" fmla="*/ 414669 h 506818"/>
              <a:gd name="connsiteX4" fmla="*/ 1329070 w 3673549"/>
              <a:gd name="connsiteY4" fmla="*/ 462516 h 506818"/>
              <a:gd name="connsiteX5" fmla="*/ 1685260 w 3673549"/>
              <a:gd name="connsiteY5" fmla="*/ 499730 h 506818"/>
              <a:gd name="connsiteX6" fmla="*/ 1860697 w 3673549"/>
              <a:gd name="connsiteY6" fmla="*/ 505046 h 506818"/>
              <a:gd name="connsiteX7" fmla="*/ 2105246 w 3673549"/>
              <a:gd name="connsiteY7" fmla="*/ 478465 h 506818"/>
              <a:gd name="connsiteX8" fmla="*/ 2248786 w 3673549"/>
              <a:gd name="connsiteY8" fmla="*/ 446567 h 506818"/>
              <a:gd name="connsiteX9" fmla="*/ 2546497 w 3673549"/>
              <a:gd name="connsiteY9" fmla="*/ 388088 h 506818"/>
              <a:gd name="connsiteX10" fmla="*/ 2966483 w 3673549"/>
              <a:gd name="connsiteY10" fmla="*/ 303028 h 506818"/>
              <a:gd name="connsiteX11" fmla="*/ 3290777 w 3673549"/>
              <a:gd name="connsiteY11" fmla="*/ 202018 h 506818"/>
              <a:gd name="connsiteX12" fmla="*/ 3673549 w 3673549"/>
              <a:gd name="connsiteY12" fmla="*/ 0 h 506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673549" h="506818">
                <a:moveTo>
                  <a:pt x="0" y="31897"/>
                </a:moveTo>
                <a:cubicBezTo>
                  <a:pt x="75757" y="79743"/>
                  <a:pt x="151514" y="127590"/>
                  <a:pt x="271130" y="175437"/>
                </a:cubicBezTo>
                <a:cubicBezTo>
                  <a:pt x="390746" y="223284"/>
                  <a:pt x="717697" y="318976"/>
                  <a:pt x="717697" y="318976"/>
                </a:cubicBezTo>
                <a:cubicBezTo>
                  <a:pt x="844401" y="358848"/>
                  <a:pt x="929463" y="390746"/>
                  <a:pt x="1031358" y="414669"/>
                </a:cubicBezTo>
                <a:cubicBezTo>
                  <a:pt x="1133254" y="438592"/>
                  <a:pt x="1220086" y="448339"/>
                  <a:pt x="1329070" y="462516"/>
                </a:cubicBezTo>
                <a:cubicBezTo>
                  <a:pt x="1438054" y="476693"/>
                  <a:pt x="1596656" y="492642"/>
                  <a:pt x="1685260" y="499730"/>
                </a:cubicBezTo>
                <a:cubicBezTo>
                  <a:pt x="1773865" y="506818"/>
                  <a:pt x="1790699" y="508590"/>
                  <a:pt x="1860697" y="505046"/>
                </a:cubicBezTo>
                <a:cubicBezTo>
                  <a:pt x="1930695" y="501502"/>
                  <a:pt x="2040565" y="488211"/>
                  <a:pt x="2105246" y="478465"/>
                </a:cubicBezTo>
                <a:cubicBezTo>
                  <a:pt x="2169927" y="468719"/>
                  <a:pt x="2248786" y="446567"/>
                  <a:pt x="2248786" y="446567"/>
                </a:cubicBezTo>
                <a:lnTo>
                  <a:pt x="2546497" y="388088"/>
                </a:lnTo>
                <a:cubicBezTo>
                  <a:pt x="2666113" y="364165"/>
                  <a:pt x="2842436" y="334040"/>
                  <a:pt x="2966483" y="303028"/>
                </a:cubicBezTo>
                <a:cubicBezTo>
                  <a:pt x="3090530" y="272016"/>
                  <a:pt x="3172933" y="252523"/>
                  <a:pt x="3290777" y="202018"/>
                </a:cubicBezTo>
                <a:cubicBezTo>
                  <a:pt x="3408621" y="151513"/>
                  <a:pt x="3541085" y="75756"/>
                  <a:pt x="3673549" y="0"/>
                </a:cubicBezTo>
              </a:path>
            </a:pathLst>
          </a:cu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9" name="Oblouk 58"/>
          <p:cNvSpPr/>
          <p:nvPr/>
        </p:nvSpPr>
        <p:spPr>
          <a:xfrm rot="10800000">
            <a:off x="4233629" y="4997292"/>
            <a:ext cx="4295676" cy="1562064"/>
          </a:xfrm>
          <a:prstGeom prst="arc">
            <a:avLst>
              <a:gd name="adj1" fmla="val 11421218"/>
              <a:gd name="adj2" fmla="val 20909114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0" name="Volný tvar 59"/>
          <p:cNvSpPr/>
          <p:nvPr/>
        </p:nvSpPr>
        <p:spPr>
          <a:xfrm>
            <a:off x="4493975" y="5867509"/>
            <a:ext cx="3774988" cy="236238"/>
          </a:xfrm>
          <a:custGeom>
            <a:avLst/>
            <a:gdLst>
              <a:gd name="connsiteX0" fmla="*/ 0 w 1933575"/>
              <a:gd name="connsiteY0" fmla="*/ 0 h 130681"/>
              <a:gd name="connsiteX1" fmla="*/ 176213 w 1933575"/>
              <a:gd name="connsiteY1" fmla="*/ 76200 h 130681"/>
              <a:gd name="connsiteX2" fmla="*/ 357188 w 1933575"/>
              <a:gd name="connsiteY2" fmla="*/ 114300 h 130681"/>
              <a:gd name="connsiteX3" fmla="*/ 561975 w 1933575"/>
              <a:gd name="connsiteY3" fmla="*/ 128587 h 130681"/>
              <a:gd name="connsiteX4" fmla="*/ 804863 w 1933575"/>
              <a:gd name="connsiteY4" fmla="*/ 128587 h 130681"/>
              <a:gd name="connsiteX5" fmla="*/ 976313 w 1933575"/>
              <a:gd name="connsiteY5" fmla="*/ 109537 h 130681"/>
              <a:gd name="connsiteX6" fmla="*/ 1181100 w 1933575"/>
              <a:gd name="connsiteY6" fmla="*/ 123825 h 130681"/>
              <a:gd name="connsiteX7" fmla="*/ 1343025 w 1933575"/>
              <a:gd name="connsiteY7" fmla="*/ 119062 h 130681"/>
              <a:gd name="connsiteX8" fmla="*/ 1557338 w 1933575"/>
              <a:gd name="connsiteY8" fmla="*/ 100012 h 130681"/>
              <a:gd name="connsiteX9" fmla="*/ 1719263 w 1933575"/>
              <a:gd name="connsiteY9" fmla="*/ 66675 h 130681"/>
              <a:gd name="connsiteX10" fmla="*/ 1933575 w 1933575"/>
              <a:gd name="connsiteY10" fmla="*/ 14287 h 130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933575" h="130681">
                <a:moveTo>
                  <a:pt x="0" y="0"/>
                </a:moveTo>
                <a:cubicBezTo>
                  <a:pt x="58341" y="28575"/>
                  <a:pt x="116682" y="57150"/>
                  <a:pt x="176213" y="76200"/>
                </a:cubicBezTo>
                <a:cubicBezTo>
                  <a:pt x="235744" y="95250"/>
                  <a:pt x="292895" y="105569"/>
                  <a:pt x="357188" y="114300"/>
                </a:cubicBezTo>
                <a:cubicBezTo>
                  <a:pt x="421481" y="123031"/>
                  <a:pt x="487363" y="126206"/>
                  <a:pt x="561975" y="128587"/>
                </a:cubicBezTo>
                <a:cubicBezTo>
                  <a:pt x="636587" y="130968"/>
                  <a:pt x="735807" y="131762"/>
                  <a:pt x="804863" y="128587"/>
                </a:cubicBezTo>
                <a:cubicBezTo>
                  <a:pt x="873919" y="125412"/>
                  <a:pt x="913607" y="110331"/>
                  <a:pt x="976313" y="109537"/>
                </a:cubicBezTo>
                <a:cubicBezTo>
                  <a:pt x="1039019" y="108743"/>
                  <a:pt x="1119981" y="122238"/>
                  <a:pt x="1181100" y="123825"/>
                </a:cubicBezTo>
                <a:cubicBezTo>
                  <a:pt x="1242219" y="125412"/>
                  <a:pt x="1280319" y="123031"/>
                  <a:pt x="1343025" y="119062"/>
                </a:cubicBezTo>
                <a:cubicBezTo>
                  <a:pt x="1405731" y="115093"/>
                  <a:pt x="1494632" y="108743"/>
                  <a:pt x="1557338" y="100012"/>
                </a:cubicBezTo>
                <a:cubicBezTo>
                  <a:pt x="1620044" y="91281"/>
                  <a:pt x="1656557" y="80962"/>
                  <a:pt x="1719263" y="66675"/>
                </a:cubicBezTo>
                <a:cubicBezTo>
                  <a:pt x="1781969" y="52388"/>
                  <a:pt x="1926431" y="26193"/>
                  <a:pt x="1933575" y="14287"/>
                </a:cubicBezTo>
              </a:path>
            </a:pathLst>
          </a:custGeom>
          <a:noFill/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61" name="Přímá spojnice 60"/>
          <p:cNvCxnSpPr/>
          <p:nvPr/>
        </p:nvCxnSpPr>
        <p:spPr>
          <a:xfrm>
            <a:off x="4950678" y="6046554"/>
            <a:ext cx="3031" cy="303135"/>
          </a:xfrm>
          <a:prstGeom prst="line">
            <a:avLst/>
          </a:prstGeom>
          <a:ln w="317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Přímá spojnice 61"/>
          <p:cNvCxnSpPr/>
          <p:nvPr/>
        </p:nvCxnSpPr>
        <p:spPr>
          <a:xfrm>
            <a:off x="6384497" y="6072295"/>
            <a:ext cx="0" cy="487062"/>
          </a:xfrm>
          <a:prstGeom prst="line">
            <a:avLst/>
          </a:prstGeom>
          <a:ln w="317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Přímá spojnice 62"/>
          <p:cNvCxnSpPr/>
          <p:nvPr/>
        </p:nvCxnSpPr>
        <p:spPr>
          <a:xfrm>
            <a:off x="7906037" y="5985628"/>
            <a:ext cx="0" cy="364061"/>
          </a:xfrm>
          <a:prstGeom prst="line">
            <a:avLst/>
          </a:prstGeom>
          <a:ln w="317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4" name="Obrázek 63"/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5832" b="82333" l="5875" r="92750"/>
                    </a14:imgEffect>
                  </a14:imgLayer>
                </a14:imgProps>
              </a:ext>
            </a:extLst>
          </a:blip>
          <a:srcRect b="15582"/>
          <a:stretch/>
        </p:blipFill>
        <p:spPr>
          <a:xfrm rot="3600000">
            <a:off x="5115766" y="5586435"/>
            <a:ext cx="656881" cy="399764"/>
          </a:xfrm>
          <a:prstGeom prst="rect">
            <a:avLst/>
          </a:prstGeom>
        </p:spPr>
      </p:pic>
      <p:pic>
        <p:nvPicPr>
          <p:cNvPr id="65" name="Obrázek 64"/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5832" b="82333" l="5875" r="92750"/>
                    </a14:imgEffect>
                  </a14:imgLayer>
                </a14:imgProps>
              </a:ext>
            </a:extLst>
          </a:blip>
          <a:srcRect b="15582"/>
          <a:stretch/>
        </p:blipFill>
        <p:spPr>
          <a:xfrm rot="3600000">
            <a:off x="6747448" y="5586434"/>
            <a:ext cx="656881" cy="399764"/>
          </a:xfrm>
          <a:prstGeom prst="rect">
            <a:avLst/>
          </a:prstGeom>
        </p:spPr>
      </p:pic>
      <p:pic>
        <p:nvPicPr>
          <p:cNvPr id="66" name="Obrázek 65"/>
          <p:cNvPicPr/>
          <p:nvPr/>
        </p:nvPicPr>
        <p:blipFill rotWithShape="1"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770" b="89381" l="30909" r="6818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198" r="26566"/>
          <a:stretch/>
        </p:blipFill>
        <p:spPr>
          <a:xfrm>
            <a:off x="4862958" y="5632206"/>
            <a:ext cx="216603" cy="473176"/>
          </a:xfrm>
          <a:prstGeom prst="rect">
            <a:avLst/>
          </a:prstGeom>
        </p:spPr>
      </p:pic>
      <p:pic>
        <p:nvPicPr>
          <p:cNvPr id="67" name="Obrázek 66"/>
          <p:cNvPicPr/>
          <p:nvPr/>
        </p:nvPicPr>
        <p:blipFill rotWithShape="1"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770" b="89381" l="30909" r="6818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198" r="26566"/>
          <a:stretch/>
        </p:blipFill>
        <p:spPr>
          <a:xfrm>
            <a:off x="6273164" y="5658479"/>
            <a:ext cx="216603" cy="473176"/>
          </a:xfrm>
          <a:prstGeom prst="rect">
            <a:avLst/>
          </a:prstGeom>
        </p:spPr>
      </p:pic>
      <p:pic>
        <p:nvPicPr>
          <p:cNvPr id="68" name="Obrázek 67"/>
          <p:cNvPicPr/>
          <p:nvPr/>
        </p:nvPicPr>
        <p:blipFill rotWithShape="1"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770" b="89381" l="30909" r="6818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198" r="26566"/>
          <a:stretch/>
        </p:blipFill>
        <p:spPr>
          <a:xfrm>
            <a:off x="7802369" y="5571679"/>
            <a:ext cx="216603" cy="473176"/>
          </a:xfrm>
          <a:prstGeom prst="rect">
            <a:avLst/>
          </a:prstGeom>
        </p:spPr>
      </p:pic>
      <p:sp>
        <p:nvSpPr>
          <p:cNvPr id="70" name="TextovéPole 69"/>
          <p:cNvSpPr txBox="1"/>
          <p:nvPr/>
        </p:nvSpPr>
        <p:spPr>
          <a:xfrm>
            <a:off x="4426612" y="4960521"/>
            <a:ext cx="20018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konečný tvar pro generování dráhy nástroje</a:t>
            </a:r>
            <a:endParaRPr lang="cs-CZ" sz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1" name="Přímá spojnice se šipkou 70"/>
          <p:cNvCxnSpPr/>
          <p:nvPr/>
        </p:nvCxnSpPr>
        <p:spPr>
          <a:xfrm>
            <a:off x="5868144" y="5416086"/>
            <a:ext cx="148781" cy="1065367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829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9" grpId="0" animBg="1"/>
      <p:bldP spid="60" grpId="0" animBg="1"/>
      <p:bldP spid="7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Příklad 2: Adaptivní </a:t>
            </a:r>
            <a:r>
              <a:rPr lang="cs-CZ" dirty="0"/>
              <a:t>obrábění s modelem obrobku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Upínka je navržena pro dva pracovní režimy: upínání tuhých nebo upínání poddajných obrobků</a:t>
            </a:r>
          </a:p>
          <a:p>
            <a:r>
              <a:rPr lang="cs-CZ" dirty="0" smtClean="0"/>
              <a:t>Hlavní parametry upínky: max. zdvih 100mm; min. poloměr zakřivení obrobku 450mm.</a:t>
            </a:r>
            <a:endParaRPr lang="cs-CZ" dirty="0"/>
          </a:p>
        </p:txBody>
      </p:sp>
      <p:pic>
        <p:nvPicPr>
          <p:cNvPr id="4" name="Picture 2" descr="http://www.cmsna.com/images/w/400/h/400/categories/4-socata-tarbes%200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6225" y="3687904"/>
            <a:ext cx="3047179" cy="22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Skupina 4"/>
          <p:cNvGrpSpPr/>
          <p:nvPr/>
        </p:nvGrpSpPr>
        <p:grpSpPr>
          <a:xfrm>
            <a:off x="354056" y="3402788"/>
            <a:ext cx="2937586" cy="2906532"/>
            <a:chOff x="354056" y="1926594"/>
            <a:chExt cx="2937586" cy="2906532"/>
          </a:xfrm>
        </p:grpSpPr>
        <p:grpSp>
          <p:nvGrpSpPr>
            <p:cNvPr id="6" name="Skupina 5"/>
            <p:cNvGrpSpPr/>
            <p:nvPr/>
          </p:nvGrpSpPr>
          <p:grpSpPr>
            <a:xfrm>
              <a:off x="354056" y="1926594"/>
              <a:ext cx="2937586" cy="2499486"/>
              <a:chOff x="354056" y="1926594"/>
              <a:chExt cx="2937586" cy="2499486"/>
            </a:xfrm>
          </p:grpSpPr>
          <p:sp>
            <p:nvSpPr>
              <p:cNvPr id="8" name="Obdélník 7"/>
              <p:cNvSpPr/>
              <p:nvPr/>
            </p:nvSpPr>
            <p:spPr>
              <a:xfrm flipH="1">
                <a:off x="3183838" y="2284130"/>
                <a:ext cx="107804" cy="48742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  <p:sp>
            <p:nvSpPr>
              <p:cNvPr id="9" name="Obdélník 8"/>
              <p:cNvSpPr/>
              <p:nvPr/>
            </p:nvSpPr>
            <p:spPr>
              <a:xfrm flipH="1">
                <a:off x="826805" y="4263223"/>
                <a:ext cx="1729862" cy="162857"/>
              </a:xfrm>
              <a:prstGeom prst="rect">
                <a:avLst/>
              </a:prstGeom>
              <a:pattFill prst="wdUpDiag">
                <a:fgClr>
                  <a:schemeClr val="tx1">
                    <a:lumMod val="50000"/>
                    <a:lumOff val="50000"/>
                  </a:schemeClr>
                </a:fgClr>
                <a:bgClr>
                  <a:schemeClr val="bg1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  <p:sp>
            <p:nvSpPr>
              <p:cNvPr id="10" name="Obdélník 9"/>
              <p:cNvSpPr/>
              <p:nvPr/>
            </p:nvSpPr>
            <p:spPr>
              <a:xfrm flipH="1">
                <a:off x="630688" y="2869343"/>
                <a:ext cx="196117" cy="162857"/>
              </a:xfrm>
              <a:prstGeom prst="rect">
                <a:avLst/>
              </a:prstGeom>
              <a:pattFill prst="wdUpDiag">
                <a:fgClr>
                  <a:schemeClr val="tx1">
                    <a:lumMod val="50000"/>
                    <a:lumOff val="50000"/>
                  </a:schemeClr>
                </a:fgClr>
                <a:bgClr>
                  <a:schemeClr val="bg1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  <p:sp>
            <p:nvSpPr>
              <p:cNvPr id="11" name="Ovál 10"/>
              <p:cNvSpPr/>
              <p:nvPr/>
            </p:nvSpPr>
            <p:spPr>
              <a:xfrm flipH="1">
                <a:off x="630688" y="2221250"/>
                <a:ext cx="2124596" cy="511580"/>
              </a:xfrm>
              <a:prstGeom prst="ellipse">
                <a:avLst/>
              </a:prstGeom>
              <a:pattFill prst="wdDnDiag">
                <a:fgClr>
                  <a:schemeClr val="accent1"/>
                </a:fgClr>
                <a:bgClr>
                  <a:schemeClr val="bg1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  <p:sp>
            <p:nvSpPr>
              <p:cNvPr id="12" name="Obdélník 11"/>
              <p:cNvSpPr/>
              <p:nvPr/>
            </p:nvSpPr>
            <p:spPr>
              <a:xfrm flipH="1">
                <a:off x="532629" y="2253937"/>
                <a:ext cx="402362" cy="47733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  <p:sp>
            <p:nvSpPr>
              <p:cNvPr id="13" name="Obdélník 12"/>
              <p:cNvSpPr/>
              <p:nvPr/>
            </p:nvSpPr>
            <p:spPr>
              <a:xfrm flipH="1">
                <a:off x="1646840" y="2174193"/>
                <a:ext cx="1141129" cy="55707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  <p:sp>
            <p:nvSpPr>
              <p:cNvPr id="14" name="Volný tvar 13"/>
              <p:cNvSpPr/>
              <p:nvPr/>
            </p:nvSpPr>
            <p:spPr>
              <a:xfrm flipH="1">
                <a:off x="934991" y="2630493"/>
                <a:ext cx="1621676" cy="100778"/>
              </a:xfrm>
              <a:custGeom>
                <a:avLst/>
                <a:gdLst>
                  <a:gd name="connsiteX0" fmla="*/ 0 w 1959429"/>
                  <a:gd name="connsiteY0" fmla="*/ 0 h 152439"/>
                  <a:gd name="connsiteX1" fmla="*/ 290286 w 1959429"/>
                  <a:gd name="connsiteY1" fmla="*/ 101600 h 152439"/>
                  <a:gd name="connsiteX2" fmla="*/ 1008743 w 1959429"/>
                  <a:gd name="connsiteY2" fmla="*/ 152400 h 152439"/>
                  <a:gd name="connsiteX3" fmla="*/ 1741714 w 1959429"/>
                  <a:gd name="connsiteY3" fmla="*/ 94342 h 152439"/>
                  <a:gd name="connsiteX4" fmla="*/ 1959429 w 1959429"/>
                  <a:gd name="connsiteY4" fmla="*/ 21771 h 152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59429" h="152439">
                    <a:moveTo>
                      <a:pt x="0" y="0"/>
                    </a:moveTo>
                    <a:cubicBezTo>
                      <a:pt x="61081" y="38100"/>
                      <a:pt x="122162" y="76200"/>
                      <a:pt x="290286" y="101600"/>
                    </a:cubicBezTo>
                    <a:cubicBezTo>
                      <a:pt x="458410" y="127000"/>
                      <a:pt x="766838" y="153610"/>
                      <a:pt x="1008743" y="152400"/>
                    </a:cubicBezTo>
                    <a:cubicBezTo>
                      <a:pt x="1250648" y="151190"/>
                      <a:pt x="1583266" y="116114"/>
                      <a:pt x="1741714" y="94342"/>
                    </a:cubicBezTo>
                    <a:cubicBezTo>
                      <a:pt x="1900162" y="72571"/>
                      <a:pt x="1929795" y="47171"/>
                      <a:pt x="1959429" y="21771"/>
                    </a:cubicBezTo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  <p:cxnSp>
            <p:nvCxnSpPr>
              <p:cNvPr id="15" name="Přímá spojnice 14"/>
              <p:cNvCxnSpPr/>
              <p:nvPr/>
            </p:nvCxnSpPr>
            <p:spPr>
              <a:xfrm flipH="1">
                <a:off x="2361624" y="2870751"/>
                <a:ext cx="92919" cy="92919"/>
              </a:xfrm>
              <a:prstGeom prst="line">
                <a:avLst/>
              </a:prstGeom>
              <a:ln w="19050">
                <a:solidFill>
                  <a:srgbClr val="0000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Přímá spojnice 15"/>
              <p:cNvCxnSpPr/>
              <p:nvPr/>
            </p:nvCxnSpPr>
            <p:spPr>
              <a:xfrm rot="20568584">
                <a:off x="1929340" y="2710947"/>
                <a:ext cx="96603" cy="92919"/>
              </a:xfrm>
              <a:prstGeom prst="line">
                <a:avLst/>
              </a:prstGeom>
              <a:ln w="19050">
                <a:solidFill>
                  <a:srgbClr val="0000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Přímá spojnice 16"/>
              <p:cNvCxnSpPr/>
              <p:nvPr/>
            </p:nvCxnSpPr>
            <p:spPr>
              <a:xfrm flipH="1">
                <a:off x="2037517" y="2779888"/>
                <a:ext cx="0" cy="90864"/>
              </a:xfrm>
              <a:prstGeom prst="line">
                <a:avLst/>
              </a:prstGeom>
              <a:ln w="19050">
                <a:solidFill>
                  <a:srgbClr val="0000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Přímá spojnice 17"/>
              <p:cNvCxnSpPr/>
              <p:nvPr/>
            </p:nvCxnSpPr>
            <p:spPr>
              <a:xfrm>
                <a:off x="2036404" y="2870751"/>
                <a:ext cx="92919" cy="92919"/>
              </a:xfrm>
              <a:prstGeom prst="line">
                <a:avLst/>
              </a:prstGeom>
              <a:ln w="19050">
                <a:solidFill>
                  <a:srgbClr val="0000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Přímá spojnice 18"/>
              <p:cNvCxnSpPr/>
              <p:nvPr/>
            </p:nvCxnSpPr>
            <p:spPr>
              <a:xfrm flipH="1">
                <a:off x="2129322" y="2963671"/>
                <a:ext cx="232301" cy="0"/>
              </a:xfrm>
              <a:prstGeom prst="line">
                <a:avLst/>
              </a:prstGeom>
              <a:ln w="19050">
                <a:solidFill>
                  <a:srgbClr val="0000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" name="Obdélník 19"/>
              <p:cNvSpPr/>
              <p:nvPr/>
            </p:nvSpPr>
            <p:spPr>
              <a:xfrm flipH="1">
                <a:off x="2175783" y="2963671"/>
                <a:ext cx="139380" cy="139380"/>
              </a:xfrm>
              <a:prstGeom prst="rect">
                <a:avLst/>
              </a:prstGeom>
              <a:solidFill>
                <a:srgbClr val="3399FF"/>
              </a:solidFill>
              <a:ln w="19050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Ovál 20"/>
              <p:cNvSpPr/>
              <p:nvPr/>
            </p:nvSpPr>
            <p:spPr>
              <a:xfrm flipH="1">
                <a:off x="2142440" y="2711822"/>
                <a:ext cx="212075" cy="19468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  <p:sp>
            <p:nvSpPr>
              <p:cNvPr id="22" name="Obdélník 21"/>
              <p:cNvSpPr/>
              <p:nvPr/>
            </p:nvSpPr>
            <p:spPr>
              <a:xfrm flipH="1">
                <a:off x="2142440" y="2812599"/>
                <a:ext cx="212077" cy="148645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  <p:sp>
            <p:nvSpPr>
              <p:cNvPr id="23" name="Obdélník 22"/>
              <p:cNvSpPr/>
              <p:nvPr/>
            </p:nvSpPr>
            <p:spPr>
              <a:xfrm flipH="1">
                <a:off x="2077699" y="3499994"/>
                <a:ext cx="335545" cy="113177"/>
              </a:xfrm>
              <a:prstGeom prst="rect">
                <a:avLst/>
              </a:prstGeom>
              <a:solidFill>
                <a:srgbClr val="92D050"/>
              </a:solidFill>
              <a:ln w="19050">
                <a:solidFill>
                  <a:srgbClr val="0099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Obdélník 23"/>
              <p:cNvSpPr/>
              <p:nvPr/>
            </p:nvSpPr>
            <p:spPr>
              <a:xfrm flipH="1">
                <a:off x="2129323" y="3540950"/>
                <a:ext cx="225193" cy="27828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  <p:sp>
            <p:nvSpPr>
              <p:cNvPr id="25" name="Obdélník 24"/>
              <p:cNvSpPr/>
              <p:nvPr/>
            </p:nvSpPr>
            <p:spPr>
              <a:xfrm flipH="1">
                <a:off x="2077699" y="3613172"/>
                <a:ext cx="335545" cy="113177"/>
              </a:xfrm>
              <a:prstGeom prst="rect">
                <a:avLst/>
              </a:prstGeom>
              <a:solidFill>
                <a:srgbClr val="92D050"/>
              </a:solidFill>
              <a:ln w="19050">
                <a:solidFill>
                  <a:srgbClr val="0099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Obdélník 25"/>
              <p:cNvSpPr/>
              <p:nvPr/>
            </p:nvSpPr>
            <p:spPr>
              <a:xfrm flipH="1">
                <a:off x="2270669" y="3613169"/>
                <a:ext cx="43829" cy="11318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  <p:sp>
            <p:nvSpPr>
              <p:cNvPr id="27" name="Obdélník 26"/>
              <p:cNvSpPr/>
              <p:nvPr/>
            </p:nvSpPr>
            <p:spPr>
              <a:xfrm flipH="1">
                <a:off x="2168090" y="3613169"/>
                <a:ext cx="43829" cy="11318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  <p:sp>
            <p:nvSpPr>
              <p:cNvPr id="28" name="Obdélník 27"/>
              <p:cNvSpPr/>
              <p:nvPr/>
            </p:nvSpPr>
            <p:spPr>
              <a:xfrm flipH="1">
                <a:off x="2077699" y="3386814"/>
                <a:ext cx="335545" cy="113177"/>
              </a:xfrm>
              <a:prstGeom prst="rect">
                <a:avLst/>
              </a:prstGeom>
              <a:solidFill>
                <a:srgbClr val="92D050"/>
              </a:solidFill>
              <a:ln w="19050">
                <a:solidFill>
                  <a:srgbClr val="0099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Obdélník 28"/>
              <p:cNvSpPr/>
              <p:nvPr/>
            </p:nvSpPr>
            <p:spPr>
              <a:xfrm flipH="1">
                <a:off x="2270669" y="3386811"/>
                <a:ext cx="43829" cy="11318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  <p:sp>
            <p:nvSpPr>
              <p:cNvPr id="30" name="Obdélník 29"/>
              <p:cNvSpPr/>
              <p:nvPr/>
            </p:nvSpPr>
            <p:spPr>
              <a:xfrm flipH="1">
                <a:off x="2168090" y="3386811"/>
                <a:ext cx="43829" cy="11318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  <p:sp>
            <p:nvSpPr>
              <p:cNvPr id="31" name="Obdélník 30"/>
              <p:cNvSpPr/>
              <p:nvPr/>
            </p:nvSpPr>
            <p:spPr>
              <a:xfrm flipH="1">
                <a:off x="2077699" y="3726352"/>
                <a:ext cx="335545" cy="536872"/>
              </a:xfrm>
              <a:prstGeom prst="rect">
                <a:avLst/>
              </a:prstGeom>
              <a:solidFill>
                <a:srgbClr val="99CCFF"/>
              </a:solidFill>
              <a:ln w="19050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" name="Obdélník 31"/>
              <p:cNvSpPr/>
              <p:nvPr/>
            </p:nvSpPr>
            <p:spPr>
              <a:xfrm flipH="1">
                <a:off x="2211919" y="3103489"/>
                <a:ext cx="58750" cy="801014"/>
              </a:xfrm>
              <a:prstGeom prst="rect">
                <a:avLst/>
              </a:prstGeom>
              <a:solidFill>
                <a:srgbClr val="3399FF"/>
              </a:solidFill>
              <a:ln w="19050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" name="Obdélník 32"/>
              <p:cNvSpPr/>
              <p:nvPr/>
            </p:nvSpPr>
            <p:spPr>
              <a:xfrm flipH="1">
                <a:off x="2077699" y="3904504"/>
                <a:ext cx="335545" cy="67109"/>
              </a:xfrm>
              <a:prstGeom prst="rect">
                <a:avLst/>
              </a:prstGeom>
              <a:solidFill>
                <a:srgbClr val="3399FF"/>
              </a:solidFill>
              <a:ln w="19050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34" name="Přímá spojnice 33"/>
              <p:cNvCxnSpPr/>
              <p:nvPr/>
            </p:nvCxnSpPr>
            <p:spPr>
              <a:xfrm flipH="1">
                <a:off x="2452573" y="2642846"/>
                <a:ext cx="103141" cy="147836"/>
              </a:xfrm>
              <a:prstGeom prst="line">
                <a:avLst/>
              </a:prstGeom>
              <a:ln w="19050">
                <a:solidFill>
                  <a:srgbClr val="0000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Přímá spojnice 34"/>
              <p:cNvCxnSpPr/>
              <p:nvPr/>
            </p:nvCxnSpPr>
            <p:spPr>
              <a:xfrm flipH="1">
                <a:off x="2454543" y="2779888"/>
                <a:ext cx="0" cy="90864"/>
              </a:xfrm>
              <a:prstGeom prst="line">
                <a:avLst/>
              </a:prstGeom>
              <a:ln w="19050">
                <a:solidFill>
                  <a:srgbClr val="0000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Přímá spojnice 35"/>
              <p:cNvCxnSpPr/>
              <p:nvPr/>
            </p:nvCxnSpPr>
            <p:spPr>
              <a:xfrm>
                <a:off x="1030557" y="3090352"/>
                <a:ext cx="92919" cy="92919"/>
              </a:xfrm>
              <a:prstGeom prst="line">
                <a:avLst/>
              </a:prstGeom>
              <a:ln w="19050">
                <a:solidFill>
                  <a:srgbClr val="0000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Přímá spojnice 36"/>
              <p:cNvCxnSpPr/>
              <p:nvPr/>
            </p:nvCxnSpPr>
            <p:spPr>
              <a:xfrm flipH="1">
                <a:off x="1447584" y="2886808"/>
                <a:ext cx="80918" cy="120308"/>
              </a:xfrm>
              <a:prstGeom prst="line">
                <a:avLst/>
              </a:prstGeom>
              <a:ln w="19050">
                <a:solidFill>
                  <a:srgbClr val="0000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Přímá spojnice 37"/>
              <p:cNvCxnSpPr/>
              <p:nvPr/>
            </p:nvCxnSpPr>
            <p:spPr>
              <a:xfrm>
                <a:off x="1447583" y="2999488"/>
                <a:ext cx="0" cy="90864"/>
              </a:xfrm>
              <a:prstGeom prst="line">
                <a:avLst/>
              </a:prstGeom>
              <a:ln w="19050">
                <a:solidFill>
                  <a:srgbClr val="0000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Přímá spojnice 38"/>
              <p:cNvCxnSpPr/>
              <p:nvPr/>
            </p:nvCxnSpPr>
            <p:spPr>
              <a:xfrm flipH="1">
                <a:off x="1355777" y="3090352"/>
                <a:ext cx="92919" cy="92919"/>
              </a:xfrm>
              <a:prstGeom prst="line">
                <a:avLst/>
              </a:prstGeom>
              <a:ln w="19050">
                <a:solidFill>
                  <a:srgbClr val="0000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Přímá spojnice 39"/>
              <p:cNvCxnSpPr/>
              <p:nvPr/>
            </p:nvCxnSpPr>
            <p:spPr>
              <a:xfrm>
                <a:off x="1123478" y="3183271"/>
                <a:ext cx="232301" cy="0"/>
              </a:xfrm>
              <a:prstGeom prst="line">
                <a:avLst/>
              </a:prstGeom>
              <a:ln w="19050">
                <a:solidFill>
                  <a:srgbClr val="0000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1" name="Obdélník 40"/>
              <p:cNvSpPr/>
              <p:nvPr/>
            </p:nvSpPr>
            <p:spPr>
              <a:xfrm>
                <a:off x="1169937" y="3183271"/>
                <a:ext cx="139380" cy="139380"/>
              </a:xfrm>
              <a:prstGeom prst="rect">
                <a:avLst/>
              </a:prstGeom>
              <a:solidFill>
                <a:srgbClr val="3399FF"/>
              </a:solidFill>
              <a:ln w="19050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2" name="Ovál 41"/>
              <p:cNvSpPr/>
              <p:nvPr/>
            </p:nvSpPr>
            <p:spPr>
              <a:xfrm>
                <a:off x="1130586" y="2931422"/>
                <a:ext cx="212075" cy="19468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  <p:sp>
            <p:nvSpPr>
              <p:cNvPr id="43" name="Obdélník 42"/>
              <p:cNvSpPr/>
              <p:nvPr/>
            </p:nvSpPr>
            <p:spPr>
              <a:xfrm>
                <a:off x="1130584" y="3032199"/>
                <a:ext cx="212077" cy="148645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  <p:sp>
            <p:nvSpPr>
              <p:cNvPr id="44" name="Obdélník 43"/>
              <p:cNvSpPr/>
              <p:nvPr/>
            </p:nvSpPr>
            <p:spPr>
              <a:xfrm>
                <a:off x="1071856" y="3499994"/>
                <a:ext cx="335545" cy="113177"/>
              </a:xfrm>
              <a:prstGeom prst="rect">
                <a:avLst/>
              </a:prstGeom>
              <a:solidFill>
                <a:srgbClr val="92D050"/>
              </a:solidFill>
              <a:ln w="19050">
                <a:solidFill>
                  <a:srgbClr val="0099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5" name="Obdélník 44"/>
              <p:cNvSpPr/>
              <p:nvPr/>
            </p:nvSpPr>
            <p:spPr>
              <a:xfrm>
                <a:off x="1130584" y="3540950"/>
                <a:ext cx="225193" cy="27828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  <p:sp>
            <p:nvSpPr>
              <p:cNvPr id="46" name="Obdélník 45"/>
              <p:cNvSpPr/>
              <p:nvPr/>
            </p:nvSpPr>
            <p:spPr>
              <a:xfrm>
                <a:off x="1071856" y="3613172"/>
                <a:ext cx="335545" cy="113177"/>
              </a:xfrm>
              <a:prstGeom prst="rect">
                <a:avLst/>
              </a:prstGeom>
              <a:solidFill>
                <a:srgbClr val="92D050"/>
              </a:solidFill>
              <a:ln w="19050">
                <a:solidFill>
                  <a:srgbClr val="0099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Obdélník 46"/>
              <p:cNvSpPr/>
              <p:nvPr/>
            </p:nvSpPr>
            <p:spPr>
              <a:xfrm>
                <a:off x="1170603" y="3613169"/>
                <a:ext cx="43829" cy="11318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  <p:sp>
            <p:nvSpPr>
              <p:cNvPr id="48" name="Obdélník 47"/>
              <p:cNvSpPr/>
              <p:nvPr/>
            </p:nvSpPr>
            <p:spPr>
              <a:xfrm>
                <a:off x="1273182" y="3613169"/>
                <a:ext cx="43829" cy="11318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  <p:sp>
            <p:nvSpPr>
              <p:cNvPr id="49" name="Obdélník 48"/>
              <p:cNvSpPr/>
              <p:nvPr/>
            </p:nvSpPr>
            <p:spPr>
              <a:xfrm>
                <a:off x="1071856" y="3386814"/>
                <a:ext cx="335545" cy="113177"/>
              </a:xfrm>
              <a:prstGeom prst="rect">
                <a:avLst/>
              </a:prstGeom>
              <a:solidFill>
                <a:srgbClr val="92D050"/>
              </a:solidFill>
              <a:ln w="19050">
                <a:solidFill>
                  <a:srgbClr val="0099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Obdélník 49"/>
              <p:cNvSpPr/>
              <p:nvPr/>
            </p:nvSpPr>
            <p:spPr>
              <a:xfrm>
                <a:off x="1170603" y="3386811"/>
                <a:ext cx="43829" cy="11318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  <p:sp>
            <p:nvSpPr>
              <p:cNvPr id="51" name="Obdélník 50"/>
              <p:cNvSpPr/>
              <p:nvPr/>
            </p:nvSpPr>
            <p:spPr>
              <a:xfrm>
                <a:off x="1273182" y="3386811"/>
                <a:ext cx="43829" cy="11318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  <p:sp>
            <p:nvSpPr>
              <p:cNvPr id="52" name="Obdélník 51"/>
              <p:cNvSpPr/>
              <p:nvPr/>
            </p:nvSpPr>
            <p:spPr>
              <a:xfrm>
                <a:off x="1071856" y="3726352"/>
                <a:ext cx="335545" cy="536872"/>
              </a:xfrm>
              <a:prstGeom prst="rect">
                <a:avLst/>
              </a:prstGeom>
              <a:solidFill>
                <a:srgbClr val="99CCFF"/>
              </a:solidFill>
              <a:ln w="19050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3" name="Obdélník 52"/>
              <p:cNvSpPr/>
              <p:nvPr/>
            </p:nvSpPr>
            <p:spPr>
              <a:xfrm>
                <a:off x="1214432" y="3322654"/>
                <a:ext cx="58750" cy="801014"/>
              </a:xfrm>
              <a:prstGeom prst="rect">
                <a:avLst/>
              </a:prstGeom>
              <a:solidFill>
                <a:srgbClr val="3399FF"/>
              </a:solidFill>
              <a:ln w="19050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4" name="Obdélník 53"/>
              <p:cNvSpPr/>
              <p:nvPr/>
            </p:nvSpPr>
            <p:spPr>
              <a:xfrm>
                <a:off x="1071856" y="4123668"/>
                <a:ext cx="335545" cy="67109"/>
              </a:xfrm>
              <a:prstGeom prst="rect">
                <a:avLst/>
              </a:prstGeom>
              <a:solidFill>
                <a:srgbClr val="3399FF"/>
              </a:solidFill>
              <a:ln w="19050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55" name="Přímá spojnice 54"/>
              <p:cNvCxnSpPr/>
              <p:nvPr/>
            </p:nvCxnSpPr>
            <p:spPr>
              <a:xfrm>
                <a:off x="957548" y="2880138"/>
                <a:ext cx="74025" cy="117790"/>
              </a:xfrm>
              <a:prstGeom prst="line">
                <a:avLst/>
              </a:prstGeom>
              <a:ln w="19050">
                <a:solidFill>
                  <a:srgbClr val="0000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Přímá spojnice 55"/>
              <p:cNvCxnSpPr/>
              <p:nvPr/>
            </p:nvCxnSpPr>
            <p:spPr>
              <a:xfrm>
                <a:off x="1030557" y="2999488"/>
                <a:ext cx="0" cy="90864"/>
              </a:xfrm>
              <a:prstGeom prst="line">
                <a:avLst/>
              </a:prstGeom>
              <a:ln w="19050">
                <a:solidFill>
                  <a:srgbClr val="0000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7" name="Obdélník 56"/>
              <p:cNvSpPr/>
              <p:nvPr/>
            </p:nvSpPr>
            <p:spPr>
              <a:xfrm flipH="1">
                <a:off x="826805" y="1926594"/>
                <a:ext cx="928598" cy="46552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  <p:sp>
            <p:nvSpPr>
              <p:cNvPr id="58" name="Obdélník 57"/>
              <p:cNvSpPr/>
              <p:nvPr/>
            </p:nvSpPr>
            <p:spPr>
              <a:xfrm flipH="1">
                <a:off x="826805" y="2395099"/>
                <a:ext cx="108187" cy="247747"/>
              </a:xfrm>
              <a:prstGeom prst="rect">
                <a:avLst/>
              </a:prstGeom>
              <a:pattFill prst="wdDnDiag">
                <a:fgClr>
                  <a:schemeClr val="accent1"/>
                </a:fgClr>
                <a:bgClr>
                  <a:schemeClr val="bg1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  <p:sp>
            <p:nvSpPr>
              <p:cNvPr id="59" name="Obdélník 58"/>
              <p:cNvSpPr/>
              <p:nvPr/>
            </p:nvSpPr>
            <p:spPr>
              <a:xfrm flipH="1">
                <a:off x="630688" y="2395099"/>
                <a:ext cx="196117" cy="474358"/>
              </a:xfrm>
              <a:prstGeom prst="rect">
                <a:avLst/>
              </a:prstGeom>
              <a:pattFill prst="wdDnDiag">
                <a:fgClr>
                  <a:schemeClr val="accent1"/>
                </a:fgClr>
                <a:bgClr>
                  <a:schemeClr val="bg1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  <p:cxnSp>
            <p:nvCxnSpPr>
              <p:cNvPr id="60" name="Přímá spojnice 59"/>
              <p:cNvCxnSpPr/>
              <p:nvPr/>
            </p:nvCxnSpPr>
            <p:spPr>
              <a:xfrm flipH="1">
                <a:off x="630688" y="2389437"/>
                <a:ext cx="1016152" cy="5661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Přímá spojnice 60"/>
              <p:cNvCxnSpPr/>
              <p:nvPr/>
            </p:nvCxnSpPr>
            <p:spPr>
              <a:xfrm flipH="1">
                <a:off x="630688" y="2395099"/>
                <a:ext cx="0" cy="473083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Přímá spojnice 61"/>
              <p:cNvCxnSpPr/>
              <p:nvPr/>
            </p:nvCxnSpPr>
            <p:spPr>
              <a:xfrm flipH="1">
                <a:off x="826805" y="2642846"/>
                <a:ext cx="0" cy="222111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Přímá spojnice 62"/>
              <p:cNvCxnSpPr/>
              <p:nvPr/>
            </p:nvCxnSpPr>
            <p:spPr>
              <a:xfrm>
                <a:off x="630688" y="2864957"/>
                <a:ext cx="196117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Přímá spojnice 63"/>
              <p:cNvCxnSpPr/>
              <p:nvPr/>
            </p:nvCxnSpPr>
            <p:spPr>
              <a:xfrm flipV="1">
                <a:off x="826805" y="2639310"/>
                <a:ext cx="108187" cy="3345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5" name="Obdélník 64"/>
              <p:cNvSpPr/>
              <p:nvPr/>
            </p:nvSpPr>
            <p:spPr>
              <a:xfrm>
                <a:off x="2664854" y="2864843"/>
                <a:ext cx="196117" cy="162857"/>
              </a:xfrm>
              <a:prstGeom prst="rect">
                <a:avLst/>
              </a:prstGeom>
              <a:pattFill prst="wdUpDiag">
                <a:fgClr>
                  <a:schemeClr val="tx1">
                    <a:lumMod val="50000"/>
                    <a:lumOff val="50000"/>
                  </a:schemeClr>
                </a:fgClr>
                <a:bgClr>
                  <a:schemeClr val="bg1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  <p:sp>
            <p:nvSpPr>
              <p:cNvPr id="66" name="Obdélník 65"/>
              <p:cNvSpPr/>
              <p:nvPr/>
            </p:nvSpPr>
            <p:spPr>
              <a:xfrm flipH="1">
                <a:off x="354056" y="2315514"/>
                <a:ext cx="105572" cy="47733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  <p:sp>
            <p:nvSpPr>
              <p:cNvPr id="67" name="Obdélník 66"/>
              <p:cNvSpPr/>
              <p:nvPr/>
            </p:nvSpPr>
            <p:spPr>
              <a:xfrm>
                <a:off x="2664854" y="2390599"/>
                <a:ext cx="196117" cy="474358"/>
              </a:xfrm>
              <a:prstGeom prst="rect">
                <a:avLst/>
              </a:prstGeom>
              <a:pattFill prst="wdDnDiag">
                <a:fgClr>
                  <a:schemeClr val="accent1"/>
                </a:fgClr>
                <a:bgClr>
                  <a:schemeClr val="bg1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  <p:cxnSp>
            <p:nvCxnSpPr>
              <p:cNvPr id="68" name="Přímá spojnice 67"/>
              <p:cNvCxnSpPr/>
              <p:nvPr/>
            </p:nvCxnSpPr>
            <p:spPr>
              <a:xfrm>
                <a:off x="2860971" y="2390599"/>
                <a:ext cx="0" cy="473083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Přímá spojnice 68"/>
              <p:cNvCxnSpPr/>
              <p:nvPr/>
            </p:nvCxnSpPr>
            <p:spPr>
              <a:xfrm flipH="1">
                <a:off x="2664854" y="2395099"/>
                <a:ext cx="0" cy="465358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Přímá spojnice 69"/>
              <p:cNvCxnSpPr/>
              <p:nvPr/>
            </p:nvCxnSpPr>
            <p:spPr>
              <a:xfrm flipH="1">
                <a:off x="2664854" y="2860456"/>
                <a:ext cx="196117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Přímá spojnice 70"/>
              <p:cNvCxnSpPr/>
              <p:nvPr/>
            </p:nvCxnSpPr>
            <p:spPr>
              <a:xfrm flipV="1">
                <a:off x="2664854" y="2389437"/>
                <a:ext cx="196117" cy="5661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2" name="Obdélník 71"/>
              <p:cNvSpPr/>
              <p:nvPr/>
            </p:nvSpPr>
            <p:spPr>
              <a:xfrm>
                <a:off x="1646840" y="2315514"/>
                <a:ext cx="37217" cy="64573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  <p:sp>
            <p:nvSpPr>
              <p:cNvPr id="73" name="Šipka doprava 72"/>
              <p:cNvSpPr/>
              <p:nvPr/>
            </p:nvSpPr>
            <p:spPr>
              <a:xfrm rot="16200000">
                <a:off x="1088000" y="2858022"/>
                <a:ext cx="294175" cy="196117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</p:grpSp>
        <p:sp>
          <p:nvSpPr>
            <p:cNvPr id="7" name="TextovéPole 6"/>
            <p:cNvSpPr txBox="1"/>
            <p:nvPr/>
          </p:nvSpPr>
          <p:spPr>
            <a:xfrm>
              <a:off x="619314" y="4525349"/>
              <a:ext cx="217740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clamping of rigid raw part</a:t>
              </a:r>
              <a:endParaRPr lang="cs-CZ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74" name="Skupina 73"/>
          <p:cNvGrpSpPr/>
          <p:nvPr/>
        </p:nvGrpSpPr>
        <p:grpSpPr>
          <a:xfrm>
            <a:off x="3288087" y="3697444"/>
            <a:ext cx="2423809" cy="2610005"/>
            <a:chOff x="3288087" y="2221250"/>
            <a:chExt cx="2423809" cy="2610005"/>
          </a:xfrm>
        </p:grpSpPr>
        <p:grpSp>
          <p:nvGrpSpPr>
            <p:cNvPr id="75" name="Skupina 74"/>
            <p:cNvGrpSpPr/>
            <p:nvPr/>
          </p:nvGrpSpPr>
          <p:grpSpPr>
            <a:xfrm>
              <a:off x="3366188" y="2221250"/>
              <a:ext cx="2066843" cy="2218081"/>
              <a:chOff x="3366188" y="2221250"/>
              <a:chExt cx="2066843" cy="2218081"/>
            </a:xfrm>
          </p:grpSpPr>
          <p:sp>
            <p:nvSpPr>
              <p:cNvPr id="77" name="Obdélník 76"/>
              <p:cNvSpPr/>
              <p:nvPr/>
            </p:nvSpPr>
            <p:spPr>
              <a:xfrm flipH="1">
                <a:off x="3666584" y="4273030"/>
                <a:ext cx="1766447" cy="166301"/>
              </a:xfrm>
              <a:prstGeom prst="rect">
                <a:avLst/>
              </a:prstGeom>
              <a:pattFill prst="wdUpDiag">
                <a:fgClr>
                  <a:schemeClr val="tx1">
                    <a:lumMod val="50000"/>
                    <a:lumOff val="50000"/>
                  </a:schemeClr>
                </a:fgClr>
                <a:bgClr>
                  <a:schemeClr val="bg1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  <p:sp>
            <p:nvSpPr>
              <p:cNvPr id="78" name="Obdélník 77"/>
              <p:cNvSpPr/>
              <p:nvPr/>
            </p:nvSpPr>
            <p:spPr>
              <a:xfrm flipH="1">
                <a:off x="3366188" y="2221250"/>
                <a:ext cx="410871" cy="48742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  <p:sp>
            <p:nvSpPr>
              <p:cNvPr id="79" name="Volný tvar 78"/>
              <p:cNvSpPr/>
              <p:nvPr/>
            </p:nvSpPr>
            <p:spPr>
              <a:xfrm flipH="1">
                <a:off x="3777059" y="2605769"/>
                <a:ext cx="1655972" cy="102909"/>
              </a:xfrm>
              <a:custGeom>
                <a:avLst/>
                <a:gdLst>
                  <a:gd name="connsiteX0" fmla="*/ 0 w 1959429"/>
                  <a:gd name="connsiteY0" fmla="*/ 0 h 152439"/>
                  <a:gd name="connsiteX1" fmla="*/ 290286 w 1959429"/>
                  <a:gd name="connsiteY1" fmla="*/ 101600 h 152439"/>
                  <a:gd name="connsiteX2" fmla="*/ 1008743 w 1959429"/>
                  <a:gd name="connsiteY2" fmla="*/ 152400 h 152439"/>
                  <a:gd name="connsiteX3" fmla="*/ 1741714 w 1959429"/>
                  <a:gd name="connsiteY3" fmla="*/ 94342 h 152439"/>
                  <a:gd name="connsiteX4" fmla="*/ 1959429 w 1959429"/>
                  <a:gd name="connsiteY4" fmla="*/ 21771 h 152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59429" h="152439">
                    <a:moveTo>
                      <a:pt x="0" y="0"/>
                    </a:moveTo>
                    <a:cubicBezTo>
                      <a:pt x="61081" y="38100"/>
                      <a:pt x="122162" y="76200"/>
                      <a:pt x="290286" y="101600"/>
                    </a:cubicBezTo>
                    <a:cubicBezTo>
                      <a:pt x="458410" y="127000"/>
                      <a:pt x="766838" y="153610"/>
                      <a:pt x="1008743" y="152400"/>
                    </a:cubicBezTo>
                    <a:cubicBezTo>
                      <a:pt x="1250648" y="151190"/>
                      <a:pt x="1583266" y="116114"/>
                      <a:pt x="1741714" y="94342"/>
                    </a:cubicBezTo>
                    <a:cubicBezTo>
                      <a:pt x="1900162" y="72571"/>
                      <a:pt x="1929795" y="47171"/>
                      <a:pt x="1959429" y="21771"/>
                    </a:cubicBezTo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  <p:cxnSp>
            <p:nvCxnSpPr>
              <p:cNvPr id="80" name="Přímá spojnice 79"/>
              <p:cNvCxnSpPr/>
              <p:nvPr/>
            </p:nvCxnSpPr>
            <p:spPr>
              <a:xfrm flipH="1">
                <a:off x="5233863" y="2851109"/>
                <a:ext cx="94885" cy="94884"/>
              </a:xfrm>
              <a:prstGeom prst="line">
                <a:avLst/>
              </a:prstGeom>
              <a:ln w="19050">
                <a:solidFill>
                  <a:srgbClr val="0000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Přímá spojnice 80"/>
              <p:cNvCxnSpPr/>
              <p:nvPr/>
            </p:nvCxnSpPr>
            <p:spPr>
              <a:xfrm rot="20568584">
                <a:off x="4792437" y="2687926"/>
                <a:ext cx="98646" cy="94884"/>
              </a:xfrm>
              <a:prstGeom prst="line">
                <a:avLst/>
              </a:prstGeom>
              <a:ln w="19050">
                <a:solidFill>
                  <a:srgbClr val="0000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Přímá spojnice 81"/>
              <p:cNvCxnSpPr/>
              <p:nvPr/>
            </p:nvCxnSpPr>
            <p:spPr>
              <a:xfrm flipH="1">
                <a:off x="4902902" y="2758324"/>
                <a:ext cx="0" cy="92785"/>
              </a:xfrm>
              <a:prstGeom prst="line">
                <a:avLst/>
              </a:prstGeom>
              <a:ln w="19050">
                <a:solidFill>
                  <a:srgbClr val="0000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Přímá spojnice 82"/>
              <p:cNvCxnSpPr/>
              <p:nvPr/>
            </p:nvCxnSpPr>
            <p:spPr>
              <a:xfrm>
                <a:off x="4901765" y="2851109"/>
                <a:ext cx="94885" cy="94884"/>
              </a:xfrm>
              <a:prstGeom prst="line">
                <a:avLst/>
              </a:prstGeom>
              <a:ln w="19050">
                <a:solidFill>
                  <a:srgbClr val="0000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Přímá spojnice 83"/>
              <p:cNvCxnSpPr/>
              <p:nvPr/>
            </p:nvCxnSpPr>
            <p:spPr>
              <a:xfrm flipH="1">
                <a:off x="4996648" y="2945994"/>
                <a:ext cx="237213" cy="0"/>
              </a:xfrm>
              <a:prstGeom prst="line">
                <a:avLst/>
              </a:prstGeom>
              <a:ln w="19050">
                <a:solidFill>
                  <a:srgbClr val="0000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5" name="Obdélník 84"/>
              <p:cNvSpPr/>
              <p:nvPr/>
            </p:nvSpPr>
            <p:spPr>
              <a:xfrm flipH="1">
                <a:off x="5044092" y="2945994"/>
                <a:ext cx="142328" cy="142328"/>
              </a:xfrm>
              <a:prstGeom prst="rect">
                <a:avLst/>
              </a:prstGeom>
              <a:solidFill>
                <a:srgbClr val="3399FF"/>
              </a:solidFill>
              <a:ln w="19050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6" name="Ovál 85"/>
              <p:cNvSpPr/>
              <p:nvPr/>
            </p:nvSpPr>
            <p:spPr>
              <a:xfrm flipH="1">
                <a:off x="5010043" y="2688818"/>
                <a:ext cx="216560" cy="198799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  <p:sp>
            <p:nvSpPr>
              <p:cNvPr id="87" name="Obdélník 86"/>
              <p:cNvSpPr/>
              <p:nvPr/>
            </p:nvSpPr>
            <p:spPr>
              <a:xfrm flipH="1">
                <a:off x="5010043" y="2791727"/>
                <a:ext cx="216562" cy="151789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  <p:sp>
            <p:nvSpPr>
              <p:cNvPr id="88" name="Obdélník 87"/>
              <p:cNvSpPr/>
              <p:nvPr/>
            </p:nvSpPr>
            <p:spPr>
              <a:xfrm flipH="1">
                <a:off x="4943934" y="3493659"/>
                <a:ext cx="342642" cy="115571"/>
              </a:xfrm>
              <a:prstGeom prst="rect">
                <a:avLst/>
              </a:prstGeom>
              <a:solidFill>
                <a:srgbClr val="92D050"/>
              </a:solidFill>
              <a:ln w="19050">
                <a:solidFill>
                  <a:srgbClr val="0099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9" name="Obdélník 88"/>
              <p:cNvSpPr/>
              <p:nvPr/>
            </p:nvSpPr>
            <p:spPr>
              <a:xfrm flipH="1">
                <a:off x="4996650" y="3535482"/>
                <a:ext cx="229956" cy="28416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  <p:sp>
            <p:nvSpPr>
              <p:cNvPr id="90" name="Obdélník 89"/>
              <p:cNvSpPr/>
              <p:nvPr/>
            </p:nvSpPr>
            <p:spPr>
              <a:xfrm flipH="1">
                <a:off x="4943934" y="3609231"/>
                <a:ext cx="342642" cy="115571"/>
              </a:xfrm>
              <a:prstGeom prst="rect">
                <a:avLst/>
              </a:prstGeom>
              <a:solidFill>
                <a:srgbClr val="92D050"/>
              </a:solidFill>
              <a:ln w="19050">
                <a:solidFill>
                  <a:srgbClr val="0099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1" name="Obdélník 90"/>
              <p:cNvSpPr/>
              <p:nvPr/>
            </p:nvSpPr>
            <p:spPr>
              <a:xfrm flipH="1">
                <a:off x="5140984" y="3609229"/>
                <a:ext cx="44756" cy="115573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  <p:sp>
            <p:nvSpPr>
              <p:cNvPr id="92" name="Obdélník 91"/>
              <p:cNvSpPr/>
              <p:nvPr/>
            </p:nvSpPr>
            <p:spPr>
              <a:xfrm flipH="1">
                <a:off x="5036236" y="3609229"/>
                <a:ext cx="44756" cy="115573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  <p:sp>
            <p:nvSpPr>
              <p:cNvPr id="93" name="Obdélník 92"/>
              <p:cNvSpPr/>
              <p:nvPr/>
            </p:nvSpPr>
            <p:spPr>
              <a:xfrm flipH="1">
                <a:off x="4943934" y="3378086"/>
                <a:ext cx="342642" cy="115571"/>
              </a:xfrm>
              <a:prstGeom prst="rect">
                <a:avLst/>
              </a:prstGeom>
              <a:solidFill>
                <a:srgbClr val="92D050"/>
              </a:solidFill>
              <a:ln w="19050">
                <a:solidFill>
                  <a:srgbClr val="0099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4" name="Obdélník 93"/>
              <p:cNvSpPr/>
              <p:nvPr/>
            </p:nvSpPr>
            <p:spPr>
              <a:xfrm flipH="1">
                <a:off x="5140984" y="3378083"/>
                <a:ext cx="44756" cy="115573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  <p:sp>
            <p:nvSpPr>
              <p:cNvPr id="95" name="Obdélník 94"/>
              <p:cNvSpPr/>
              <p:nvPr/>
            </p:nvSpPr>
            <p:spPr>
              <a:xfrm flipH="1">
                <a:off x="5036236" y="3378083"/>
                <a:ext cx="44756" cy="115573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  <p:sp>
            <p:nvSpPr>
              <p:cNvPr id="96" name="Obdélník 95"/>
              <p:cNvSpPr/>
              <p:nvPr/>
            </p:nvSpPr>
            <p:spPr>
              <a:xfrm flipH="1">
                <a:off x="4943934" y="3724804"/>
                <a:ext cx="342642" cy="548226"/>
              </a:xfrm>
              <a:prstGeom prst="rect">
                <a:avLst/>
              </a:prstGeom>
              <a:solidFill>
                <a:srgbClr val="99CCFF"/>
              </a:solidFill>
              <a:ln w="19050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7" name="Obdélník 96"/>
              <p:cNvSpPr/>
              <p:nvPr/>
            </p:nvSpPr>
            <p:spPr>
              <a:xfrm flipH="1">
                <a:off x="5080992" y="3088769"/>
                <a:ext cx="59992" cy="817954"/>
              </a:xfrm>
              <a:prstGeom prst="rect">
                <a:avLst/>
              </a:prstGeom>
              <a:solidFill>
                <a:srgbClr val="3399FF"/>
              </a:solidFill>
              <a:ln w="19050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8" name="Obdélník 97"/>
              <p:cNvSpPr/>
              <p:nvPr/>
            </p:nvSpPr>
            <p:spPr>
              <a:xfrm flipH="1">
                <a:off x="4943934" y="3906724"/>
                <a:ext cx="342642" cy="68528"/>
              </a:xfrm>
              <a:prstGeom prst="rect">
                <a:avLst/>
              </a:prstGeom>
              <a:solidFill>
                <a:srgbClr val="3399FF"/>
              </a:solidFill>
              <a:ln w="19050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99" name="Přímá spojnice 98"/>
              <p:cNvCxnSpPr/>
              <p:nvPr/>
            </p:nvCxnSpPr>
            <p:spPr>
              <a:xfrm flipH="1">
                <a:off x="5326735" y="2618384"/>
                <a:ext cx="105322" cy="150962"/>
              </a:xfrm>
              <a:prstGeom prst="line">
                <a:avLst/>
              </a:prstGeom>
              <a:ln w="19050">
                <a:solidFill>
                  <a:srgbClr val="0000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Přímá spojnice 99"/>
              <p:cNvCxnSpPr/>
              <p:nvPr/>
            </p:nvCxnSpPr>
            <p:spPr>
              <a:xfrm flipH="1">
                <a:off x="5328748" y="2758324"/>
                <a:ext cx="0" cy="92785"/>
              </a:xfrm>
              <a:prstGeom prst="line">
                <a:avLst/>
              </a:prstGeom>
              <a:ln w="19050">
                <a:solidFill>
                  <a:srgbClr val="0000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Přímá spojnice 100"/>
              <p:cNvCxnSpPr/>
              <p:nvPr/>
            </p:nvCxnSpPr>
            <p:spPr>
              <a:xfrm>
                <a:off x="3874646" y="3075354"/>
                <a:ext cx="94885" cy="94884"/>
              </a:xfrm>
              <a:prstGeom prst="line">
                <a:avLst/>
              </a:prstGeom>
              <a:ln w="19050">
                <a:solidFill>
                  <a:srgbClr val="0000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Přímá spojnice 101"/>
              <p:cNvCxnSpPr/>
              <p:nvPr/>
            </p:nvCxnSpPr>
            <p:spPr>
              <a:xfrm flipH="1">
                <a:off x="4300492" y="2867505"/>
                <a:ext cx="82629" cy="122853"/>
              </a:xfrm>
              <a:prstGeom prst="line">
                <a:avLst/>
              </a:prstGeom>
              <a:ln w="19050">
                <a:solidFill>
                  <a:srgbClr val="0000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Přímá spojnice 102"/>
              <p:cNvCxnSpPr/>
              <p:nvPr/>
            </p:nvCxnSpPr>
            <p:spPr>
              <a:xfrm>
                <a:off x="4300492" y="2982568"/>
                <a:ext cx="0" cy="92785"/>
              </a:xfrm>
              <a:prstGeom prst="line">
                <a:avLst/>
              </a:prstGeom>
              <a:ln w="19050">
                <a:solidFill>
                  <a:srgbClr val="0000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Přímá spojnice 103"/>
              <p:cNvCxnSpPr/>
              <p:nvPr/>
            </p:nvCxnSpPr>
            <p:spPr>
              <a:xfrm flipH="1">
                <a:off x="4206744" y="3075354"/>
                <a:ext cx="94885" cy="94884"/>
              </a:xfrm>
              <a:prstGeom prst="line">
                <a:avLst/>
              </a:prstGeom>
              <a:ln w="19050">
                <a:solidFill>
                  <a:srgbClr val="0000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Přímá spojnice 104"/>
              <p:cNvCxnSpPr/>
              <p:nvPr/>
            </p:nvCxnSpPr>
            <p:spPr>
              <a:xfrm>
                <a:off x="3969532" y="3170239"/>
                <a:ext cx="237213" cy="0"/>
              </a:xfrm>
              <a:prstGeom prst="line">
                <a:avLst/>
              </a:prstGeom>
              <a:ln w="19050">
                <a:solidFill>
                  <a:srgbClr val="0000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6" name="Obdélník 105"/>
              <p:cNvSpPr/>
              <p:nvPr/>
            </p:nvSpPr>
            <p:spPr>
              <a:xfrm>
                <a:off x="4016974" y="3170239"/>
                <a:ext cx="142328" cy="142328"/>
              </a:xfrm>
              <a:prstGeom prst="rect">
                <a:avLst/>
              </a:prstGeom>
              <a:solidFill>
                <a:srgbClr val="3399FF"/>
              </a:solidFill>
              <a:ln w="19050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7" name="Ovál 106"/>
              <p:cNvSpPr/>
              <p:nvPr/>
            </p:nvSpPr>
            <p:spPr>
              <a:xfrm>
                <a:off x="3976790" y="2913063"/>
                <a:ext cx="216560" cy="198799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  <p:sp>
            <p:nvSpPr>
              <p:cNvPr id="108" name="Obdélník 107"/>
              <p:cNvSpPr/>
              <p:nvPr/>
            </p:nvSpPr>
            <p:spPr>
              <a:xfrm>
                <a:off x="3976788" y="3015971"/>
                <a:ext cx="216562" cy="151789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  <p:sp>
            <p:nvSpPr>
              <p:cNvPr id="109" name="Obdélník 108"/>
              <p:cNvSpPr/>
              <p:nvPr/>
            </p:nvSpPr>
            <p:spPr>
              <a:xfrm>
                <a:off x="3916818" y="3493659"/>
                <a:ext cx="342642" cy="115571"/>
              </a:xfrm>
              <a:prstGeom prst="rect">
                <a:avLst/>
              </a:prstGeom>
              <a:solidFill>
                <a:srgbClr val="92D050"/>
              </a:solidFill>
              <a:ln w="19050">
                <a:solidFill>
                  <a:srgbClr val="0099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0" name="Obdélník 109"/>
              <p:cNvSpPr/>
              <p:nvPr/>
            </p:nvSpPr>
            <p:spPr>
              <a:xfrm>
                <a:off x="3976788" y="3535482"/>
                <a:ext cx="229956" cy="28416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  <p:sp>
            <p:nvSpPr>
              <p:cNvPr id="111" name="Obdélník 110"/>
              <p:cNvSpPr/>
              <p:nvPr/>
            </p:nvSpPr>
            <p:spPr>
              <a:xfrm>
                <a:off x="3916818" y="3609231"/>
                <a:ext cx="342642" cy="115571"/>
              </a:xfrm>
              <a:prstGeom prst="rect">
                <a:avLst/>
              </a:prstGeom>
              <a:solidFill>
                <a:srgbClr val="92D050"/>
              </a:solidFill>
              <a:ln w="19050">
                <a:solidFill>
                  <a:srgbClr val="0099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2" name="Obdélník 111"/>
              <p:cNvSpPr/>
              <p:nvPr/>
            </p:nvSpPr>
            <p:spPr>
              <a:xfrm>
                <a:off x="4017653" y="3609229"/>
                <a:ext cx="44756" cy="115573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  <p:sp>
            <p:nvSpPr>
              <p:cNvPr id="113" name="Obdélník 112"/>
              <p:cNvSpPr/>
              <p:nvPr/>
            </p:nvSpPr>
            <p:spPr>
              <a:xfrm>
                <a:off x="4122402" y="3609229"/>
                <a:ext cx="44756" cy="115573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  <p:sp>
            <p:nvSpPr>
              <p:cNvPr id="114" name="Obdélník 113"/>
              <p:cNvSpPr/>
              <p:nvPr/>
            </p:nvSpPr>
            <p:spPr>
              <a:xfrm>
                <a:off x="3916818" y="3378086"/>
                <a:ext cx="342642" cy="115571"/>
              </a:xfrm>
              <a:prstGeom prst="rect">
                <a:avLst/>
              </a:prstGeom>
              <a:solidFill>
                <a:srgbClr val="92D050"/>
              </a:solidFill>
              <a:ln w="19050">
                <a:solidFill>
                  <a:srgbClr val="0099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5" name="Obdélník 114"/>
              <p:cNvSpPr/>
              <p:nvPr/>
            </p:nvSpPr>
            <p:spPr>
              <a:xfrm>
                <a:off x="4017653" y="3378083"/>
                <a:ext cx="44756" cy="115573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  <p:sp>
            <p:nvSpPr>
              <p:cNvPr id="116" name="Obdélník 115"/>
              <p:cNvSpPr/>
              <p:nvPr/>
            </p:nvSpPr>
            <p:spPr>
              <a:xfrm>
                <a:off x="4122402" y="3378083"/>
                <a:ext cx="44756" cy="115573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  <p:sp>
            <p:nvSpPr>
              <p:cNvPr id="117" name="Obdélník 116"/>
              <p:cNvSpPr/>
              <p:nvPr/>
            </p:nvSpPr>
            <p:spPr>
              <a:xfrm>
                <a:off x="3916818" y="3724804"/>
                <a:ext cx="342642" cy="548226"/>
              </a:xfrm>
              <a:prstGeom prst="rect">
                <a:avLst/>
              </a:prstGeom>
              <a:solidFill>
                <a:srgbClr val="99CCFF"/>
              </a:solidFill>
              <a:ln w="19050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8" name="Obdélník 117"/>
              <p:cNvSpPr/>
              <p:nvPr/>
            </p:nvSpPr>
            <p:spPr>
              <a:xfrm>
                <a:off x="4062409" y="3312569"/>
                <a:ext cx="59992" cy="817954"/>
              </a:xfrm>
              <a:prstGeom prst="rect">
                <a:avLst/>
              </a:prstGeom>
              <a:solidFill>
                <a:srgbClr val="3399FF"/>
              </a:solidFill>
              <a:ln w="19050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9" name="Obdélník 118"/>
              <p:cNvSpPr/>
              <p:nvPr/>
            </p:nvSpPr>
            <p:spPr>
              <a:xfrm>
                <a:off x="3916818" y="4130524"/>
                <a:ext cx="342642" cy="68528"/>
              </a:xfrm>
              <a:prstGeom prst="rect">
                <a:avLst/>
              </a:prstGeom>
              <a:solidFill>
                <a:srgbClr val="3399FF"/>
              </a:solidFill>
              <a:ln w="19050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20" name="Přímá spojnice 119"/>
              <p:cNvCxnSpPr/>
              <p:nvPr/>
            </p:nvCxnSpPr>
            <p:spPr>
              <a:xfrm>
                <a:off x="3800093" y="2860695"/>
                <a:ext cx="75591" cy="120281"/>
              </a:xfrm>
              <a:prstGeom prst="line">
                <a:avLst/>
              </a:prstGeom>
              <a:ln w="19050">
                <a:solidFill>
                  <a:srgbClr val="0000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Přímá spojnice 120"/>
              <p:cNvCxnSpPr/>
              <p:nvPr/>
            </p:nvCxnSpPr>
            <p:spPr>
              <a:xfrm>
                <a:off x="3874646" y="2982568"/>
                <a:ext cx="0" cy="92785"/>
              </a:xfrm>
              <a:prstGeom prst="line">
                <a:avLst/>
              </a:prstGeom>
              <a:ln w="19050">
                <a:solidFill>
                  <a:srgbClr val="0000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2" name="Obdélník 121"/>
              <p:cNvSpPr/>
              <p:nvPr/>
            </p:nvSpPr>
            <p:spPr>
              <a:xfrm>
                <a:off x="3666584" y="2474926"/>
                <a:ext cx="875382" cy="32034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  <p:sp>
            <p:nvSpPr>
              <p:cNvPr id="123" name="Šipka doprava 122"/>
              <p:cNvSpPr/>
              <p:nvPr/>
            </p:nvSpPr>
            <p:spPr>
              <a:xfrm rot="16200000">
                <a:off x="3933304" y="2838110"/>
                <a:ext cx="300397" cy="200264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  <p:grpSp>
            <p:nvGrpSpPr>
              <p:cNvPr id="124" name="Skupina 123"/>
              <p:cNvGrpSpPr/>
              <p:nvPr/>
            </p:nvGrpSpPr>
            <p:grpSpPr>
              <a:xfrm>
                <a:off x="3762102" y="2369065"/>
                <a:ext cx="654906" cy="322658"/>
                <a:chOff x="5175336" y="1652780"/>
                <a:chExt cx="1412888" cy="696100"/>
              </a:xfrm>
            </p:grpSpPr>
            <p:sp>
              <p:nvSpPr>
                <p:cNvPr id="126" name="Obdélník 125"/>
                <p:cNvSpPr/>
                <p:nvPr/>
              </p:nvSpPr>
              <p:spPr>
                <a:xfrm>
                  <a:off x="5491770" y="2106026"/>
                  <a:ext cx="736414" cy="242854"/>
                </a:xfrm>
                <a:prstGeom prst="rect">
                  <a:avLst/>
                </a:prstGeom>
                <a:solidFill>
                  <a:schemeClr val="accent6">
                    <a:lumMod val="75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cs-CZ"/>
                </a:p>
              </p:txBody>
            </p:sp>
            <p:sp>
              <p:nvSpPr>
                <p:cNvPr id="127" name="Obdélník 126"/>
                <p:cNvSpPr/>
                <p:nvPr/>
              </p:nvSpPr>
              <p:spPr>
                <a:xfrm>
                  <a:off x="5359616" y="1801601"/>
                  <a:ext cx="1012584" cy="304425"/>
                </a:xfrm>
                <a:prstGeom prst="rect">
                  <a:avLst/>
                </a:prstGeom>
                <a:solidFill>
                  <a:schemeClr val="accent6">
                    <a:lumMod val="75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cs-CZ"/>
                </a:p>
              </p:txBody>
            </p:sp>
            <p:sp>
              <p:nvSpPr>
                <p:cNvPr id="128" name="Obdélník 127"/>
                <p:cNvSpPr/>
                <p:nvPr/>
              </p:nvSpPr>
              <p:spPr>
                <a:xfrm>
                  <a:off x="5175336" y="1652780"/>
                  <a:ext cx="1412888" cy="164782"/>
                </a:xfrm>
                <a:prstGeom prst="rect">
                  <a:avLst/>
                </a:prstGeom>
                <a:solidFill>
                  <a:schemeClr val="accent6">
                    <a:lumMod val="75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cs-CZ"/>
                </a:p>
              </p:txBody>
            </p:sp>
          </p:grpSp>
          <p:cxnSp>
            <p:nvCxnSpPr>
              <p:cNvPr id="125" name="Přímá spojnice 124"/>
              <p:cNvCxnSpPr/>
              <p:nvPr/>
            </p:nvCxnSpPr>
            <p:spPr>
              <a:xfrm flipV="1">
                <a:off x="4079449" y="2284130"/>
                <a:ext cx="0" cy="451238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dash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6" name="TextovéPole 75"/>
            <p:cNvSpPr txBox="1"/>
            <p:nvPr/>
          </p:nvSpPr>
          <p:spPr>
            <a:xfrm>
              <a:off x="3288087" y="4523478"/>
              <a:ext cx="242380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clamping of flexible raw part</a:t>
              </a:r>
              <a:endParaRPr lang="cs-CZ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91778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Více informací a funkcí směřujících na obsluhu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11560" y="1365032"/>
            <a:ext cx="7848228" cy="2135975"/>
          </a:xfrm>
        </p:spPr>
        <p:txBody>
          <a:bodyPr/>
          <a:lstStyle/>
          <a:p>
            <a:r>
              <a:rPr lang="cs-CZ" sz="1600" dirty="0" smtClean="0"/>
              <a:t>Operátor stroje má </a:t>
            </a:r>
            <a:r>
              <a:rPr lang="cs-CZ" sz="1600" b="1" dirty="0" smtClean="0">
                <a:solidFill>
                  <a:srgbClr val="0070C0"/>
                </a:solidFill>
              </a:rPr>
              <a:t>více vstupních informací</a:t>
            </a:r>
            <a:r>
              <a:rPr lang="cs-CZ" sz="1600" dirty="0" smtClean="0"/>
              <a:t>, které je nutno strukturovat</a:t>
            </a:r>
          </a:p>
          <a:p>
            <a:r>
              <a:rPr lang="cs-CZ" sz="1600" dirty="0" smtClean="0"/>
              <a:t>K datům stroje </a:t>
            </a:r>
            <a:r>
              <a:rPr lang="cs-CZ" sz="1600" b="1" dirty="0" smtClean="0">
                <a:solidFill>
                  <a:srgbClr val="0070C0"/>
                </a:solidFill>
              </a:rPr>
              <a:t>chce přistupovat více lidí i strojů</a:t>
            </a:r>
            <a:r>
              <a:rPr lang="cs-CZ" sz="1600" dirty="0" smtClean="0"/>
              <a:t>.</a:t>
            </a:r>
          </a:p>
          <a:p>
            <a:r>
              <a:rPr lang="cs-CZ" sz="1600" dirty="0" smtClean="0"/>
              <a:t>Operátor potřebuje </a:t>
            </a:r>
            <a:r>
              <a:rPr lang="cs-CZ" sz="1600" b="1" dirty="0" smtClean="0">
                <a:solidFill>
                  <a:srgbClr val="0070C0"/>
                </a:solidFill>
              </a:rPr>
              <a:t>přístup k většímu množství dat </a:t>
            </a:r>
            <a:r>
              <a:rPr lang="cs-CZ" sz="1600" dirty="0" smtClean="0"/>
              <a:t>pro rozhodnutí</a:t>
            </a:r>
          </a:p>
          <a:p>
            <a:r>
              <a:rPr lang="cs-CZ" sz="1600" dirty="0" smtClean="0"/>
              <a:t>Operátor může </a:t>
            </a:r>
            <a:r>
              <a:rPr lang="cs-CZ" sz="1600" b="1" dirty="0" smtClean="0">
                <a:solidFill>
                  <a:srgbClr val="0070C0"/>
                </a:solidFill>
              </a:rPr>
              <a:t>stroj ovládat alternativními přístupy</a:t>
            </a:r>
          </a:p>
          <a:p>
            <a:r>
              <a:rPr lang="cs-CZ" sz="1600" dirty="0" smtClean="0"/>
              <a:t>Je </a:t>
            </a:r>
            <a:r>
              <a:rPr lang="cs-CZ" sz="1600" dirty="0"/>
              <a:t>mnoho dílčích řešení, ale všechny pohromadě mají synergický efekt</a:t>
            </a:r>
          </a:p>
          <a:p>
            <a:pPr>
              <a:buFont typeface="Wingdings" panose="05000000000000000000" pitchFamily="2" charset="2"/>
              <a:buChar char="è"/>
            </a:pPr>
            <a:r>
              <a:rPr lang="cs-CZ" sz="1600" dirty="0" smtClean="0"/>
              <a:t>To vyžaduje </a:t>
            </a:r>
            <a:r>
              <a:rPr lang="cs-CZ" sz="1600" b="1" dirty="0" smtClean="0">
                <a:solidFill>
                  <a:srgbClr val="0070C0"/>
                </a:solidFill>
              </a:rPr>
              <a:t>nové typy HMI </a:t>
            </a:r>
            <a:r>
              <a:rPr lang="cs-CZ" sz="1600" dirty="0" smtClean="0"/>
              <a:t>(informace a komunikace člověka a stroje)</a:t>
            </a:r>
          </a:p>
          <a:p>
            <a:pPr>
              <a:buFont typeface="Wingdings" panose="05000000000000000000" pitchFamily="2" charset="2"/>
              <a:buChar char="è"/>
            </a:pPr>
            <a:r>
              <a:rPr lang="cs-CZ" sz="1600" dirty="0" smtClean="0"/>
              <a:t>(vč. možnosti komunikace s dalšími reálnými a virtuálními stroji a systémy)</a:t>
            </a: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56" y="3501008"/>
            <a:ext cx="3276572" cy="2304256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23762" y="3497651"/>
            <a:ext cx="2411050" cy="3360349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26461" y="5003189"/>
            <a:ext cx="3312368" cy="1854811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  <p:sp>
        <p:nvSpPr>
          <p:cNvPr id="8" name="TextovéPole 7"/>
          <p:cNvSpPr txBox="1"/>
          <p:nvPr/>
        </p:nvSpPr>
        <p:spPr>
          <a:xfrm>
            <a:off x="395536" y="5949280"/>
            <a:ext cx="20162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400" dirty="0" smtClean="0"/>
              <a:t>DMG MORI CELOS</a:t>
            </a:r>
            <a:endParaRPr lang="cs-CZ" sz="1400" dirty="0"/>
          </a:p>
        </p:txBody>
      </p:sp>
      <p:sp>
        <p:nvSpPr>
          <p:cNvPr id="9" name="TextovéPole 8"/>
          <p:cNvSpPr txBox="1"/>
          <p:nvPr/>
        </p:nvSpPr>
        <p:spPr>
          <a:xfrm>
            <a:off x="3707904" y="4653135"/>
            <a:ext cx="20162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400" dirty="0" smtClean="0"/>
              <a:t>MAZAK SMOOTH</a:t>
            </a:r>
            <a:endParaRPr lang="cs-CZ" sz="1400" dirty="0"/>
          </a:p>
        </p:txBody>
      </p:sp>
      <p:pic>
        <p:nvPicPr>
          <p:cNvPr id="10" name="Obrázek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40352" y="1471898"/>
            <a:ext cx="1238976" cy="1597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4174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Příklad z ČR: </a:t>
            </a:r>
            <a:r>
              <a:rPr lang="cs-CZ" dirty="0" err="1" smtClean="0"/>
              <a:t>TOS</a:t>
            </a:r>
            <a:r>
              <a:rPr lang="cs-CZ" dirty="0" err="1" smtClean="0">
                <a:solidFill>
                  <a:srgbClr val="005BBB"/>
                </a:solidFill>
              </a:rPr>
              <a:t>Control</a:t>
            </a:r>
            <a:endParaRPr lang="cs-CZ" dirty="0">
              <a:solidFill>
                <a:srgbClr val="005BBB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11560" y="1365035"/>
            <a:ext cx="8424936" cy="1559909"/>
          </a:xfrm>
        </p:spPr>
        <p:txBody>
          <a:bodyPr numCol="2"/>
          <a:lstStyle/>
          <a:p>
            <a:pPr lvl="0"/>
            <a:r>
              <a:rPr lang="cs-CZ" sz="1600" dirty="0"/>
              <a:t>Nadstavbový komplexní systém pro správu </a:t>
            </a:r>
            <a:r>
              <a:rPr lang="cs-CZ" sz="1600" dirty="0" smtClean="0"/>
              <a:t>stroje (</a:t>
            </a:r>
            <a:r>
              <a:rPr lang="cs-CZ" sz="1400" dirty="0" smtClean="0"/>
              <a:t>zvýšení </a:t>
            </a:r>
            <a:r>
              <a:rPr lang="cs-CZ" sz="1400" dirty="0"/>
              <a:t>komfortu </a:t>
            </a:r>
            <a:r>
              <a:rPr lang="cs-CZ" sz="1400" dirty="0" smtClean="0"/>
              <a:t>obsluhy, možnost </a:t>
            </a:r>
            <a:r>
              <a:rPr lang="cs-CZ" sz="1400" dirty="0"/>
              <a:t>rozšíření dílčích </a:t>
            </a:r>
            <a:r>
              <a:rPr lang="cs-CZ" sz="1400" dirty="0" smtClean="0"/>
              <a:t>aplikací, komunikace s uživatelem i ostatními zařízeními v síti)</a:t>
            </a:r>
          </a:p>
          <a:p>
            <a:r>
              <a:rPr lang="cs-CZ" sz="1600" dirty="0" smtClean="0"/>
              <a:t>Základní aplikace </a:t>
            </a:r>
            <a:r>
              <a:rPr lang="cs-CZ" sz="1400" dirty="0" smtClean="0"/>
              <a:t>(status stroje, HMI řídicího systému, dokumentace, kalendář, kamera atd.)</a:t>
            </a:r>
          </a:p>
          <a:p>
            <a:pPr lvl="0"/>
            <a:r>
              <a:rPr lang="cs-CZ" sz="1600" dirty="0" smtClean="0"/>
              <a:t>Pokročilé nástroje </a:t>
            </a:r>
            <a:r>
              <a:rPr lang="cs-CZ" sz="1400" dirty="0" smtClean="0"/>
              <a:t>(</a:t>
            </a:r>
            <a:r>
              <a:rPr lang="cs-CZ" sz="1400" dirty="0" err="1" smtClean="0"/>
              <a:t>inprocesní</a:t>
            </a:r>
            <a:r>
              <a:rPr lang="cs-CZ" sz="1400" dirty="0" smtClean="0"/>
              <a:t> měření – metrologický sw, diagnostické nástroje)</a:t>
            </a:r>
          </a:p>
          <a:p>
            <a:r>
              <a:rPr lang="cs-CZ" sz="1600" dirty="0" smtClean="0"/>
              <a:t>Implementováno do stroje TOS Varnsdorf WHT110 </a:t>
            </a:r>
            <a:r>
              <a:rPr lang="cs-CZ" sz="1400" dirty="0" err="1" smtClean="0"/>
              <a:t>Sinumerik</a:t>
            </a:r>
            <a:r>
              <a:rPr lang="cs-CZ" sz="1400" dirty="0" smtClean="0"/>
              <a:t> 840D </a:t>
            </a:r>
            <a:r>
              <a:rPr lang="cs-CZ" sz="1400" dirty="0" err="1" smtClean="0"/>
              <a:t>sl</a:t>
            </a:r>
            <a:endParaRPr lang="cs-CZ" sz="1400" dirty="0"/>
          </a:p>
        </p:txBody>
      </p:sp>
      <p:pic>
        <p:nvPicPr>
          <p:cNvPr id="1026" name="Picture 2" descr="Q:\1-WP09__PRESNOST\_CVUT-PRAHA\ZPRAVY_PUBLIKACE\Letaky\TOSControl\MainMenu_0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42604"/>
            <a:ext cx="3989134" cy="2242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Q:\1-WP09__PRESNOST\_CVUT-PRAHA\VYPOCTY_STUDIE\TOScontrol\Foto_obrazky\TOScontrol_foto\SCR_SAVE_004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842603"/>
            <a:ext cx="3995936" cy="2246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Q:\1-WP09__PRESNOST\_CVUT-PRAHA\ZPRAVY_PUBLIKACE\Letaky\TOSControl\StatusWindow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3015" y="4377084"/>
            <a:ext cx="4248472" cy="2388373"/>
          </a:xfrm>
          <a:prstGeom prst="rect">
            <a:avLst/>
          </a:prstGeom>
          <a:noFill/>
          <a:ln w="254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3136367"/>
            <a:ext cx="6247749" cy="3629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59407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Závěr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11560" y="1365033"/>
            <a:ext cx="7848228" cy="4368223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cs-CZ" sz="1600" dirty="0" smtClean="0"/>
              <a:t>Upínací systémy obrobků musí respektovat specifika obrobku (velikost, tuhost, tvarová náročnost) i specifika obráběcí operace (velikost řezných sil, přítomnost řezného média atd.).</a:t>
            </a:r>
          </a:p>
          <a:p>
            <a:pPr>
              <a:spcBef>
                <a:spcPts val="600"/>
              </a:spcBef>
            </a:pPr>
            <a:r>
              <a:rPr lang="cs-CZ" sz="1600" dirty="0" smtClean="0"/>
              <a:t>Snahou </a:t>
            </a:r>
            <a:r>
              <a:rPr lang="cs-CZ" sz="1600" dirty="0" smtClean="0"/>
              <a:t>je navrhovat takové upínací systémy, které umožní finančně efektivní upnutí dílce v požadované přesnosti a zkrátí vedlejší přípravné časy.</a:t>
            </a:r>
          </a:p>
          <a:p>
            <a:pPr>
              <a:spcBef>
                <a:spcPts val="600"/>
              </a:spcBef>
            </a:pPr>
            <a:r>
              <a:rPr lang="cs-CZ" sz="1600" dirty="0" smtClean="0"/>
              <a:t>Komplexní řešení upínacích systémů obrobků vede na nutnost automatizace upínání a tedy na i na nutnost integrace řízení upínek do operátorského panelu.</a:t>
            </a:r>
          </a:p>
          <a:p>
            <a:pPr>
              <a:spcBef>
                <a:spcPts val="600"/>
              </a:spcBef>
            </a:pPr>
            <a:r>
              <a:rPr lang="cs-CZ" sz="1600" dirty="0" smtClean="0"/>
              <a:t>Prezentace ukázala přístup RCMT založený na rozšíření ovládacího prostředí ŘS tak, aby bylo možno integrovat další funkce stroje a další přídavná zařízení.</a:t>
            </a:r>
          </a:p>
          <a:p>
            <a:pPr lvl="1">
              <a:spcBef>
                <a:spcPts val="600"/>
              </a:spcBef>
            </a:pPr>
            <a:r>
              <a:rPr lang="cs-CZ" sz="1600" dirty="0" smtClean="0"/>
              <a:t>Řešení je univerzální umožňuje konfiguraci na míru konkrétním potřebám zákazníka.</a:t>
            </a:r>
          </a:p>
          <a:p>
            <a:pPr lvl="1">
              <a:spcBef>
                <a:spcPts val="600"/>
              </a:spcBef>
            </a:pPr>
            <a:r>
              <a:rPr lang="cs-CZ" sz="1600" dirty="0" smtClean="0"/>
              <a:t>Vlastní upínací systém může obsahovat i specifické senzory pro kontrolu kvality obrábění.</a:t>
            </a:r>
            <a:endParaRPr lang="cs-CZ" sz="1600" dirty="0"/>
          </a:p>
        </p:txBody>
      </p:sp>
      <p:sp>
        <p:nvSpPr>
          <p:cNvPr id="5" name="Nadpis 1"/>
          <p:cNvSpPr txBox="1">
            <a:spLocks/>
          </p:cNvSpPr>
          <p:nvPr/>
        </p:nvSpPr>
        <p:spPr bwMode="auto">
          <a:xfrm>
            <a:off x="611560" y="6093296"/>
            <a:ext cx="7848227" cy="57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 Black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 Black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 Black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 Black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 Black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 Black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 Black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 Black" pitchFamily="34" charset="0"/>
              </a:defRPr>
            </a:lvl9pPr>
          </a:lstStyle>
          <a:p>
            <a:r>
              <a:rPr lang="cs-CZ" kern="0" dirty="0" smtClean="0"/>
              <a:t>Děkuji za pozornost</a:t>
            </a:r>
            <a:endParaRPr lang="cs-CZ" kern="0" dirty="0"/>
          </a:p>
        </p:txBody>
      </p:sp>
    </p:spTree>
    <p:extLst>
      <p:ext uri="{BB962C8B-B14F-4D97-AF65-F5344CB8AC3E}">
        <p14:creationId xmlns:p14="http://schemas.microsoft.com/office/powerpoint/2010/main" val="2882368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Úvod – co to je 4. průmyslová revoluce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220072" y="1528155"/>
            <a:ext cx="3816424" cy="1503000"/>
          </a:xfrm>
        </p:spPr>
        <p:txBody>
          <a:bodyPr/>
          <a:lstStyle/>
          <a:p>
            <a:r>
              <a:rPr lang="cs-CZ" sz="1600" dirty="0" smtClean="0"/>
              <a:t>mnoho řešení již využíváme</a:t>
            </a:r>
          </a:p>
          <a:p>
            <a:r>
              <a:rPr lang="cs-CZ" sz="1600" dirty="0" smtClean="0"/>
              <a:t>existují aplikace ve velkých firmách; mnoho firem (především SME) je stále skeptických a hledá se věcné uplatnění</a:t>
            </a: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 rotWithShape="1">
          <a:blip r:embed="rId3"/>
          <a:srcRect t="19959" b="8840"/>
          <a:stretch/>
        </p:blipFill>
        <p:spPr>
          <a:xfrm>
            <a:off x="-3064" y="1556792"/>
            <a:ext cx="5007112" cy="2383352"/>
          </a:xfrm>
          <a:prstGeom prst="rect">
            <a:avLst/>
          </a:prstGeom>
        </p:spPr>
      </p:pic>
      <p:sp>
        <p:nvSpPr>
          <p:cNvPr id="18" name="TextovéPole 17"/>
          <p:cNvSpPr txBox="1"/>
          <p:nvPr/>
        </p:nvSpPr>
        <p:spPr>
          <a:xfrm>
            <a:off x="5161316" y="2946119"/>
            <a:ext cx="3982684" cy="1400383"/>
          </a:xfrm>
          <a:prstGeom prst="rect">
            <a:avLst/>
          </a:prstGeom>
          <a:solidFill>
            <a:srgbClr val="B7D501"/>
          </a:solidFill>
        </p:spPr>
        <p:txBody>
          <a:bodyPr wrap="square" rtlCol="0">
            <a:spAutoFit/>
          </a:bodyPr>
          <a:lstStyle/>
          <a:p>
            <a:pPr>
              <a:spcBef>
                <a:spcPts val="200"/>
              </a:spcBef>
            </a:pPr>
            <a:r>
              <a:rPr lang="cs-CZ" sz="1600" dirty="0" smtClean="0">
                <a:latin typeface="Arial "/>
              </a:rPr>
              <a:t>Průzkum mezi německými </a:t>
            </a:r>
            <a:r>
              <a:rPr lang="cs-CZ" sz="1600" b="1" dirty="0" smtClean="0">
                <a:solidFill>
                  <a:srgbClr val="0070C0"/>
                </a:solidFill>
                <a:latin typeface="Arial "/>
              </a:rPr>
              <a:t>výrobními SME </a:t>
            </a:r>
            <a:r>
              <a:rPr lang="cs-CZ" sz="1600" dirty="0" smtClean="0">
                <a:latin typeface="Arial "/>
              </a:rPr>
              <a:t>provedený </a:t>
            </a:r>
            <a:r>
              <a:rPr lang="en-US" sz="1600" dirty="0" err="1" smtClean="0">
                <a:latin typeface="Arial "/>
              </a:rPr>
              <a:t>Fraunhofer</a:t>
            </a:r>
            <a:r>
              <a:rPr lang="en-US" sz="1600" dirty="0" smtClean="0">
                <a:latin typeface="Arial "/>
              </a:rPr>
              <a:t> IPA Bayreuth:</a:t>
            </a:r>
          </a:p>
          <a:p>
            <a:pPr marL="285750" indent="-285750">
              <a:spcBef>
                <a:spcPts val="200"/>
              </a:spcBef>
              <a:buFont typeface="Courier New" panose="02070309020205020404" pitchFamily="49" charset="0"/>
              <a:buChar char="o"/>
            </a:pPr>
            <a:r>
              <a:rPr lang="en-US" sz="1600" dirty="0" smtClean="0">
                <a:latin typeface="Arial "/>
              </a:rPr>
              <a:t>79% </a:t>
            </a:r>
            <a:r>
              <a:rPr lang="cs-CZ" sz="1600" dirty="0" smtClean="0">
                <a:latin typeface="Arial "/>
              </a:rPr>
              <a:t>firem jsou nováčci v I4.0</a:t>
            </a:r>
            <a:endParaRPr lang="en-US" sz="1600" dirty="0" smtClean="0">
              <a:latin typeface="Arial "/>
            </a:endParaRPr>
          </a:p>
          <a:p>
            <a:pPr marL="285750" indent="-285750">
              <a:spcBef>
                <a:spcPts val="200"/>
              </a:spcBef>
              <a:buFont typeface="Courier New" panose="02070309020205020404" pitchFamily="49" charset="0"/>
              <a:buChar char="o"/>
            </a:pPr>
            <a:r>
              <a:rPr lang="en-US" sz="1600" dirty="0" smtClean="0">
                <a:latin typeface="Arial "/>
              </a:rPr>
              <a:t>76% </a:t>
            </a:r>
            <a:r>
              <a:rPr lang="cs-CZ" sz="1600" dirty="0" smtClean="0">
                <a:latin typeface="Arial "/>
              </a:rPr>
              <a:t>firem nevidí ekonomický benefit</a:t>
            </a:r>
            <a:endParaRPr lang="en-US" sz="1600" dirty="0" smtClean="0">
              <a:latin typeface="Arial "/>
            </a:endParaRPr>
          </a:p>
          <a:p>
            <a:pPr marL="285750" indent="-285750">
              <a:spcBef>
                <a:spcPts val="200"/>
              </a:spcBef>
              <a:buFont typeface="Courier New" panose="02070309020205020404" pitchFamily="49" charset="0"/>
              <a:buChar char="o"/>
            </a:pPr>
            <a:r>
              <a:rPr lang="en-US" sz="1600" dirty="0" smtClean="0">
                <a:latin typeface="Arial "/>
              </a:rPr>
              <a:t>85% </a:t>
            </a:r>
            <a:r>
              <a:rPr lang="cs-CZ" sz="1600" dirty="0" smtClean="0">
                <a:latin typeface="Arial "/>
              </a:rPr>
              <a:t>firem nemá znalost principů I4.0</a:t>
            </a:r>
            <a:endParaRPr lang="en-US" sz="1600" dirty="0" smtClean="0">
              <a:latin typeface="Arial "/>
            </a:endParaRPr>
          </a:p>
        </p:txBody>
      </p:sp>
      <p:grpSp>
        <p:nvGrpSpPr>
          <p:cNvPr id="6" name="Skupina 5"/>
          <p:cNvGrpSpPr/>
          <p:nvPr/>
        </p:nvGrpSpPr>
        <p:grpSpPr>
          <a:xfrm>
            <a:off x="144348" y="4201863"/>
            <a:ext cx="8756638" cy="2608864"/>
            <a:chOff x="144348" y="4201863"/>
            <a:chExt cx="8756638" cy="2608864"/>
          </a:xfrm>
        </p:grpSpPr>
        <p:grpSp>
          <p:nvGrpSpPr>
            <p:cNvPr id="5" name="Skupina 4"/>
            <p:cNvGrpSpPr/>
            <p:nvPr/>
          </p:nvGrpSpPr>
          <p:grpSpPr>
            <a:xfrm>
              <a:off x="3577522" y="4633910"/>
              <a:ext cx="5323464" cy="2176817"/>
              <a:chOff x="4290521" y="4639680"/>
              <a:chExt cx="4672039" cy="1910444"/>
            </a:xfrm>
          </p:grpSpPr>
          <p:sp>
            <p:nvSpPr>
              <p:cNvPr id="22" name="CustomShape 6"/>
              <p:cNvSpPr/>
              <p:nvPr/>
            </p:nvSpPr>
            <p:spPr>
              <a:xfrm>
                <a:off x="5724000" y="4639680"/>
                <a:ext cx="3238560" cy="1882080"/>
              </a:xfrm>
              <a:prstGeom prst="rect">
                <a:avLst/>
              </a:prstGeom>
              <a:gradFill>
                <a:gsLst>
                  <a:gs pos="0">
                    <a:srgbClr val="0070C0"/>
                  </a:gs>
                  <a:gs pos="100000">
                    <a:srgbClr val="C6D62B"/>
                  </a:gs>
                </a:gsLst>
                <a:lin ang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</p:sp>
          <p:sp>
            <p:nvSpPr>
              <p:cNvPr id="23" name="CustomShape 7"/>
              <p:cNvSpPr/>
              <p:nvPr/>
            </p:nvSpPr>
            <p:spPr>
              <a:xfrm>
                <a:off x="4290521" y="5731125"/>
                <a:ext cx="1387913" cy="81899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90000" tIns="45000" rIns="90000" bIns="45000"/>
              <a:lstStyle/>
              <a:p>
                <a:pPr algn="ctr">
                  <a:lnSpc>
                    <a:spcPct val="100000"/>
                  </a:lnSpc>
                </a:pPr>
                <a:r>
                  <a:rPr lang="cs-CZ" sz="1600" b="0" strike="noStrike" spc="-1" dirty="0" err="1">
                    <a:solidFill>
                      <a:srgbClr val="000000"/>
                    </a:solidFill>
                    <a:uFill>
                      <a:solidFill>
                        <a:srgbClr val="FFFFFF"/>
                      </a:solidFill>
                    </a:uFill>
                    <a:latin typeface="Arial"/>
                    <a:ea typeface="DejaVu Sans"/>
                  </a:rPr>
                  <a:t>Kyber</a:t>
                </a:r>
                <a:r>
                  <a:rPr lang="cs-CZ" sz="1600" b="0" strike="noStrike" spc="-1" dirty="0">
                    <a:solidFill>
                      <a:srgbClr val="000000"/>
                    </a:solidFill>
                    <a:uFill>
                      <a:solidFill>
                        <a:srgbClr val="FFFFFF"/>
                      </a:solidFill>
                    </a:uFill>
                    <a:latin typeface="Arial"/>
                    <a:ea typeface="DejaVu Sans"/>
                  </a:rPr>
                  <a:t>-fyzikální systémy</a:t>
                </a:r>
                <a:endParaRPr lang="cs-CZ" sz="1600" b="0" strike="noStrike" spc="-1" dirty="0">
                  <a:solidFill>
                    <a:srgbClr val="000000"/>
                  </a:solidFill>
                  <a:uFill>
                    <a:solidFill>
                      <a:srgbClr val="FFFFFF"/>
                    </a:solidFill>
                  </a:uFill>
                  <a:latin typeface="Arial"/>
                </a:endParaRPr>
              </a:p>
            </p:txBody>
          </p:sp>
          <p:sp>
            <p:nvSpPr>
              <p:cNvPr id="24" name="CustomShape 8"/>
              <p:cNvSpPr/>
              <p:nvPr/>
            </p:nvSpPr>
            <p:spPr>
              <a:xfrm>
                <a:off x="5809680" y="6158879"/>
                <a:ext cx="1352880" cy="332280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90000" tIns="45000" rIns="90000" bIns="45000"/>
              <a:lstStyle/>
              <a:p>
                <a:pPr algn="ctr">
                  <a:lnSpc>
                    <a:spcPct val="100000"/>
                  </a:lnSpc>
                </a:pPr>
                <a:r>
                  <a:rPr lang="cs-CZ" sz="1600" b="0" strike="noStrike" spc="-1" dirty="0">
                    <a:solidFill>
                      <a:srgbClr val="000000"/>
                    </a:solidFill>
                    <a:uFill>
                      <a:solidFill>
                        <a:srgbClr val="FFFFFF"/>
                      </a:solidFill>
                    </a:uFill>
                    <a:latin typeface="Arial"/>
                    <a:ea typeface="DejaVu Sans"/>
                  </a:rPr>
                  <a:t>reálné</a:t>
                </a:r>
                <a:endParaRPr lang="cs-CZ" sz="1600" b="0" strike="noStrike" spc="-1" dirty="0">
                  <a:solidFill>
                    <a:srgbClr val="000000"/>
                  </a:solidFill>
                  <a:uFill>
                    <a:solidFill>
                      <a:srgbClr val="FFFFFF"/>
                    </a:solidFill>
                  </a:uFill>
                  <a:latin typeface="Arial"/>
                </a:endParaRPr>
              </a:p>
            </p:txBody>
          </p:sp>
          <p:sp>
            <p:nvSpPr>
              <p:cNvPr id="25" name="CustomShape 9"/>
              <p:cNvSpPr/>
              <p:nvPr/>
            </p:nvSpPr>
            <p:spPr>
              <a:xfrm>
                <a:off x="7294680" y="6172560"/>
                <a:ext cx="1566720" cy="332280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90000" tIns="45000" rIns="90000" bIns="45000"/>
              <a:lstStyle/>
              <a:p>
                <a:pPr algn="ctr">
                  <a:lnSpc>
                    <a:spcPct val="100000"/>
                  </a:lnSpc>
                </a:pPr>
                <a:r>
                  <a:rPr lang="cs-CZ" sz="1600" b="0" strike="noStrike" spc="-1">
                    <a:solidFill>
                      <a:srgbClr val="000000"/>
                    </a:solidFill>
                    <a:uFill>
                      <a:solidFill>
                        <a:srgbClr val="FFFFFF"/>
                      </a:solidFill>
                    </a:uFill>
                    <a:latin typeface="Arial"/>
                    <a:ea typeface="DejaVu Sans"/>
                  </a:rPr>
                  <a:t>virtuální</a:t>
                </a:r>
                <a:endParaRPr lang="cs-CZ" sz="1600" b="0" strike="noStrike" spc="-1">
                  <a:solidFill>
                    <a:srgbClr val="000000"/>
                  </a:solidFill>
                  <a:uFill>
                    <a:solidFill>
                      <a:srgbClr val="FFFFFF"/>
                    </a:solidFill>
                  </a:uFill>
                  <a:latin typeface="Arial"/>
                </a:endParaRPr>
              </a:p>
            </p:txBody>
          </p:sp>
          <p:pic>
            <p:nvPicPr>
              <p:cNvPr id="32" name="Picture 6"/>
              <p:cNvPicPr/>
              <p:nvPr/>
            </p:nvPicPr>
            <p:blipFill>
              <a:blip r:embed="rId4"/>
              <a:srcRect l="18428" t="3469" r="24591" b="8277"/>
              <a:stretch/>
            </p:blipFill>
            <p:spPr>
              <a:xfrm>
                <a:off x="5809680" y="4745520"/>
                <a:ext cx="1352880" cy="1396440"/>
              </a:xfrm>
              <a:prstGeom prst="rect">
                <a:avLst/>
              </a:prstGeom>
              <a:ln>
                <a:noFill/>
              </a:ln>
            </p:spPr>
          </p:pic>
          <p:pic>
            <p:nvPicPr>
              <p:cNvPr id="33" name="Picture 4"/>
              <p:cNvPicPr/>
              <p:nvPr/>
            </p:nvPicPr>
            <p:blipFill>
              <a:blip r:embed="rId5"/>
              <a:srcRect l="25320" t="13431" r="7207" b="12647"/>
              <a:stretch/>
            </p:blipFill>
            <p:spPr>
              <a:xfrm>
                <a:off x="7294680" y="4766760"/>
                <a:ext cx="1578600" cy="1375200"/>
              </a:xfrm>
              <a:prstGeom prst="rect">
                <a:avLst/>
              </a:prstGeom>
              <a:ln>
                <a:noFill/>
              </a:ln>
            </p:spPr>
          </p:pic>
        </p:grpSp>
        <p:grpSp>
          <p:nvGrpSpPr>
            <p:cNvPr id="26" name="Skupina 25"/>
            <p:cNvGrpSpPr/>
            <p:nvPr/>
          </p:nvGrpSpPr>
          <p:grpSpPr>
            <a:xfrm>
              <a:off x="144348" y="4201863"/>
              <a:ext cx="2918056" cy="2541984"/>
              <a:chOff x="4102216" y="4941490"/>
              <a:chExt cx="2918056" cy="2541984"/>
            </a:xfrm>
          </p:grpSpPr>
          <p:sp>
            <p:nvSpPr>
              <p:cNvPr id="28" name="Rovnoramenný trojúhelník 27"/>
              <p:cNvSpPr/>
              <p:nvPr/>
            </p:nvSpPr>
            <p:spPr>
              <a:xfrm>
                <a:off x="4788023" y="4941490"/>
                <a:ext cx="1554053" cy="1296144"/>
              </a:xfrm>
              <a:prstGeom prst="triangle">
                <a:avLst/>
              </a:prstGeom>
              <a:solidFill>
                <a:srgbClr val="C6D62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  <p:sp>
            <p:nvSpPr>
              <p:cNvPr id="29" name="Lichoběžník 28"/>
              <p:cNvSpPr/>
              <p:nvPr/>
            </p:nvSpPr>
            <p:spPr>
              <a:xfrm>
                <a:off x="4102216" y="6237634"/>
                <a:ext cx="2918056" cy="1245840"/>
              </a:xfrm>
              <a:prstGeom prst="trapezoid">
                <a:avLst>
                  <a:gd name="adj" fmla="val 55761"/>
                </a:avLst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  <p:sp>
            <p:nvSpPr>
              <p:cNvPr id="30" name="TextovéPole 29"/>
              <p:cNvSpPr txBox="1"/>
              <p:nvPr/>
            </p:nvSpPr>
            <p:spPr>
              <a:xfrm>
                <a:off x="4102216" y="5058072"/>
                <a:ext cx="2918056" cy="24109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spcBef>
                    <a:spcPts val="1600"/>
                  </a:spcBef>
                </a:pPr>
                <a:r>
                  <a:rPr lang="cs-CZ" sz="14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ERP</a:t>
                </a:r>
              </a:p>
              <a:p>
                <a:pPr algn="ctr">
                  <a:spcBef>
                    <a:spcPts val="1600"/>
                  </a:spcBef>
                </a:pPr>
                <a:r>
                  <a:rPr lang="cs-CZ" sz="14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MES</a:t>
                </a:r>
              </a:p>
              <a:p>
                <a:pPr algn="ctr">
                  <a:spcBef>
                    <a:spcPts val="1600"/>
                  </a:spcBef>
                </a:pPr>
                <a:r>
                  <a:rPr lang="cs-CZ" sz="14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SCADA</a:t>
                </a:r>
              </a:p>
              <a:p>
                <a:pPr algn="ctr">
                  <a:spcBef>
                    <a:spcPts val="1600"/>
                  </a:spcBef>
                </a:pPr>
                <a:r>
                  <a:rPr lang="cs-CZ" sz="1400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CNC</a:t>
                </a:r>
                <a:r>
                  <a:rPr lang="en-US" sz="1400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, PLC</a:t>
                </a:r>
                <a:endParaRPr lang="cs-CZ" sz="14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ctr">
                  <a:spcBef>
                    <a:spcPts val="1600"/>
                  </a:spcBef>
                </a:pPr>
                <a:r>
                  <a:rPr lang="cs-CZ" sz="1400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Senzory, </a:t>
                </a:r>
                <a:r>
                  <a:rPr lang="cs-CZ" sz="1400" dirty="0" err="1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aktuátory</a:t>
                </a:r>
                <a:r>
                  <a:rPr lang="en-US" sz="1400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, HW</a:t>
                </a:r>
                <a:endParaRPr lang="cs-CZ" sz="14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ctr">
                  <a:spcBef>
                    <a:spcPts val="1600"/>
                  </a:spcBef>
                </a:pPr>
                <a:r>
                  <a:rPr lang="cs-CZ" sz="1400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Výrobní proces</a:t>
                </a:r>
              </a:p>
            </p:txBody>
          </p:sp>
          <p:cxnSp>
            <p:nvCxnSpPr>
              <p:cNvPr id="35" name="Přímá spojnice 34"/>
              <p:cNvCxnSpPr/>
              <p:nvPr/>
            </p:nvCxnSpPr>
            <p:spPr>
              <a:xfrm>
                <a:off x="4283968" y="7101730"/>
                <a:ext cx="2592288" cy="0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Přímá spojnice 35"/>
              <p:cNvCxnSpPr/>
              <p:nvPr/>
            </p:nvCxnSpPr>
            <p:spPr>
              <a:xfrm>
                <a:off x="4572000" y="6669682"/>
                <a:ext cx="2051108" cy="0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Přímá spojnice 36"/>
              <p:cNvCxnSpPr>
                <a:stCxn id="28" idx="2"/>
              </p:cNvCxnSpPr>
              <p:nvPr/>
            </p:nvCxnSpPr>
            <p:spPr>
              <a:xfrm>
                <a:off x="4788023" y="6237634"/>
                <a:ext cx="1554053" cy="0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Přímá spojnice 37"/>
              <p:cNvCxnSpPr/>
              <p:nvPr/>
            </p:nvCxnSpPr>
            <p:spPr>
              <a:xfrm>
                <a:off x="5076056" y="5805586"/>
                <a:ext cx="1008112" cy="0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Přímá spojnice 38"/>
              <p:cNvCxnSpPr/>
              <p:nvPr/>
            </p:nvCxnSpPr>
            <p:spPr>
              <a:xfrm>
                <a:off x="5292080" y="5373538"/>
                <a:ext cx="504056" cy="0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0" name="Levá složená závorka 39"/>
            <p:cNvSpPr/>
            <p:nvPr/>
          </p:nvSpPr>
          <p:spPr>
            <a:xfrm flipH="1">
              <a:off x="3118956" y="5505250"/>
              <a:ext cx="216024" cy="1231354"/>
            </a:xfrm>
            <a:prstGeom prst="leftBrac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</p:grpSp>
    </p:spTree>
    <p:extLst>
      <p:ext uri="{BB962C8B-B14F-4D97-AF65-F5344CB8AC3E}">
        <p14:creationId xmlns:p14="http://schemas.microsoft.com/office/powerpoint/2010/main" val="3294966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ovéPole 25"/>
          <p:cNvSpPr txBox="1"/>
          <p:nvPr/>
        </p:nvSpPr>
        <p:spPr>
          <a:xfrm>
            <a:off x="827584" y="4753214"/>
            <a:ext cx="1512168" cy="830997"/>
          </a:xfrm>
          <a:prstGeom prst="rect">
            <a:avLst/>
          </a:prstGeom>
          <a:solidFill>
            <a:srgbClr val="C6D6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cs-CZ"/>
            </a:defPPr>
            <a:lvl1pPr algn="ctr"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lt1"/>
                </a:solidFill>
                <a:latin typeface="+mn-lt"/>
              </a:defRPr>
            </a:lvl2pPr>
            <a:lvl3pPr>
              <a:defRPr>
                <a:solidFill>
                  <a:schemeClr val="lt1"/>
                </a:solidFill>
                <a:latin typeface="+mn-lt"/>
              </a:defRPr>
            </a:lvl3pPr>
            <a:lvl4pPr>
              <a:defRPr>
                <a:solidFill>
                  <a:schemeClr val="lt1"/>
                </a:solidFill>
                <a:latin typeface="+mn-lt"/>
              </a:defRPr>
            </a:lvl4pPr>
            <a:lvl5pPr>
              <a:defRPr>
                <a:solidFill>
                  <a:schemeClr val="lt1"/>
                </a:solidFill>
                <a:latin typeface="+mn-lt"/>
              </a:defRPr>
            </a:lvl5pPr>
            <a:lvl6pPr>
              <a:defRPr>
                <a:solidFill>
                  <a:schemeClr val="lt1"/>
                </a:solidFill>
                <a:latin typeface="+mn-lt"/>
              </a:defRPr>
            </a:lvl6pPr>
            <a:lvl7pPr>
              <a:defRPr>
                <a:solidFill>
                  <a:schemeClr val="lt1"/>
                </a:solidFill>
                <a:latin typeface="+mn-lt"/>
              </a:defRPr>
            </a:lvl7pPr>
            <a:lvl8pPr>
              <a:defRPr>
                <a:solidFill>
                  <a:schemeClr val="lt1"/>
                </a:solidFill>
                <a:latin typeface="+mn-lt"/>
              </a:defRPr>
            </a:lvl8pPr>
            <a:lvl9pPr>
              <a:defRPr>
                <a:solidFill>
                  <a:schemeClr val="lt1"/>
                </a:solidFill>
                <a:latin typeface="+mn-lt"/>
              </a:defRPr>
            </a:lvl9pPr>
          </a:lstStyle>
          <a:p>
            <a:pPr algn="l"/>
            <a:r>
              <a:rPr lang="cs-CZ" dirty="0">
                <a:solidFill>
                  <a:schemeClr val="tx1"/>
                </a:solidFill>
              </a:rPr>
              <a:t>Řízení stroje na konečný rozměr dílce</a:t>
            </a: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Motivace </a:t>
            </a:r>
            <a:r>
              <a:rPr lang="cs-CZ" dirty="0"/>
              <a:t>rozvoje Průmyslu </a:t>
            </a:r>
            <a:r>
              <a:rPr lang="cs-CZ" dirty="0" smtClean="0"/>
              <a:t>4 ve výrobní technice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11560" y="1365033"/>
            <a:ext cx="8064896" cy="2207983"/>
          </a:xfrm>
        </p:spPr>
        <p:txBody>
          <a:bodyPr/>
          <a:lstStyle/>
          <a:p>
            <a:r>
              <a:rPr lang="cs-CZ" sz="1600" dirty="0" smtClean="0"/>
              <a:t>Stále se snažíme vyvinout dokonalejší výrobní zařízení pro lepší výrobu</a:t>
            </a:r>
          </a:p>
          <a:p>
            <a:r>
              <a:rPr lang="cs-CZ" sz="1600" dirty="0" smtClean="0"/>
              <a:t>Odstraněním člověka z procesu řízení stroje se připravujeme o řadu senzorů a inteligentních rozhodovacích funkcí</a:t>
            </a:r>
          </a:p>
          <a:p>
            <a:r>
              <a:rPr lang="cs-CZ" sz="1600" dirty="0" smtClean="0"/>
              <a:t>Číslicové řízení stroje by mělo umožnit realizovat produktivní výrobu a kontrolu složitějších dílců</a:t>
            </a:r>
          </a:p>
          <a:p>
            <a:r>
              <a:rPr lang="cs-CZ" sz="1600" dirty="0" smtClean="0"/>
              <a:t>Průmysl 4 není jen větší integrace ICT do výrobní techniky; je to </a:t>
            </a:r>
            <a:r>
              <a:rPr lang="cs-CZ" sz="1600" b="1" dirty="0" smtClean="0">
                <a:solidFill>
                  <a:srgbClr val="0070C0"/>
                </a:solidFill>
              </a:rPr>
              <a:t>především efektivní spolupráce stroje s člověkem a dalšími stroji</a:t>
            </a:r>
            <a:endParaRPr lang="cs-CZ" sz="1600" b="1" dirty="0">
              <a:solidFill>
                <a:srgbClr val="0070C0"/>
              </a:solidFill>
            </a:endParaRPr>
          </a:p>
        </p:txBody>
      </p:sp>
      <p:grpSp>
        <p:nvGrpSpPr>
          <p:cNvPr id="30" name="Skupina 29"/>
          <p:cNvGrpSpPr/>
          <p:nvPr/>
        </p:nvGrpSpPr>
        <p:grpSpPr>
          <a:xfrm>
            <a:off x="5834764" y="3717032"/>
            <a:ext cx="2221138" cy="2903362"/>
            <a:chOff x="6084168" y="1931855"/>
            <a:chExt cx="1928560" cy="2520919"/>
          </a:xfrm>
        </p:grpSpPr>
        <p:sp>
          <p:nvSpPr>
            <p:cNvPr id="6" name="TextovéPole 5"/>
            <p:cNvSpPr txBox="1"/>
            <p:nvPr/>
          </p:nvSpPr>
          <p:spPr>
            <a:xfrm>
              <a:off x="6084168" y="1931855"/>
              <a:ext cx="1928560" cy="360000"/>
            </a:xfrm>
            <a:prstGeom prst="rect">
              <a:avLst/>
            </a:prstGeom>
            <a:solidFill>
              <a:srgbClr val="C6D6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cs-CZ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cs-CZ" sz="16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Přesnost</a:t>
              </a:r>
              <a:endPara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TextovéPole 6"/>
            <p:cNvSpPr txBox="1"/>
            <p:nvPr/>
          </p:nvSpPr>
          <p:spPr>
            <a:xfrm>
              <a:off x="6084168" y="2364582"/>
              <a:ext cx="1928560" cy="360000"/>
            </a:xfrm>
            <a:prstGeom prst="rect">
              <a:avLst/>
            </a:prstGeom>
            <a:solidFill>
              <a:srgbClr val="C6D6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cs-CZ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cs-CZ" sz="16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Jakost</a:t>
              </a:r>
              <a:endParaRPr lang="cs-CZ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TextovéPole 7"/>
            <p:cNvSpPr txBox="1"/>
            <p:nvPr/>
          </p:nvSpPr>
          <p:spPr>
            <a:xfrm>
              <a:off x="6084168" y="2796630"/>
              <a:ext cx="1928560" cy="360000"/>
            </a:xfrm>
            <a:prstGeom prst="rect">
              <a:avLst/>
            </a:prstGeom>
            <a:solidFill>
              <a:srgbClr val="C6D6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cs-CZ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cs-CZ" sz="16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Produktivita</a:t>
              </a:r>
              <a:endParaRPr lang="cs-CZ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TextovéPole 8"/>
            <p:cNvSpPr txBox="1"/>
            <p:nvPr/>
          </p:nvSpPr>
          <p:spPr>
            <a:xfrm>
              <a:off x="6084168" y="3228678"/>
              <a:ext cx="1928560" cy="360000"/>
            </a:xfrm>
            <a:prstGeom prst="rect">
              <a:avLst/>
            </a:prstGeom>
            <a:solidFill>
              <a:srgbClr val="C6D6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cs-CZ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cs-CZ" sz="16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Spolehlivost</a:t>
              </a:r>
              <a:endParaRPr lang="cs-CZ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TextovéPole 9"/>
            <p:cNvSpPr txBox="1"/>
            <p:nvPr/>
          </p:nvSpPr>
          <p:spPr>
            <a:xfrm>
              <a:off x="6084168" y="3660726"/>
              <a:ext cx="1928560" cy="360000"/>
            </a:xfrm>
            <a:prstGeom prst="rect">
              <a:avLst/>
            </a:prstGeom>
            <a:solidFill>
              <a:srgbClr val="C6D6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cs-CZ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cs-CZ" sz="16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Efektivnost</a:t>
              </a:r>
              <a:endParaRPr lang="cs-CZ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TextovéPole 10"/>
            <p:cNvSpPr txBox="1"/>
            <p:nvPr/>
          </p:nvSpPr>
          <p:spPr>
            <a:xfrm>
              <a:off x="6084168" y="4092774"/>
              <a:ext cx="1928560" cy="360000"/>
            </a:xfrm>
            <a:prstGeom prst="rect">
              <a:avLst/>
            </a:prstGeom>
            <a:solidFill>
              <a:srgbClr val="C6D6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cs-CZ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cs-CZ" sz="16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Malá zátěž pro ŽP</a:t>
              </a:r>
              <a:endParaRPr lang="cs-CZ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28" name="Obrázek 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8028" y="3717032"/>
            <a:ext cx="3456384" cy="2903362"/>
          </a:xfrm>
          <a:prstGeom prst="rect">
            <a:avLst/>
          </a:prstGeom>
        </p:spPr>
      </p:pic>
      <p:sp>
        <p:nvSpPr>
          <p:cNvPr id="29" name="TextovéPole 28"/>
          <p:cNvSpPr txBox="1"/>
          <p:nvPr/>
        </p:nvSpPr>
        <p:spPr>
          <a:xfrm>
            <a:off x="2339752" y="6374173"/>
            <a:ext cx="279265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Zdroj: </a:t>
            </a:r>
            <a:r>
              <a:rPr lang="cs-CZ" sz="1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www.kenwardengineering.co.uk</a:t>
            </a:r>
            <a:endParaRPr lang="cs-CZ" sz="1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Dvojitá šipka 37"/>
          <p:cNvSpPr/>
          <p:nvPr/>
        </p:nvSpPr>
        <p:spPr>
          <a:xfrm>
            <a:off x="1979712" y="3717032"/>
            <a:ext cx="622004" cy="2903362"/>
          </a:xfrm>
          <a:prstGeom prst="chevron">
            <a:avLst>
              <a:gd name="adj" fmla="val 3884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tx1"/>
              </a:solidFill>
            </a:endParaRPr>
          </a:p>
        </p:txBody>
      </p:sp>
      <p:sp>
        <p:nvSpPr>
          <p:cNvPr id="39" name="Dvojitá šipka 38"/>
          <p:cNvSpPr/>
          <p:nvPr/>
        </p:nvSpPr>
        <p:spPr>
          <a:xfrm>
            <a:off x="5483586" y="3717032"/>
            <a:ext cx="622004" cy="2903362"/>
          </a:xfrm>
          <a:prstGeom prst="chevron">
            <a:avLst>
              <a:gd name="adj" fmla="val 3884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9633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Motivace </a:t>
            </a:r>
            <a:r>
              <a:rPr lang="cs-CZ" dirty="0"/>
              <a:t>rozvoje Průmyslu </a:t>
            </a:r>
            <a:r>
              <a:rPr lang="cs-CZ" dirty="0" smtClean="0"/>
              <a:t>4 ve výrobní technice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11560" y="1365034"/>
            <a:ext cx="7848228" cy="1524376"/>
          </a:xfrm>
        </p:spPr>
        <p:txBody>
          <a:bodyPr/>
          <a:lstStyle/>
          <a:p>
            <a:r>
              <a:rPr lang="cs-CZ" sz="1600" dirty="0" smtClean="0"/>
              <a:t>Jednou z hlavních motivací je zavedení kusové výroby s efektivitou výroby sériové. Proto se obecně uvažuje o kombinaci znalostí více strojů a též lidské obsluhy.</a:t>
            </a:r>
          </a:p>
          <a:p>
            <a:r>
              <a:rPr lang="cs-CZ" sz="1600" dirty="0" smtClean="0"/>
              <a:t>To je odklon od snahy zavést plně bezobslužnou výrobu, i když řada technických prostředků je oběma koncepty shodná a sdílená.</a:t>
            </a:r>
            <a:endParaRPr lang="cs-CZ" sz="1600" dirty="0"/>
          </a:p>
        </p:txBody>
      </p:sp>
      <p:sp>
        <p:nvSpPr>
          <p:cNvPr id="4" name="Obdélník 3"/>
          <p:cNvSpPr/>
          <p:nvPr/>
        </p:nvSpPr>
        <p:spPr>
          <a:xfrm>
            <a:off x="1907704" y="3160468"/>
            <a:ext cx="6264696" cy="3024336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TextovéPole 5"/>
          <p:cNvSpPr txBox="1"/>
          <p:nvPr/>
        </p:nvSpPr>
        <p:spPr>
          <a:xfrm>
            <a:off x="2051720" y="5104684"/>
            <a:ext cx="1928560" cy="432000"/>
          </a:xfrm>
          <a:prstGeom prst="rect">
            <a:avLst/>
          </a:prstGeom>
          <a:solidFill>
            <a:srgbClr val="C6D6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cs-CZ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cs-CZ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Přesnost</a:t>
            </a:r>
            <a:endParaRPr lang="en-US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ovéPole 6"/>
          <p:cNvSpPr txBox="1"/>
          <p:nvPr/>
        </p:nvSpPr>
        <p:spPr>
          <a:xfrm>
            <a:off x="4067944" y="5104684"/>
            <a:ext cx="1928560" cy="432000"/>
          </a:xfrm>
          <a:prstGeom prst="rect">
            <a:avLst/>
          </a:prstGeom>
          <a:solidFill>
            <a:srgbClr val="C6D6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cs-CZ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cs-CZ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Jakost</a:t>
            </a:r>
            <a:endParaRPr lang="cs-CZ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ovéPole 7"/>
          <p:cNvSpPr txBox="1"/>
          <p:nvPr/>
        </p:nvSpPr>
        <p:spPr>
          <a:xfrm>
            <a:off x="6084168" y="5104684"/>
            <a:ext cx="1928560" cy="432000"/>
          </a:xfrm>
          <a:prstGeom prst="rect">
            <a:avLst/>
          </a:prstGeom>
          <a:solidFill>
            <a:srgbClr val="C6D6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cs-CZ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cs-CZ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Produktivita</a:t>
            </a:r>
            <a:endParaRPr lang="cs-CZ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ovéPole 8"/>
          <p:cNvSpPr txBox="1"/>
          <p:nvPr/>
        </p:nvSpPr>
        <p:spPr>
          <a:xfrm>
            <a:off x="2051720" y="5603334"/>
            <a:ext cx="1928560" cy="432000"/>
          </a:xfrm>
          <a:prstGeom prst="rect">
            <a:avLst/>
          </a:prstGeom>
          <a:solidFill>
            <a:srgbClr val="C6D6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cs-CZ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cs-CZ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Spolehlivost</a:t>
            </a:r>
            <a:endParaRPr lang="cs-CZ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ovéPole 9"/>
          <p:cNvSpPr txBox="1"/>
          <p:nvPr/>
        </p:nvSpPr>
        <p:spPr>
          <a:xfrm>
            <a:off x="4067944" y="5603334"/>
            <a:ext cx="1928560" cy="432000"/>
          </a:xfrm>
          <a:prstGeom prst="rect">
            <a:avLst/>
          </a:prstGeom>
          <a:solidFill>
            <a:srgbClr val="C6D6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cs-CZ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cs-CZ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Efektivnost</a:t>
            </a:r>
            <a:endParaRPr lang="cs-CZ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ovéPole 10"/>
          <p:cNvSpPr txBox="1"/>
          <p:nvPr/>
        </p:nvSpPr>
        <p:spPr>
          <a:xfrm>
            <a:off x="6084168" y="5603334"/>
            <a:ext cx="1928560" cy="432000"/>
          </a:xfrm>
          <a:prstGeom prst="rect">
            <a:avLst/>
          </a:prstGeom>
          <a:solidFill>
            <a:srgbClr val="C6D6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cs-CZ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cs-CZ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Malá zátěž pro ŽP</a:t>
            </a:r>
            <a:endParaRPr lang="cs-CZ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ovéPole 11"/>
          <p:cNvSpPr txBox="1"/>
          <p:nvPr/>
        </p:nvSpPr>
        <p:spPr>
          <a:xfrm>
            <a:off x="2051720" y="2996952"/>
            <a:ext cx="1928560" cy="36933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cs-CZ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cs-CZ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Technické faktory</a:t>
            </a:r>
            <a:endParaRPr lang="en-US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ovéPole 12"/>
          <p:cNvSpPr txBox="1"/>
          <p:nvPr/>
        </p:nvSpPr>
        <p:spPr>
          <a:xfrm>
            <a:off x="4045084" y="2996952"/>
            <a:ext cx="1974280" cy="36933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cs-CZ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cs-CZ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Ekonomické faktory</a:t>
            </a:r>
            <a:endParaRPr lang="cs-CZ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ovéPole 13"/>
          <p:cNvSpPr txBox="1"/>
          <p:nvPr/>
        </p:nvSpPr>
        <p:spPr>
          <a:xfrm>
            <a:off x="6084168" y="2996952"/>
            <a:ext cx="1928560" cy="36933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cs-CZ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cs-CZ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Sociální faktory</a:t>
            </a:r>
            <a:endParaRPr lang="cs-CZ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ovéPole 23"/>
          <p:cNvSpPr txBox="1"/>
          <p:nvPr/>
        </p:nvSpPr>
        <p:spPr>
          <a:xfrm>
            <a:off x="163856" y="5204337"/>
            <a:ext cx="15278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Požadavky na výrobní stroje a technologie</a:t>
            </a:r>
            <a:endParaRPr lang="cs-CZ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9" name="Skupina 28"/>
          <p:cNvGrpSpPr/>
          <p:nvPr/>
        </p:nvGrpSpPr>
        <p:grpSpPr>
          <a:xfrm>
            <a:off x="163856" y="3515102"/>
            <a:ext cx="7848872" cy="1440504"/>
            <a:chOff x="163856" y="3515102"/>
            <a:chExt cx="7848872" cy="1440504"/>
          </a:xfrm>
        </p:grpSpPr>
        <p:sp>
          <p:nvSpPr>
            <p:cNvPr id="5" name="Obdélník 4"/>
            <p:cNvSpPr/>
            <p:nvPr/>
          </p:nvSpPr>
          <p:spPr>
            <a:xfrm>
              <a:off x="2051720" y="3515102"/>
              <a:ext cx="5961008" cy="1080120"/>
            </a:xfrm>
            <a:prstGeom prst="rect">
              <a:avLst/>
            </a:prstGeom>
            <a:solidFill>
              <a:srgbClr val="C6D6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15" name="TextovéPole 14"/>
            <p:cNvSpPr txBox="1"/>
            <p:nvPr/>
          </p:nvSpPr>
          <p:spPr>
            <a:xfrm>
              <a:off x="2058800" y="3667666"/>
              <a:ext cx="222516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sz="1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Inteligentní výrobní stroje</a:t>
              </a:r>
              <a:endParaRPr lang="cs-CZ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TextovéPole 15"/>
            <p:cNvSpPr txBox="1"/>
            <p:nvPr/>
          </p:nvSpPr>
          <p:spPr>
            <a:xfrm>
              <a:off x="2147766" y="3985761"/>
              <a:ext cx="173646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sz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Inteligentní upínky</a:t>
              </a:r>
              <a:endParaRPr lang="cs-CZ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" name="TextovéPole 17"/>
            <p:cNvSpPr txBox="1"/>
            <p:nvPr/>
          </p:nvSpPr>
          <p:spPr>
            <a:xfrm>
              <a:off x="3897908" y="4165374"/>
              <a:ext cx="20651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sz="1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Prediktivní údržba</a:t>
              </a:r>
              <a:endParaRPr lang="cs-CZ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" name="TextovéPole 18"/>
            <p:cNvSpPr txBox="1"/>
            <p:nvPr/>
          </p:nvSpPr>
          <p:spPr>
            <a:xfrm rot="16200000">
              <a:off x="5857093" y="3837484"/>
              <a:ext cx="86936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sz="1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Senzory</a:t>
              </a:r>
              <a:endParaRPr lang="cs-CZ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TextovéPole 19"/>
            <p:cNvSpPr txBox="1"/>
            <p:nvPr/>
          </p:nvSpPr>
          <p:spPr>
            <a:xfrm>
              <a:off x="6422868" y="3662356"/>
              <a:ext cx="13894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sz="1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Digitální dvojče</a:t>
              </a:r>
              <a:endParaRPr lang="cs-CZ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TextovéPole 20"/>
            <p:cNvSpPr txBox="1"/>
            <p:nvPr/>
          </p:nvSpPr>
          <p:spPr>
            <a:xfrm>
              <a:off x="6422868" y="3973744"/>
              <a:ext cx="129614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cs-CZ" sz="14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Inprocesní</a:t>
              </a:r>
              <a:r>
                <a:rPr lang="cs-CZ" sz="1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měření</a:t>
              </a:r>
              <a:endParaRPr lang="cs-CZ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Rovnoramenný trojúhelník 21"/>
            <p:cNvSpPr/>
            <p:nvPr/>
          </p:nvSpPr>
          <p:spPr>
            <a:xfrm rot="10800000">
              <a:off x="2058800" y="4595222"/>
              <a:ext cx="5953928" cy="360384"/>
            </a:xfrm>
            <a:prstGeom prst="triangle">
              <a:avLst/>
            </a:prstGeom>
            <a:solidFill>
              <a:srgbClr val="C6D6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23" name="TextovéPole 22"/>
            <p:cNvSpPr txBox="1"/>
            <p:nvPr/>
          </p:nvSpPr>
          <p:spPr>
            <a:xfrm>
              <a:off x="4791098" y="4503458"/>
              <a:ext cx="5884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…</a:t>
              </a:r>
              <a:endParaRPr lang="cs-CZ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" name="TextovéPole 24"/>
            <p:cNvSpPr txBox="1"/>
            <p:nvPr/>
          </p:nvSpPr>
          <p:spPr>
            <a:xfrm>
              <a:off x="163856" y="3740839"/>
              <a:ext cx="158417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sz="16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Stroje a zařízení</a:t>
              </a:r>
              <a:endParaRPr lang="cs-CZ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TextovéPole 27"/>
            <p:cNvSpPr txBox="1"/>
            <p:nvPr/>
          </p:nvSpPr>
          <p:spPr>
            <a:xfrm>
              <a:off x="4398235" y="3613368"/>
              <a:ext cx="133301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cs-CZ" sz="1400" i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Systémová integrace</a:t>
              </a:r>
              <a:endParaRPr lang="cs-CZ" sz="1400" i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" name="TextovéPole 16"/>
            <p:cNvSpPr txBox="1"/>
            <p:nvPr/>
          </p:nvSpPr>
          <p:spPr>
            <a:xfrm>
              <a:off x="3580140" y="4431925"/>
              <a:ext cx="256880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sz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Pokročilá rozhraní řídicích systémů</a:t>
              </a:r>
              <a:endParaRPr lang="cs-CZ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6" name="TextovéPole 25"/>
          <p:cNvSpPr txBox="1"/>
          <p:nvPr/>
        </p:nvSpPr>
        <p:spPr>
          <a:xfrm>
            <a:off x="163856" y="2991191"/>
            <a:ext cx="15841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Vnější omezení</a:t>
            </a:r>
            <a:endParaRPr lang="cs-CZ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9298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13" grpId="0" animBg="1"/>
      <p:bldP spid="14" grpId="0" animBg="1"/>
      <p:bldP spid="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2"/>
          <p:cNvSpPr txBox="1">
            <a:spLocks noChangeArrowheads="1"/>
          </p:cNvSpPr>
          <p:nvPr/>
        </p:nvSpPr>
        <p:spPr bwMode="auto">
          <a:xfrm>
            <a:off x="857873" y="980728"/>
            <a:ext cx="7102209" cy="57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2744" tIns="41372" rIns="82744" bIns="41372" numCol="1" anchor="t" anchorCtr="0" compatLnSpc="1">
            <a:prstTxWarp prst="textNoShape">
              <a:avLst/>
            </a:prstTxWarp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cs-CZ" sz="2172" dirty="0" smtClean="0"/>
              <a:t>Specifické zaměření</a:t>
            </a:r>
            <a:r>
              <a:rPr lang="en-US" sz="2172" dirty="0" smtClean="0"/>
              <a:t>: </a:t>
            </a:r>
            <a:r>
              <a:rPr lang="cs-CZ" sz="2172" dirty="0" smtClean="0"/>
              <a:t>kusová výroba velkých dílů</a:t>
            </a:r>
            <a:endParaRPr lang="cs-CZ" sz="2172" dirty="0"/>
          </a:p>
        </p:txBody>
      </p:sp>
      <p:sp>
        <p:nvSpPr>
          <p:cNvPr id="17" name="Rectangle 3"/>
          <p:cNvSpPr txBox="1">
            <a:spLocks noChangeArrowheads="1"/>
          </p:cNvSpPr>
          <p:nvPr/>
        </p:nvSpPr>
        <p:spPr bwMode="auto">
          <a:xfrm>
            <a:off x="857873" y="1556792"/>
            <a:ext cx="7688897" cy="201622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82744" tIns="41372" rIns="82744" bIns="41372" numCol="1" anchor="t" anchorCtr="0" compatLnSpc="1">
            <a:prstTxWarp prst="textNoShape">
              <a:avLst/>
            </a:prstTxWarp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SzPct val="101000"/>
              <a:buFont typeface="Arial" pitchFamily="34" charset="0"/>
              <a:buChar char="●"/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sz="1400" dirty="0"/>
              <a:t>Plná automatizace </a:t>
            </a:r>
            <a:r>
              <a:rPr lang="cs-CZ" sz="1400" dirty="0" smtClean="0"/>
              <a:t>výroby </a:t>
            </a:r>
            <a:r>
              <a:rPr lang="cs-CZ" sz="1400" dirty="0"/>
              <a:t>není nákladově efektivní díky kusové nebo </a:t>
            </a:r>
            <a:r>
              <a:rPr lang="cs-CZ" sz="1400" dirty="0" err="1"/>
              <a:t>nízkoobjemové</a:t>
            </a:r>
            <a:r>
              <a:rPr lang="cs-CZ" sz="1400" dirty="0"/>
              <a:t> výrobě</a:t>
            </a:r>
            <a:r>
              <a:rPr lang="cs-CZ" sz="1400" dirty="0" smtClean="0"/>
              <a:t>.</a:t>
            </a:r>
          </a:p>
          <a:p>
            <a:r>
              <a:rPr lang="cs-CZ" sz="1400" dirty="0"/>
              <a:t>Obsluha stroje </a:t>
            </a:r>
            <a:r>
              <a:rPr lang="cs-CZ" sz="1400" dirty="0" smtClean="0"/>
              <a:t>tak zůstává </a:t>
            </a:r>
            <a:r>
              <a:rPr lang="cs-CZ" sz="1400" dirty="0"/>
              <a:t>důležitou součástí systému. Měl by být zodpovědný za počáteční kroky procesu. Těžká a nebezpečná práce by měla být odstraněna</a:t>
            </a:r>
            <a:r>
              <a:rPr lang="cs-CZ" sz="1400" dirty="0" smtClean="0"/>
              <a:t>.</a:t>
            </a:r>
          </a:p>
          <a:p>
            <a:r>
              <a:rPr lang="cs-CZ" sz="1448" dirty="0" smtClean="0"/>
              <a:t>Typické problémy k řešení:</a:t>
            </a:r>
            <a:endParaRPr lang="en-US" sz="1448" dirty="0"/>
          </a:p>
          <a:p>
            <a:pPr lvl="1"/>
            <a:r>
              <a:rPr lang="cs-CZ" sz="1400" dirty="0"/>
              <a:t>seřízení a upnutí </a:t>
            </a:r>
            <a:r>
              <a:rPr lang="cs-CZ" sz="1400" dirty="0" smtClean="0"/>
              <a:t>obrobku;</a:t>
            </a:r>
            <a:endParaRPr lang="en-US" sz="1448" dirty="0"/>
          </a:p>
          <a:p>
            <a:pPr lvl="1"/>
            <a:r>
              <a:rPr lang="cs-CZ" sz="1400" dirty="0"/>
              <a:t>deformace obráběcího stroje v důsledku pohybu os</a:t>
            </a:r>
            <a:r>
              <a:rPr lang="cs-CZ" sz="1400" dirty="0" smtClean="0"/>
              <a:t>;</a:t>
            </a:r>
            <a:endParaRPr lang="en-US" sz="1448" dirty="0"/>
          </a:p>
          <a:p>
            <a:pPr lvl="1"/>
            <a:r>
              <a:rPr lang="cs-CZ" sz="1400" dirty="0"/>
              <a:t>čas manipulace, zejména pro dimenzionální řízení </a:t>
            </a:r>
            <a:r>
              <a:rPr lang="cs-CZ" sz="1400" dirty="0" smtClean="0"/>
              <a:t>CMM</a:t>
            </a:r>
            <a:endParaRPr lang="en-US" sz="1448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97719" y="3754801"/>
            <a:ext cx="3811491" cy="3101601"/>
          </a:xfrm>
          <a:prstGeom prst="rect">
            <a:avLst/>
          </a:prstGeom>
        </p:spPr>
      </p:pic>
      <p:pic>
        <p:nvPicPr>
          <p:cNvPr id="2" name="Obrázek 1"/>
          <p:cNvPicPr>
            <a:picLocks noChangeAspect="1"/>
          </p:cNvPicPr>
          <p:nvPr/>
        </p:nvPicPr>
        <p:blipFill rotWithShape="1">
          <a:blip r:embed="rId3"/>
          <a:srcRect b="23077"/>
          <a:stretch/>
        </p:blipFill>
        <p:spPr>
          <a:xfrm>
            <a:off x="988192" y="3832093"/>
            <a:ext cx="3290128" cy="3024309"/>
          </a:xfrm>
          <a:prstGeom prst="rect">
            <a:avLst/>
          </a:prstGeom>
        </p:spPr>
      </p:pic>
      <p:sp>
        <p:nvSpPr>
          <p:cNvPr id="3" name="TextovéPole 2"/>
          <p:cNvSpPr txBox="1"/>
          <p:nvPr/>
        </p:nvSpPr>
        <p:spPr>
          <a:xfrm>
            <a:off x="2356555" y="6577894"/>
            <a:ext cx="1921765" cy="287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67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Source: TOS </a:t>
            </a:r>
            <a:r>
              <a:rPr lang="en-US" sz="1267" i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Varnsdorf</a:t>
            </a:r>
            <a:endParaRPr lang="cs-CZ" sz="1267" i="1" dirty="0" err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4120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Obrázek 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639" y="5477874"/>
            <a:ext cx="674033" cy="1293107"/>
          </a:xfrm>
          <a:prstGeom prst="rect">
            <a:avLst/>
          </a:prstGeom>
        </p:spPr>
      </p:pic>
      <p:pic>
        <p:nvPicPr>
          <p:cNvPr id="28" name="Obrázek 27"/>
          <p:cNvPicPr>
            <a:picLocks noChangeAspect="1"/>
          </p:cNvPicPr>
          <p:nvPr/>
        </p:nvPicPr>
        <p:blipFill rotWithShape="1">
          <a:blip r:embed="rId3"/>
          <a:srcRect t="15934"/>
          <a:stretch/>
        </p:blipFill>
        <p:spPr>
          <a:xfrm>
            <a:off x="1530685" y="5699481"/>
            <a:ext cx="1610384" cy="883359"/>
          </a:xfrm>
          <a:prstGeom prst="rect">
            <a:avLst/>
          </a:prstGeom>
        </p:spPr>
      </p:pic>
      <p:pic>
        <p:nvPicPr>
          <p:cNvPr id="27" name="Obrázek 2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371" y="4893346"/>
            <a:ext cx="1333854" cy="1105193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Inteligentní stroj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11560" y="1365033"/>
            <a:ext cx="7920880" cy="1415895"/>
          </a:xfrm>
        </p:spPr>
        <p:txBody>
          <a:bodyPr/>
          <a:lstStyle/>
          <a:p>
            <a:r>
              <a:rPr lang="cs-CZ" sz="1600" dirty="0" smtClean="0"/>
              <a:t>Inteligentní stroj má rozšířenou senzoriku a rozšířenou komunikaci.</a:t>
            </a:r>
          </a:p>
          <a:p>
            <a:r>
              <a:rPr lang="cs-CZ" sz="1600" dirty="0" smtClean="0"/>
              <a:t>Výsledná inteligence zařízení je (aktuálně) kombinací připravených algoritmů, detekovaných dat a informací od dalších systémů a operátora.</a:t>
            </a:r>
          </a:p>
          <a:p>
            <a:r>
              <a:rPr lang="cs-CZ" sz="1600" dirty="0" smtClean="0"/>
              <a:t>Do budoucna se předpokládá větší množství senzoriky a též rozvoj inteligence ve smyslu schopnosti reagovat autonomně na neočekávané situace.</a:t>
            </a:r>
          </a:p>
        </p:txBody>
      </p:sp>
      <p:sp>
        <p:nvSpPr>
          <p:cNvPr id="4" name="TextovéPole 3"/>
          <p:cNvSpPr txBox="1"/>
          <p:nvPr/>
        </p:nvSpPr>
        <p:spPr>
          <a:xfrm>
            <a:off x="3365866" y="2780928"/>
            <a:ext cx="2016224" cy="338554"/>
          </a:xfrm>
          <a:prstGeom prst="rect">
            <a:avLst/>
          </a:prstGeom>
          <a:solidFill>
            <a:srgbClr val="005BBB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1600" dirty="0" smtClean="0">
                <a:solidFill>
                  <a:schemeClr val="bg1"/>
                </a:solidFill>
              </a:rPr>
              <a:t>Inteligentní stroj</a:t>
            </a:r>
            <a:endParaRPr lang="cs-CZ" sz="1600" dirty="0">
              <a:solidFill>
                <a:schemeClr val="bg1"/>
              </a:solidFill>
            </a:endParaRPr>
          </a:p>
        </p:txBody>
      </p:sp>
      <p:sp>
        <p:nvSpPr>
          <p:cNvPr id="7" name="TextovéPole 6"/>
          <p:cNvSpPr txBox="1"/>
          <p:nvPr/>
        </p:nvSpPr>
        <p:spPr>
          <a:xfrm>
            <a:off x="1511660" y="3877932"/>
            <a:ext cx="1512168" cy="338554"/>
          </a:xfrm>
          <a:prstGeom prst="rect">
            <a:avLst/>
          </a:prstGeom>
          <a:solidFill>
            <a:srgbClr val="005BBB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1600" dirty="0" smtClean="0">
                <a:solidFill>
                  <a:schemeClr val="bg1"/>
                </a:solidFill>
              </a:rPr>
              <a:t>Senzorika</a:t>
            </a:r>
            <a:endParaRPr lang="cs-CZ" sz="1600" dirty="0">
              <a:solidFill>
                <a:schemeClr val="bg1"/>
              </a:solidFill>
            </a:endParaRPr>
          </a:p>
        </p:txBody>
      </p:sp>
      <p:sp>
        <p:nvSpPr>
          <p:cNvPr id="8" name="TextovéPole 7"/>
          <p:cNvSpPr txBox="1"/>
          <p:nvPr/>
        </p:nvSpPr>
        <p:spPr>
          <a:xfrm>
            <a:off x="5724128" y="3970265"/>
            <a:ext cx="1512168" cy="338554"/>
          </a:xfrm>
          <a:prstGeom prst="rect">
            <a:avLst/>
          </a:prstGeom>
          <a:solidFill>
            <a:srgbClr val="005BBB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1600" dirty="0" smtClean="0">
                <a:solidFill>
                  <a:schemeClr val="bg1"/>
                </a:solidFill>
              </a:rPr>
              <a:t>Komunikace</a:t>
            </a:r>
            <a:endParaRPr lang="cs-CZ" sz="1600" dirty="0">
              <a:solidFill>
                <a:schemeClr val="bg1"/>
              </a:solidFill>
            </a:endParaRPr>
          </a:p>
        </p:txBody>
      </p:sp>
      <p:sp>
        <p:nvSpPr>
          <p:cNvPr id="9" name="TextovéPole 8"/>
          <p:cNvSpPr txBox="1"/>
          <p:nvPr/>
        </p:nvSpPr>
        <p:spPr>
          <a:xfrm>
            <a:off x="79982" y="4197928"/>
            <a:ext cx="129614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400" dirty="0" smtClean="0"/>
              <a:t>Snímání integrovaných dat</a:t>
            </a:r>
            <a:endParaRPr lang="cs-CZ" sz="1400" dirty="0"/>
          </a:p>
        </p:txBody>
      </p:sp>
      <p:sp>
        <p:nvSpPr>
          <p:cNvPr id="10" name="TextovéPole 9"/>
          <p:cNvSpPr txBox="1"/>
          <p:nvPr/>
        </p:nvSpPr>
        <p:spPr>
          <a:xfrm>
            <a:off x="1492185" y="4936592"/>
            <a:ext cx="151216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400" dirty="0" smtClean="0"/>
              <a:t>Přídavné senzory pro přímé měření</a:t>
            </a:r>
            <a:endParaRPr lang="cs-CZ" sz="1400" dirty="0"/>
          </a:p>
        </p:txBody>
      </p:sp>
      <p:sp>
        <p:nvSpPr>
          <p:cNvPr id="11" name="TextovéPole 10"/>
          <p:cNvSpPr txBox="1"/>
          <p:nvPr/>
        </p:nvSpPr>
        <p:spPr>
          <a:xfrm>
            <a:off x="2931545" y="4313230"/>
            <a:ext cx="151216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400" dirty="0" smtClean="0"/>
              <a:t>Přídavné senzory pro nepřímé měření</a:t>
            </a:r>
            <a:endParaRPr lang="cs-CZ" sz="1400" dirty="0"/>
          </a:p>
        </p:txBody>
      </p:sp>
      <p:sp>
        <p:nvSpPr>
          <p:cNvPr id="12" name="TextovéPole 11"/>
          <p:cNvSpPr txBox="1"/>
          <p:nvPr/>
        </p:nvSpPr>
        <p:spPr>
          <a:xfrm>
            <a:off x="4539096" y="4849819"/>
            <a:ext cx="15121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400" dirty="0" smtClean="0"/>
              <a:t>S operátorem</a:t>
            </a:r>
            <a:endParaRPr lang="cs-CZ" sz="1400" dirty="0"/>
          </a:p>
        </p:txBody>
      </p:sp>
      <p:sp>
        <p:nvSpPr>
          <p:cNvPr id="13" name="TextovéPole 12"/>
          <p:cNvSpPr txBox="1"/>
          <p:nvPr/>
        </p:nvSpPr>
        <p:spPr>
          <a:xfrm>
            <a:off x="5119535" y="5157596"/>
            <a:ext cx="151216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400" dirty="0" smtClean="0"/>
              <a:t>S dalšími integrovanými zařízeními</a:t>
            </a:r>
            <a:endParaRPr lang="cs-CZ" sz="1400" dirty="0"/>
          </a:p>
        </p:txBody>
      </p:sp>
      <p:sp>
        <p:nvSpPr>
          <p:cNvPr id="14" name="TextovéPole 13"/>
          <p:cNvSpPr txBox="1"/>
          <p:nvPr/>
        </p:nvSpPr>
        <p:spPr>
          <a:xfrm>
            <a:off x="6504941" y="5067268"/>
            <a:ext cx="15121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400" dirty="0" smtClean="0"/>
              <a:t>S dalšími reálnými stroj</a:t>
            </a:r>
            <a:endParaRPr lang="cs-CZ" sz="1400" dirty="0"/>
          </a:p>
        </p:txBody>
      </p:sp>
      <p:sp>
        <p:nvSpPr>
          <p:cNvPr id="15" name="TextovéPole 14"/>
          <p:cNvSpPr txBox="1"/>
          <p:nvPr/>
        </p:nvSpPr>
        <p:spPr>
          <a:xfrm>
            <a:off x="7664085" y="4567260"/>
            <a:ext cx="151216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400" dirty="0" smtClean="0"/>
              <a:t>S virtuálním digitálním dvojčetem</a:t>
            </a:r>
            <a:endParaRPr lang="cs-CZ" sz="1400" dirty="0"/>
          </a:p>
        </p:txBody>
      </p:sp>
      <p:sp>
        <p:nvSpPr>
          <p:cNvPr id="16" name="TextovéPole 15"/>
          <p:cNvSpPr txBox="1"/>
          <p:nvPr/>
        </p:nvSpPr>
        <p:spPr>
          <a:xfrm>
            <a:off x="7586545" y="3959944"/>
            <a:ext cx="15121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400" dirty="0" smtClean="0"/>
              <a:t>S nadřazenými systémy (ERP)</a:t>
            </a:r>
            <a:endParaRPr lang="cs-CZ" sz="1400" dirty="0"/>
          </a:p>
        </p:txBody>
      </p:sp>
      <p:cxnSp>
        <p:nvCxnSpPr>
          <p:cNvPr id="17" name="Přímá spojnice 16"/>
          <p:cNvCxnSpPr>
            <a:stCxn id="4" idx="1"/>
          </p:cNvCxnSpPr>
          <p:nvPr/>
        </p:nvCxnSpPr>
        <p:spPr>
          <a:xfrm flipH="1">
            <a:off x="2267744" y="2950205"/>
            <a:ext cx="1098122" cy="0"/>
          </a:xfrm>
          <a:prstGeom prst="line">
            <a:avLst/>
          </a:prstGeom>
          <a:ln w="25400">
            <a:solidFill>
              <a:srgbClr val="005BB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Přímá spojnice 17"/>
          <p:cNvCxnSpPr>
            <a:endCxn id="7" idx="0"/>
          </p:cNvCxnSpPr>
          <p:nvPr/>
        </p:nvCxnSpPr>
        <p:spPr>
          <a:xfrm>
            <a:off x="2267744" y="2953785"/>
            <a:ext cx="0" cy="924147"/>
          </a:xfrm>
          <a:prstGeom prst="line">
            <a:avLst/>
          </a:prstGeom>
          <a:ln w="25400">
            <a:solidFill>
              <a:srgbClr val="005BBB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Přímá spojnice 20"/>
          <p:cNvCxnSpPr>
            <a:endCxn id="8" idx="0"/>
          </p:cNvCxnSpPr>
          <p:nvPr/>
        </p:nvCxnSpPr>
        <p:spPr>
          <a:xfrm>
            <a:off x="6480211" y="2950205"/>
            <a:ext cx="1" cy="1020060"/>
          </a:xfrm>
          <a:prstGeom prst="line">
            <a:avLst/>
          </a:prstGeom>
          <a:ln w="25400">
            <a:solidFill>
              <a:srgbClr val="005BBB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Přímá spojnice 23"/>
          <p:cNvCxnSpPr>
            <a:endCxn id="4" idx="3"/>
          </p:cNvCxnSpPr>
          <p:nvPr/>
        </p:nvCxnSpPr>
        <p:spPr>
          <a:xfrm flipH="1">
            <a:off x="5382090" y="2950205"/>
            <a:ext cx="1098121" cy="0"/>
          </a:xfrm>
          <a:prstGeom prst="line">
            <a:avLst/>
          </a:prstGeom>
          <a:ln w="25400">
            <a:solidFill>
              <a:srgbClr val="005BB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Obrázek 2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04823" y="5014806"/>
            <a:ext cx="811188" cy="795230"/>
          </a:xfrm>
          <a:prstGeom prst="rect">
            <a:avLst/>
          </a:prstGeom>
        </p:spPr>
      </p:pic>
      <p:pic>
        <p:nvPicPr>
          <p:cNvPr id="30" name="Obrázek 29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4535" b="95704" l="3000" r="964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258801" y="5552791"/>
            <a:ext cx="1282106" cy="1074405"/>
          </a:xfrm>
          <a:prstGeom prst="rect">
            <a:avLst/>
          </a:prstGeom>
        </p:spPr>
      </p:pic>
      <p:pic>
        <p:nvPicPr>
          <p:cNvPr id="33" name="Obrázek 3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99906" y="3777244"/>
            <a:ext cx="741089" cy="1115494"/>
          </a:xfrm>
          <a:prstGeom prst="rect">
            <a:avLst/>
          </a:prstGeom>
        </p:spPr>
      </p:pic>
      <p:pic>
        <p:nvPicPr>
          <p:cNvPr id="34" name="Obrázek 3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300058" y="3170902"/>
            <a:ext cx="1444363" cy="1090908"/>
          </a:xfrm>
          <a:prstGeom prst="rect">
            <a:avLst/>
          </a:prstGeom>
        </p:spPr>
      </p:pic>
      <p:pic>
        <p:nvPicPr>
          <p:cNvPr id="35" name="Obrázek 3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538843" y="5654129"/>
            <a:ext cx="1444363" cy="1090908"/>
          </a:xfrm>
          <a:prstGeom prst="rect">
            <a:avLst/>
          </a:prstGeom>
        </p:spPr>
      </p:pic>
      <p:pic>
        <p:nvPicPr>
          <p:cNvPr id="36" name="Obrázek 35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00" r="21818" b="9292"/>
          <a:stretch/>
        </p:blipFill>
        <p:spPr>
          <a:xfrm>
            <a:off x="8339149" y="5332409"/>
            <a:ext cx="688913" cy="1341440"/>
          </a:xfrm>
          <a:prstGeom prst="rect">
            <a:avLst/>
          </a:prstGeom>
        </p:spPr>
      </p:pic>
      <p:pic>
        <p:nvPicPr>
          <p:cNvPr id="37" name="Obrázek 3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911424" y="2951979"/>
            <a:ext cx="1017489" cy="939221"/>
          </a:xfrm>
          <a:prstGeom prst="rect">
            <a:avLst/>
          </a:prstGeom>
        </p:spPr>
      </p:pic>
      <p:cxnSp>
        <p:nvCxnSpPr>
          <p:cNvPr id="39" name="Přímá spojnice se šipkou 38"/>
          <p:cNvCxnSpPr>
            <a:stCxn id="7" idx="2"/>
            <a:endCxn id="9" idx="3"/>
          </p:cNvCxnSpPr>
          <p:nvPr/>
        </p:nvCxnSpPr>
        <p:spPr>
          <a:xfrm flipH="1">
            <a:off x="1376126" y="4216486"/>
            <a:ext cx="891618" cy="350774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Přímá spojnice se šipkou 39"/>
          <p:cNvCxnSpPr>
            <a:stCxn id="7" idx="2"/>
            <a:endCxn id="10" idx="0"/>
          </p:cNvCxnSpPr>
          <p:nvPr/>
        </p:nvCxnSpPr>
        <p:spPr>
          <a:xfrm flipH="1">
            <a:off x="2248269" y="4216486"/>
            <a:ext cx="19475" cy="720106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Přímá spojnice se šipkou 42"/>
          <p:cNvCxnSpPr>
            <a:stCxn id="7" idx="2"/>
          </p:cNvCxnSpPr>
          <p:nvPr/>
        </p:nvCxnSpPr>
        <p:spPr>
          <a:xfrm>
            <a:off x="2267744" y="4216486"/>
            <a:ext cx="891618" cy="466076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Přímá spojnice se šipkou 45"/>
          <p:cNvCxnSpPr>
            <a:stCxn id="8" idx="2"/>
          </p:cNvCxnSpPr>
          <p:nvPr/>
        </p:nvCxnSpPr>
        <p:spPr>
          <a:xfrm flipH="1">
            <a:off x="5796480" y="4308819"/>
            <a:ext cx="683732" cy="583919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Přímá spojnice se šipkou 48"/>
          <p:cNvCxnSpPr>
            <a:stCxn id="8" idx="2"/>
          </p:cNvCxnSpPr>
          <p:nvPr/>
        </p:nvCxnSpPr>
        <p:spPr>
          <a:xfrm flipH="1">
            <a:off x="6011982" y="4308819"/>
            <a:ext cx="468230" cy="848777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Přímá spojnice se šipkou 51"/>
          <p:cNvCxnSpPr>
            <a:stCxn id="8" idx="2"/>
            <a:endCxn id="14" idx="0"/>
          </p:cNvCxnSpPr>
          <p:nvPr/>
        </p:nvCxnSpPr>
        <p:spPr>
          <a:xfrm>
            <a:off x="6480212" y="4308819"/>
            <a:ext cx="780813" cy="758449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Přímá spojnice se šipkou 54"/>
          <p:cNvCxnSpPr>
            <a:stCxn id="8" idx="2"/>
          </p:cNvCxnSpPr>
          <p:nvPr/>
        </p:nvCxnSpPr>
        <p:spPr>
          <a:xfrm>
            <a:off x="6480212" y="4308819"/>
            <a:ext cx="1404156" cy="583919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Přímá spojnice se šipkou 58"/>
          <p:cNvCxnSpPr>
            <a:stCxn id="8" idx="2"/>
          </p:cNvCxnSpPr>
          <p:nvPr/>
        </p:nvCxnSpPr>
        <p:spPr>
          <a:xfrm>
            <a:off x="6480212" y="4308819"/>
            <a:ext cx="1224314" cy="140705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ovéPole 4"/>
          <p:cNvSpPr txBox="1"/>
          <p:nvPr/>
        </p:nvSpPr>
        <p:spPr>
          <a:xfrm>
            <a:off x="6691799" y="3428593"/>
            <a:ext cx="972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cs-CZ"/>
            </a:defPPr>
            <a:lvl1pPr algn="ctr">
              <a:defRPr sz="1400"/>
            </a:lvl1pPr>
          </a:lstStyle>
          <a:p>
            <a:r>
              <a:rPr lang="cs-CZ" dirty="0"/>
              <a:t>databáze</a:t>
            </a:r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800112" y="2731491"/>
            <a:ext cx="791409" cy="728096"/>
          </a:xfrm>
          <a:prstGeom prst="rect">
            <a:avLst/>
          </a:prstGeom>
          <a:ln w="19050">
            <a:solidFill>
              <a:srgbClr val="005BBB"/>
            </a:solidFill>
          </a:ln>
        </p:spPr>
      </p:pic>
      <p:cxnSp>
        <p:nvCxnSpPr>
          <p:cNvPr id="41" name="Přímá spojnice se šipkou 40"/>
          <p:cNvCxnSpPr/>
          <p:nvPr/>
        </p:nvCxnSpPr>
        <p:spPr>
          <a:xfrm flipV="1">
            <a:off x="6949659" y="3709694"/>
            <a:ext cx="136850" cy="245147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4" name="Obrázek 482"/>
          <p:cNvPicPr/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9398" b="93609" l="14493" r="82609"/>
                    </a14:imgEffect>
                  </a14:imgLayer>
                </a14:imgProps>
              </a:ext>
            </a:extLst>
          </a:blip>
          <a:srcRect l="9574" r="9081"/>
          <a:stretch/>
        </p:blipFill>
        <p:spPr>
          <a:xfrm>
            <a:off x="5417323" y="5719776"/>
            <a:ext cx="1012267" cy="1199639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43750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CustomShape 1"/>
          <p:cNvSpPr/>
          <p:nvPr/>
        </p:nvSpPr>
        <p:spPr>
          <a:xfrm>
            <a:off x="251520" y="815760"/>
            <a:ext cx="8206680" cy="572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400" b="1" i="0" u="none" strike="noStrike" kern="1200" cap="none" spc="-1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Příklad 1: Obráběcí stroj a inteligentní</a:t>
            </a:r>
            <a:r>
              <a:rPr kumimoji="0" lang="cs-CZ" sz="2400" b="1" i="0" u="none" strike="noStrike" kern="1200" cap="none" spc="-1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 upínky obrobku</a:t>
            </a:r>
            <a:endParaRPr kumimoji="0" lang="cs-CZ" sz="1800" b="0" i="0" u="none" strike="noStrike" kern="1200" cap="none" spc="-1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268" name="Obrázek 416"/>
          <p:cNvPicPr/>
          <p:nvPr/>
        </p:nvPicPr>
        <p:blipFill>
          <a:blip r:embed="rId3"/>
          <a:srcRect b="8927"/>
          <a:stretch/>
        </p:blipFill>
        <p:spPr>
          <a:xfrm>
            <a:off x="5004048" y="1878894"/>
            <a:ext cx="3185346" cy="2374210"/>
          </a:xfrm>
          <a:prstGeom prst="rect">
            <a:avLst/>
          </a:prstGeom>
          <a:ln>
            <a:noFill/>
          </a:ln>
        </p:spPr>
      </p:pic>
      <p:pic>
        <p:nvPicPr>
          <p:cNvPr id="269" name="Obrázek 417"/>
          <p:cNvPicPr/>
          <p:nvPr/>
        </p:nvPicPr>
        <p:blipFill>
          <a:blip r:embed="rId4"/>
          <a:srcRect t="8786" b="4329"/>
          <a:stretch/>
        </p:blipFill>
        <p:spPr>
          <a:xfrm>
            <a:off x="395536" y="2922882"/>
            <a:ext cx="3024336" cy="3780960"/>
          </a:xfrm>
          <a:prstGeom prst="rect">
            <a:avLst/>
          </a:prstGeom>
          <a:ln>
            <a:noFill/>
          </a:ln>
        </p:spPr>
      </p:pic>
      <p:sp>
        <p:nvSpPr>
          <p:cNvPr id="270" name="CustomShape 42"/>
          <p:cNvSpPr/>
          <p:nvPr/>
        </p:nvSpPr>
        <p:spPr>
          <a:xfrm>
            <a:off x="321547" y="1967028"/>
            <a:ext cx="3244322" cy="1098971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171360" marR="0" lvl="0" indent="-16956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Tx/>
              <a:buFont typeface="Arial"/>
              <a:buChar char="●"/>
              <a:tabLst/>
              <a:defRPr/>
            </a:pPr>
            <a:r>
              <a:rPr kumimoji="0" lang="cs-CZ" sz="1600" b="1" i="0" u="none" strike="noStrike" kern="1200" cap="none" spc="-1" normalizeH="0" baseline="0" noProof="0" dirty="0">
                <a:ln>
                  <a:noFill/>
                </a:ln>
                <a:effectLst/>
                <a:uLnTx/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vyrovnání dílce</a:t>
            </a:r>
            <a:endParaRPr kumimoji="0" lang="cs-CZ" sz="2400" b="0" i="0" u="none" strike="noStrike" kern="1200" cap="none" spc="-1" normalizeH="0" baseline="0" noProof="0" dirty="0">
              <a:ln>
                <a:noFill/>
              </a:ln>
              <a:effectLst/>
              <a:uLnTx/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171360" marR="0" lvl="0" indent="-16956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Tx/>
              <a:buFont typeface="Arial"/>
              <a:buChar char="●"/>
              <a:tabLst/>
              <a:defRPr/>
            </a:pPr>
            <a:r>
              <a:rPr kumimoji="0" lang="cs-CZ" sz="1600" b="1" i="0" u="none" strike="noStrike" kern="1200" cap="none" spc="-1" normalizeH="0" baseline="0" noProof="0" dirty="0">
                <a:ln>
                  <a:noFill/>
                </a:ln>
                <a:effectLst/>
                <a:uLnTx/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upnutí dílce</a:t>
            </a:r>
            <a:endParaRPr kumimoji="0" lang="cs-CZ" sz="2400" b="0" i="0" u="none" strike="noStrike" kern="1200" cap="none" spc="-1" normalizeH="0" baseline="0" noProof="0" dirty="0">
              <a:ln>
                <a:noFill/>
              </a:ln>
              <a:effectLst/>
              <a:uLnTx/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171360" marR="0" lvl="0" indent="-16956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Tx/>
              <a:buFont typeface="Arial"/>
              <a:buChar char="●"/>
              <a:tabLst/>
              <a:defRPr/>
            </a:pPr>
            <a:r>
              <a:rPr kumimoji="0" lang="cs-CZ" sz="1600" b="1" i="0" u="none" strike="noStrike" kern="1200" cap="none" spc="-1" normalizeH="0" baseline="0" noProof="0" dirty="0">
                <a:ln>
                  <a:noFill/>
                </a:ln>
                <a:effectLst/>
                <a:uLnTx/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určení nulového bodu</a:t>
            </a:r>
            <a:endParaRPr kumimoji="0" lang="cs-CZ" sz="2400" b="0" i="0" u="none" strike="noStrike" kern="1200" cap="none" spc="-1" normalizeH="0" baseline="0" noProof="0" dirty="0">
              <a:ln>
                <a:noFill/>
              </a:ln>
              <a:effectLst/>
              <a:uLnTx/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71" name="CustomShape 43"/>
          <p:cNvSpPr/>
          <p:nvPr/>
        </p:nvSpPr>
        <p:spPr>
          <a:xfrm>
            <a:off x="1095065" y="1175346"/>
            <a:ext cx="6192687" cy="42634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0" i="0" u="none" strike="noStrike" kern="1200" cap="none" spc="-1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Současná </a:t>
            </a:r>
            <a:r>
              <a:rPr kumimoji="0" lang="cs-CZ" sz="2000" b="0" i="0" u="none" strike="noStrike" kern="1200" cap="none" spc="-1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situace </a:t>
            </a:r>
            <a:r>
              <a:rPr kumimoji="0" lang="cs-CZ" b="0" i="0" u="none" strike="noStrike" kern="1200" cap="none" spc="-1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(manuální </a:t>
            </a:r>
            <a:r>
              <a:rPr kumimoji="0" lang="cs-CZ" b="0" i="0" u="none" strike="noStrike" kern="1200" cap="none" spc="-1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příprava dílce)</a:t>
            </a:r>
            <a:endParaRPr kumimoji="0" lang="cs-CZ" sz="2400" b="0" i="0" u="none" strike="noStrike" kern="1200" cap="none" spc="-1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15907" y="3010199"/>
            <a:ext cx="1095912" cy="785404"/>
          </a:xfrm>
          <a:prstGeom prst="rect">
            <a:avLst/>
          </a:prstGeom>
        </p:spPr>
      </p:pic>
      <p:pic>
        <p:nvPicPr>
          <p:cNvPr id="67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4365104"/>
            <a:ext cx="3185346" cy="2343519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21574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CustomShape 1"/>
          <p:cNvSpPr/>
          <p:nvPr/>
        </p:nvSpPr>
        <p:spPr>
          <a:xfrm>
            <a:off x="251520" y="815760"/>
            <a:ext cx="8206680" cy="572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400" b="1" i="0" u="none" strike="noStrike" kern="1200" cap="none" spc="-1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Příklad 1: Obráběcí stroj a inteligentní</a:t>
            </a:r>
            <a:r>
              <a:rPr kumimoji="0" lang="cs-CZ" sz="2400" b="1" i="0" u="none" strike="noStrike" kern="1200" cap="none" spc="-1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 upínky obrobku</a:t>
            </a:r>
            <a:endParaRPr kumimoji="0" lang="cs-CZ" sz="1800" b="0" i="0" u="none" strike="noStrike" kern="1200" cap="none" spc="-1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71" name="CustomShape 43"/>
          <p:cNvSpPr/>
          <p:nvPr/>
        </p:nvSpPr>
        <p:spPr>
          <a:xfrm>
            <a:off x="1095065" y="1175346"/>
            <a:ext cx="6192687" cy="42634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0" i="0" u="none" strike="noStrike" kern="1200" cap="none" spc="-1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Současná </a:t>
            </a:r>
            <a:r>
              <a:rPr kumimoji="0" lang="cs-CZ" sz="2000" b="0" i="0" u="none" strike="noStrike" kern="1200" cap="none" spc="-1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situace </a:t>
            </a:r>
            <a:r>
              <a:rPr kumimoji="0" lang="cs-CZ" b="0" i="0" u="none" strike="noStrike" kern="1200" cap="none" spc="-1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(manuální </a:t>
            </a:r>
            <a:r>
              <a:rPr kumimoji="0" lang="cs-CZ" b="0" i="0" u="none" strike="noStrike" kern="1200" cap="none" spc="-1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příprava dílce)</a:t>
            </a:r>
            <a:endParaRPr kumimoji="0" lang="cs-CZ" sz="2400" b="0" i="0" u="none" strike="noStrike" kern="1200" cap="none" spc="-1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grpSp>
        <p:nvGrpSpPr>
          <p:cNvPr id="9" name="Skupina 8"/>
          <p:cNvGrpSpPr/>
          <p:nvPr/>
        </p:nvGrpSpPr>
        <p:grpSpPr>
          <a:xfrm>
            <a:off x="467544" y="3717032"/>
            <a:ext cx="4714832" cy="3055468"/>
            <a:chOff x="4139952" y="3068960"/>
            <a:chExt cx="4555678" cy="2952328"/>
          </a:xfrm>
        </p:grpSpPr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39952" y="3068960"/>
              <a:ext cx="4555678" cy="2680058"/>
            </a:xfrm>
            <a:prstGeom prst="rect">
              <a:avLst/>
            </a:prstGeom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Ovál 10"/>
            <p:cNvSpPr/>
            <p:nvPr/>
          </p:nvSpPr>
          <p:spPr>
            <a:xfrm>
              <a:off x="7092280" y="3501008"/>
              <a:ext cx="108012" cy="216024"/>
            </a:xfrm>
            <a:prstGeom prst="ellipse">
              <a:avLst/>
            </a:prstGeom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ál 11"/>
            <p:cNvSpPr/>
            <p:nvPr/>
          </p:nvSpPr>
          <p:spPr>
            <a:xfrm>
              <a:off x="5922150" y="4146801"/>
              <a:ext cx="108012" cy="216024"/>
            </a:xfrm>
            <a:prstGeom prst="ellipse">
              <a:avLst/>
            </a:prstGeom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ál 12"/>
            <p:cNvSpPr/>
            <p:nvPr/>
          </p:nvSpPr>
          <p:spPr>
            <a:xfrm>
              <a:off x="4222496" y="5805264"/>
              <a:ext cx="216024" cy="216024"/>
            </a:xfrm>
            <a:prstGeom prst="ellipse">
              <a:avLst/>
            </a:prstGeom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TextovéPole 13"/>
            <p:cNvSpPr txBox="1"/>
            <p:nvPr/>
          </p:nvSpPr>
          <p:spPr>
            <a:xfrm>
              <a:off x="4401457" y="5744289"/>
              <a:ext cx="150233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>
                  <a:solidFill>
                    <a:schemeClr val="accent3">
                      <a:lumMod val="50000"/>
                    </a:schemeClr>
                  </a:solidFill>
                  <a:latin typeface="Arial Narrow" panose="020B0606020202030204" pitchFamily="34" charset="0"/>
                </a:rPr>
                <a:t>Active vibration reducer</a:t>
              </a:r>
              <a:endParaRPr lang="en-US" sz="1200" dirty="0">
                <a:solidFill>
                  <a:schemeClr val="accent3">
                    <a:lumMod val="50000"/>
                  </a:schemeClr>
                </a:solidFill>
                <a:latin typeface="Arial Narrow" panose="020B0606020202030204" pitchFamily="34" charset="0"/>
              </a:endParaRPr>
            </a:p>
          </p:txBody>
        </p:sp>
      </p:grpSp>
      <p:pic>
        <p:nvPicPr>
          <p:cNvPr id="15" name="Picture 2" descr="Q:\EUC.13.03__Intefix\ZPRAVY_PUBLIKACE\Meetingy\2015-06-15-M24_Meeting_Prague\dilci_prezentace\Zdrojové obrázky_Koubek\Foto\P612036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3403" y="3774147"/>
            <a:ext cx="3120320" cy="2340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395536" y="1700808"/>
            <a:ext cx="79928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/>
              <a:t>Návrh testovacího dílce na kterém by se otestovali vyvinuté inteligentní podpěry a upínky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/>
              <a:t>Ocelový svařenec: 1680 x 1800 x 500 mm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/>
              <a:t>Technologické operace na dílci: čelní frézování, frézování drážky a vrtání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944607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"/>
          <p:cNvSpPr/>
          <p:nvPr/>
        </p:nvSpPr>
        <p:spPr>
          <a:xfrm>
            <a:off x="1475656" y="1780920"/>
            <a:ext cx="6120680" cy="507708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215" name="CustomShape 1"/>
          <p:cNvSpPr/>
          <p:nvPr/>
        </p:nvSpPr>
        <p:spPr>
          <a:xfrm>
            <a:off x="467544" y="815760"/>
            <a:ext cx="8064896" cy="572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400" b="1" i="0" u="none" strike="noStrike" kern="1200" cap="none" spc="-1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Příklad 1: Obráběcí stroj a inteligentní</a:t>
            </a:r>
            <a:r>
              <a:rPr kumimoji="0" lang="cs-CZ" sz="2400" b="1" i="0" u="none" strike="noStrike" kern="1200" cap="none" spc="-1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 upínky obrobku</a:t>
            </a:r>
            <a:endParaRPr kumimoji="0" lang="cs-CZ" sz="1800" b="0" i="0" u="none" strike="noStrike" kern="1200" cap="none" spc="-1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16" name="CustomShape 2"/>
          <p:cNvSpPr/>
          <p:nvPr/>
        </p:nvSpPr>
        <p:spPr>
          <a:xfrm>
            <a:off x="611640" y="1365120"/>
            <a:ext cx="6336624" cy="3700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343080" marR="0" lvl="0" indent="-34128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Char char="●"/>
              <a:tabLst/>
              <a:defRPr/>
            </a:pPr>
            <a:r>
              <a:rPr kumimoji="0" lang="cs-CZ" sz="1600" b="0" i="0" u="none" strike="noStrike" kern="1200" cap="none" spc="-1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Příklad doplnění stroje</a:t>
            </a:r>
            <a:r>
              <a:rPr kumimoji="0" lang="cs-CZ" sz="1600" b="0" i="0" u="none" strike="noStrike" kern="1200" cap="none" spc="-1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 o další možnost snímání a reakce </a:t>
            </a:r>
            <a:endParaRPr kumimoji="0" lang="cs-CZ" sz="1800" b="0" i="0" u="none" strike="noStrike" kern="1200" cap="none" spc="-1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217" name="Picture 2"/>
          <p:cNvPicPr/>
          <p:nvPr/>
        </p:nvPicPr>
        <p:blipFill>
          <a:blip r:embed="rId3"/>
          <a:srcRect l="8336" t="5356" r="20558" b="7458"/>
          <a:stretch/>
        </p:blipFill>
        <p:spPr>
          <a:xfrm>
            <a:off x="2269342" y="3122280"/>
            <a:ext cx="1497600" cy="1222920"/>
          </a:xfrm>
          <a:prstGeom prst="rect">
            <a:avLst/>
          </a:prstGeom>
          <a:ln>
            <a:noFill/>
          </a:ln>
        </p:spPr>
      </p:pic>
      <p:sp>
        <p:nvSpPr>
          <p:cNvPr id="218" name="CustomShape 3"/>
          <p:cNvSpPr/>
          <p:nvPr/>
        </p:nvSpPr>
        <p:spPr>
          <a:xfrm>
            <a:off x="4907422" y="5178600"/>
            <a:ext cx="1870560" cy="102600"/>
          </a:xfrm>
          <a:prstGeom prst="rect">
            <a:avLst/>
          </a:prstGeom>
          <a:pattFill prst="ltUpDiag">
            <a:fgClr>
              <a:srgbClr val="D9D9D9"/>
            </a:fgClr>
            <a:bgClr>
              <a:srgbClr val="FFFFFF"/>
            </a:bgClr>
          </a:pattFill>
          <a:ln w="648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19" name="CustomShape 4"/>
          <p:cNvSpPr/>
          <p:nvPr/>
        </p:nvSpPr>
        <p:spPr>
          <a:xfrm>
            <a:off x="5123422" y="4832280"/>
            <a:ext cx="1438200" cy="142200"/>
          </a:xfrm>
          <a:custGeom>
            <a:avLst/>
            <a:gdLst/>
            <a:ahLst/>
            <a:cxnLst/>
            <a:rect l="l" t="t" r="r" b="b"/>
            <a:pathLst>
              <a:path w="1440160" h="144016">
                <a:moveTo>
                  <a:pt x="0" y="0"/>
                </a:moveTo>
                <a:lnTo>
                  <a:pt x="1440160" y="0"/>
                </a:lnTo>
                <a:lnTo>
                  <a:pt x="1440160" y="144016"/>
                </a:lnTo>
                <a:lnTo>
                  <a:pt x="0" y="144016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6480">
            <a:solidFill>
              <a:schemeClr val="bg1">
                <a:lumMod val="50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0" anchor="b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100" b="0" i="0" u="none" strike="noStrike" kern="1200" cap="none" spc="-1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obrobek</a:t>
            </a:r>
            <a:endParaRPr kumimoji="0" lang="cs-CZ" sz="1800" b="0" i="0" u="none" strike="noStrike" kern="1200" cap="none" spc="-1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20" name="CustomShape 5"/>
          <p:cNvSpPr/>
          <p:nvPr/>
        </p:nvSpPr>
        <p:spPr>
          <a:xfrm>
            <a:off x="5781142" y="4425480"/>
            <a:ext cx="142200" cy="142200"/>
          </a:xfrm>
          <a:prstGeom prst="rect">
            <a:avLst/>
          </a:prstGeom>
          <a:solidFill>
            <a:schemeClr val="bg1">
              <a:lumMod val="85000"/>
            </a:schemeClr>
          </a:solidFill>
          <a:ln w="6480">
            <a:solidFill>
              <a:schemeClr val="bg1">
                <a:lumMod val="50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21" name="CustomShape 6"/>
          <p:cNvSpPr/>
          <p:nvPr/>
        </p:nvSpPr>
        <p:spPr>
          <a:xfrm>
            <a:off x="5817142" y="4569480"/>
            <a:ext cx="70200" cy="261000"/>
          </a:xfrm>
          <a:prstGeom prst="rect">
            <a:avLst/>
          </a:prstGeom>
          <a:solidFill>
            <a:schemeClr val="bg1">
              <a:lumMod val="85000"/>
            </a:schemeClr>
          </a:solidFill>
          <a:ln w="6480">
            <a:solidFill>
              <a:schemeClr val="bg1">
                <a:lumMod val="50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22" name="CustomShape 7"/>
          <p:cNvSpPr/>
          <p:nvPr/>
        </p:nvSpPr>
        <p:spPr>
          <a:xfrm>
            <a:off x="5555422" y="3554640"/>
            <a:ext cx="223920" cy="718200"/>
          </a:xfrm>
          <a:prstGeom prst="rect">
            <a:avLst/>
          </a:prstGeom>
          <a:solidFill>
            <a:schemeClr val="bg1">
              <a:lumMod val="65000"/>
            </a:schemeClr>
          </a:solidFill>
          <a:ln w="6480">
            <a:solidFill>
              <a:schemeClr val="bg1">
                <a:lumMod val="50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23" name="CustomShape 8"/>
          <p:cNvSpPr/>
          <p:nvPr/>
        </p:nvSpPr>
        <p:spPr>
          <a:xfrm>
            <a:off x="5596102" y="4275000"/>
            <a:ext cx="142200" cy="43920"/>
          </a:xfrm>
          <a:prstGeom prst="rect">
            <a:avLst/>
          </a:prstGeom>
          <a:solidFill>
            <a:schemeClr val="bg1">
              <a:lumMod val="65000"/>
            </a:schemeClr>
          </a:solidFill>
          <a:ln w="6480">
            <a:solidFill>
              <a:schemeClr val="bg1">
                <a:lumMod val="50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24" name="CustomShape 9"/>
          <p:cNvSpPr/>
          <p:nvPr/>
        </p:nvSpPr>
        <p:spPr>
          <a:xfrm>
            <a:off x="5645422" y="4320720"/>
            <a:ext cx="43920" cy="168480"/>
          </a:xfrm>
          <a:prstGeom prst="rect">
            <a:avLst/>
          </a:prstGeom>
          <a:solidFill>
            <a:schemeClr val="bg1">
              <a:lumMod val="95000"/>
            </a:schemeClr>
          </a:solidFill>
          <a:ln w="6480">
            <a:solidFill>
              <a:schemeClr val="bg1">
                <a:lumMod val="50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25" name="Line 10"/>
          <p:cNvSpPr/>
          <p:nvPr/>
        </p:nvSpPr>
        <p:spPr>
          <a:xfrm flipV="1">
            <a:off x="5645062" y="4366800"/>
            <a:ext cx="49320" cy="38880"/>
          </a:xfrm>
          <a:prstGeom prst="line">
            <a:avLst/>
          </a:prstGeom>
          <a:ln w="6480">
            <a:solidFill>
              <a:schemeClr val="bg1">
                <a:lumMod val="50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26" name="Line 11"/>
          <p:cNvSpPr/>
          <p:nvPr/>
        </p:nvSpPr>
        <p:spPr>
          <a:xfrm flipV="1">
            <a:off x="5644342" y="4393800"/>
            <a:ext cx="49320" cy="38880"/>
          </a:xfrm>
          <a:prstGeom prst="line">
            <a:avLst/>
          </a:prstGeom>
          <a:ln w="6480">
            <a:solidFill>
              <a:schemeClr val="bg1">
                <a:lumMod val="50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27" name="Line 12"/>
          <p:cNvSpPr/>
          <p:nvPr/>
        </p:nvSpPr>
        <p:spPr>
          <a:xfrm flipV="1">
            <a:off x="5643622" y="4418280"/>
            <a:ext cx="49320" cy="38880"/>
          </a:xfrm>
          <a:prstGeom prst="line">
            <a:avLst/>
          </a:prstGeom>
          <a:ln w="6480">
            <a:solidFill>
              <a:schemeClr val="bg1">
                <a:lumMod val="50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28" name="CustomShape 13"/>
          <p:cNvSpPr/>
          <p:nvPr/>
        </p:nvSpPr>
        <p:spPr>
          <a:xfrm>
            <a:off x="5339422" y="4976280"/>
            <a:ext cx="60840" cy="200520"/>
          </a:xfrm>
          <a:prstGeom prst="rect">
            <a:avLst/>
          </a:prstGeom>
          <a:solidFill>
            <a:srgbClr val="FF0000"/>
          </a:solidFill>
          <a:ln w="6480">
            <a:solidFill>
              <a:srgbClr val="C00000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29" name="CustomShape 14"/>
          <p:cNvSpPr/>
          <p:nvPr/>
        </p:nvSpPr>
        <p:spPr>
          <a:xfrm>
            <a:off x="6203422" y="4976280"/>
            <a:ext cx="60840" cy="200520"/>
          </a:xfrm>
          <a:prstGeom prst="rect">
            <a:avLst/>
          </a:prstGeom>
          <a:solidFill>
            <a:srgbClr val="FF0000"/>
          </a:solidFill>
          <a:ln w="6480">
            <a:solidFill>
              <a:srgbClr val="C00000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30" name="Line 15"/>
          <p:cNvSpPr/>
          <p:nvPr/>
        </p:nvSpPr>
        <p:spPr>
          <a:xfrm>
            <a:off x="4907062" y="5178600"/>
            <a:ext cx="1872360" cy="360"/>
          </a:xfrm>
          <a:prstGeom prst="line">
            <a:avLst/>
          </a:prstGeom>
          <a:ln w="6480">
            <a:solidFill>
              <a:schemeClr val="bg1">
                <a:lumMod val="50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31" name="CustomShape 16"/>
          <p:cNvSpPr/>
          <p:nvPr/>
        </p:nvSpPr>
        <p:spPr>
          <a:xfrm>
            <a:off x="5123422" y="4779000"/>
            <a:ext cx="214200" cy="51480"/>
          </a:xfrm>
          <a:prstGeom prst="rect">
            <a:avLst/>
          </a:prstGeom>
          <a:solidFill>
            <a:schemeClr val="bg1">
              <a:lumMod val="85000"/>
            </a:schemeClr>
          </a:solidFill>
          <a:ln w="6480">
            <a:solidFill>
              <a:schemeClr val="bg1">
                <a:lumMod val="50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32" name="CustomShape 17"/>
          <p:cNvSpPr/>
          <p:nvPr/>
        </p:nvSpPr>
        <p:spPr>
          <a:xfrm>
            <a:off x="6347422" y="4779000"/>
            <a:ext cx="214200" cy="51480"/>
          </a:xfrm>
          <a:prstGeom prst="rect">
            <a:avLst/>
          </a:prstGeom>
          <a:solidFill>
            <a:schemeClr val="bg1">
              <a:lumMod val="85000"/>
            </a:schemeClr>
          </a:solidFill>
          <a:ln w="6480">
            <a:solidFill>
              <a:schemeClr val="bg1">
                <a:lumMod val="50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33" name="CustomShape 18"/>
          <p:cNvSpPr/>
          <p:nvPr/>
        </p:nvSpPr>
        <p:spPr>
          <a:xfrm flipV="1">
            <a:off x="5439862" y="5076000"/>
            <a:ext cx="761760" cy="75528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solidFill>
            <a:srgbClr val="FF0000"/>
          </a:solidFill>
          <a:ln w="19080">
            <a:solidFill>
              <a:srgbClr val="C00000"/>
            </a:solidFill>
            <a:round/>
            <a:tailEnd type="arrow" w="sm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34" name="CustomShape 19"/>
          <p:cNvSpPr/>
          <p:nvPr/>
        </p:nvSpPr>
        <p:spPr>
          <a:xfrm flipH="1">
            <a:off x="6233842" y="4514760"/>
            <a:ext cx="183420" cy="42333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solidFill>
            <a:srgbClr val="FF0000"/>
          </a:solidFill>
          <a:ln w="19080">
            <a:solidFill>
              <a:srgbClr val="C00000"/>
            </a:solidFill>
            <a:round/>
            <a:tailEnd type="arrow" w="sm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35" name="CustomShape 20"/>
          <p:cNvSpPr/>
          <p:nvPr/>
        </p:nvSpPr>
        <p:spPr>
          <a:xfrm>
            <a:off x="2148450" y="2650074"/>
            <a:ext cx="1402200" cy="45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-1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Řídicí systém obráběcího stroje</a:t>
            </a:r>
            <a:endParaRPr kumimoji="0" lang="cs-CZ" sz="1800" b="0" i="0" u="none" strike="noStrike" kern="1200" cap="none" spc="-1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236" name="Obrázek 442"/>
          <p:cNvPicPr/>
          <p:nvPr/>
        </p:nvPicPr>
        <p:blipFill>
          <a:blip r:embed="rId4"/>
          <a:stretch/>
        </p:blipFill>
        <p:spPr>
          <a:xfrm>
            <a:off x="4708342" y="3091680"/>
            <a:ext cx="718200" cy="718200"/>
          </a:xfrm>
          <a:prstGeom prst="rect">
            <a:avLst/>
          </a:prstGeom>
          <a:ln>
            <a:noFill/>
          </a:ln>
        </p:spPr>
      </p:pic>
      <p:pic>
        <p:nvPicPr>
          <p:cNvPr id="237" name="Obrázek 443"/>
          <p:cNvPicPr/>
          <p:nvPr/>
        </p:nvPicPr>
        <p:blipFill>
          <a:blip r:embed="rId5"/>
          <a:stretch/>
        </p:blipFill>
        <p:spPr>
          <a:xfrm>
            <a:off x="3478942" y="2855520"/>
            <a:ext cx="765720" cy="726840"/>
          </a:xfrm>
          <a:prstGeom prst="rect">
            <a:avLst/>
          </a:prstGeom>
          <a:ln>
            <a:noFill/>
          </a:ln>
        </p:spPr>
      </p:pic>
      <p:sp>
        <p:nvSpPr>
          <p:cNvPr id="238" name="CustomShape 21"/>
          <p:cNvSpPr/>
          <p:nvPr/>
        </p:nvSpPr>
        <p:spPr>
          <a:xfrm>
            <a:off x="5191102" y="2664000"/>
            <a:ext cx="1419772" cy="798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-1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Průmyslový PC </a:t>
            </a:r>
            <a:r>
              <a:rPr kumimoji="0" lang="cs-CZ" sz="1200" b="0" i="0" u="none" strike="noStrike" kern="1200" cap="none" spc="-1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se </a:t>
            </a:r>
            <a:r>
              <a:rPr kumimoji="0" lang="cs-CZ" sz="1200" b="0" i="0" u="none" strike="noStrike" kern="1200" cap="none" spc="-1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speciálním </a:t>
            </a:r>
            <a:r>
              <a:rPr kumimoji="0" lang="cs-CZ" sz="1200" b="0" i="0" u="none" strike="noStrike" kern="1200" cap="none" spc="-1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SW</a:t>
            </a:r>
            <a:endParaRPr kumimoji="0" lang="cs-CZ" sz="1800" b="0" i="0" u="none" strike="noStrike" kern="1200" cap="none" spc="-1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39" name="CustomShape 22"/>
          <p:cNvSpPr/>
          <p:nvPr/>
        </p:nvSpPr>
        <p:spPr>
          <a:xfrm>
            <a:off x="2148742" y="1780920"/>
            <a:ext cx="2492280" cy="636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-1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Přenosná obrazovka pro obsluhu</a:t>
            </a:r>
            <a:endParaRPr kumimoji="0" lang="cs-CZ" sz="1800" b="0" i="0" u="none" strike="noStrike" kern="1200" cap="none" spc="-1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-1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Se SW pro řízení upínacího přípravku a komunikaci s ním</a:t>
            </a:r>
            <a:endParaRPr kumimoji="0" lang="cs-CZ" sz="1800" b="0" i="0" u="none" strike="noStrike" kern="1200" cap="none" spc="-1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0" name="Line 23"/>
          <p:cNvSpPr/>
          <p:nvPr/>
        </p:nvSpPr>
        <p:spPr>
          <a:xfrm flipH="1">
            <a:off x="5086342" y="5077440"/>
            <a:ext cx="253080" cy="360"/>
          </a:xfrm>
          <a:prstGeom prst="line">
            <a:avLst/>
          </a:prstGeom>
          <a:ln w="19080">
            <a:solidFill>
              <a:srgbClr val="7C7C7C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41" name="Line 24"/>
          <p:cNvSpPr/>
          <p:nvPr/>
        </p:nvSpPr>
        <p:spPr>
          <a:xfrm flipV="1">
            <a:off x="5086342" y="3803400"/>
            <a:ext cx="360" cy="1274040"/>
          </a:xfrm>
          <a:prstGeom prst="line">
            <a:avLst/>
          </a:prstGeom>
          <a:ln w="19080">
            <a:solidFill>
              <a:srgbClr val="7C7C7C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42" name="Line 25"/>
          <p:cNvSpPr/>
          <p:nvPr/>
        </p:nvSpPr>
        <p:spPr>
          <a:xfrm>
            <a:off x="5068342" y="2258280"/>
            <a:ext cx="360" cy="833040"/>
          </a:xfrm>
          <a:prstGeom prst="line">
            <a:avLst/>
          </a:prstGeom>
          <a:ln w="19080">
            <a:solidFill>
              <a:srgbClr val="7C7C7C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43" name="Line 26"/>
          <p:cNvSpPr/>
          <p:nvPr/>
        </p:nvSpPr>
        <p:spPr>
          <a:xfrm flipH="1">
            <a:off x="4266622" y="3451680"/>
            <a:ext cx="675720" cy="360"/>
          </a:xfrm>
          <a:prstGeom prst="line">
            <a:avLst/>
          </a:prstGeom>
          <a:ln w="19080">
            <a:solidFill>
              <a:srgbClr val="7C7C7C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44" name="CustomShape 27"/>
          <p:cNvSpPr/>
          <p:nvPr/>
        </p:nvSpPr>
        <p:spPr>
          <a:xfrm>
            <a:off x="3183022" y="4596480"/>
            <a:ext cx="1356840" cy="636480"/>
          </a:xfrm>
          <a:prstGeom prst="rect">
            <a:avLst/>
          </a:prstGeom>
          <a:noFill/>
          <a:ln w="19080">
            <a:solidFill>
              <a:srgbClr val="C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-1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Příprava a optimalizace technologie</a:t>
            </a:r>
            <a:endParaRPr kumimoji="0" lang="cs-CZ" sz="1800" b="0" i="0" u="none" strike="noStrike" kern="1200" cap="none" spc="-1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5" name="CustomShape 28"/>
          <p:cNvSpPr/>
          <p:nvPr/>
        </p:nvSpPr>
        <p:spPr>
          <a:xfrm flipV="1">
            <a:off x="3862342" y="3583080"/>
            <a:ext cx="360" cy="101016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solidFill>
            <a:srgbClr val="FF0000"/>
          </a:solidFill>
          <a:ln w="19080">
            <a:solidFill>
              <a:srgbClr val="0070C0"/>
            </a:solidFill>
            <a:round/>
            <a:tailEnd type="arrow" w="sm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46" name="CustomShape 29"/>
          <p:cNvSpPr/>
          <p:nvPr/>
        </p:nvSpPr>
        <p:spPr>
          <a:xfrm>
            <a:off x="3799342" y="4101840"/>
            <a:ext cx="858240" cy="271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-1" normalizeH="0" baseline="0" noProof="0">
                <a:ln>
                  <a:noFill/>
                </a:ln>
                <a:solidFill>
                  <a:srgbClr val="808080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NC code</a:t>
            </a:r>
            <a:endParaRPr kumimoji="0" lang="cs-CZ" sz="1800" b="0" i="0" u="none" strike="noStrike" kern="1200" cap="none" spc="-1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247" name="Picture 4"/>
          <p:cNvPicPr/>
          <p:nvPr/>
        </p:nvPicPr>
        <p:blipFill>
          <a:blip r:embed="rId6"/>
          <a:stretch/>
        </p:blipFill>
        <p:spPr>
          <a:xfrm>
            <a:off x="4882942" y="2671560"/>
            <a:ext cx="395640" cy="274320"/>
          </a:xfrm>
          <a:prstGeom prst="rect">
            <a:avLst/>
          </a:prstGeom>
          <a:ln>
            <a:noFill/>
          </a:ln>
        </p:spPr>
      </p:pic>
      <p:sp>
        <p:nvSpPr>
          <p:cNvPr id="248" name="CustomShape 30"/>
          <p:cNvSpPr/>
          <p:nvPr/>
        </p:nvSpPr>
        <p:spPr>
          <a:xfrm>
            <a:off x="5691142" y="5362200"/>
            <a:ext cx="858240" cy="271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-1" normalizeH="0" baseline="0" noProof="0">
                <a:ln>
                  <a:noFill/>
                </a:ln>
                <a:solidFill>
                  <a:srgbClr val="808080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upínací přípravky</a:t>
            </a:r>
            <a:endParaRPr kumimoji="0" lang="cs-CZ" sz="1800" b="0" i="0" u="none" strike="noStrike" kern="1200" cap="none" spc="-1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249" name="Picture 2"/>
          <p:cNvPicPr/>
          <p:nvPr/>
        </p:nvPicPr>
        <p:blipFill>
          <a:blip r:embed="rId7"/>
          <a:stretch/>
        </p:blipFill>
        <p:spPr>
          <a:xfrm>
            <a:off x="4542022" y="1794600"/>
            <a:ext cx="1266480" cy="780120"/>
          </a:xfrm>
          <a:prstGeom prst="rect">
            <a:avLst/>
          </a:prstGeom>
          <a:ln>
            <a:noFill/>
          </a:ln>
        </p:spPr>
      </p:pic>
      <p:pic>
        <p:nvPicPr>
          <p:cNvPr id="250" name="Picture 8"/>
          <p:cNvPicPr/>
          <p:nvPr/>
        </p:nvPicPr>
        <p:blipFill>
          <a:blip r:embed="rId8"/>
          <a:stretch/>
        </p:blipFill>
        <p:spPr>
          <a:xfrm>
            <a:off x="4616246" y="1842194"/>
            <a:ext cx="1109880" cy="664920"/>
          </a:xfrm>
          <a:prstGeom prst="rect">
            <a:avLst/>
          </a:prstGeom>
          <a:ln>
            <a:noFill/>
          </a:ln>
        </p:spPr>
      </p:pic>
      <p:pic>
        <p:nvPicPr>
          <p:cNvPr id="251" name="Obrázek 482"/>
          <p:cNvPicPr/>
          <p:nvPr/>
        </p:nvPicPr>
        <p:blipFill>
          <a:blip r:embed="rId9"/>
          <a:srcRect l="9574" r="9081"/>
          <a:stretch/>
        </p:blipFill>
        <p:spPr>
          <a:xfrm>
            <a:off x="4641022" y="5361120"/>
            <a:ext cx="797400" cy="945000"/>
          </a:xfrm>
          <a:prstGeom prst="rect">
            <a:avLst/>
          </a:prstGeom>
          <a:ln>
            <a:noFill/>
          </a:ln>
        </p:spPr>
      </p:pic>
      <p:pic>
        <p:nvPicPr>
          <p:cNvPr id="252" name="Obrázek 483"/>
          <p:cNvPicPr/>
          <p:nvPr/>
        </p:nvPicPr>
        <p:blipFill>
          <a:blip r:embed="rId10"/>
          <a:srcRect l="12235" b="5882"/>
          <a:stretch/>
        </p:blipFill>
        <p:spPr>
          <a:xfrm>
            <a:off x="6036022" y="3548880"/>
            <a:ext cx="768960" cy="964080"/>
          </a:xfrm>
          <a:prstGeom prst="rect">
            <a:avLst/>
          </a:prstGeom>
          <a:ln w="38160">
            <a:noFill/>
          </a:ln>
        </p:spPr>
      </p:pic>
      <p:sp>
        <p:nvSpPr>
          <p:cNvPr id="253" name="CustomShape 31"/>
          <p:cNvSpPr/>
          <p:nvPr/>
        </p:nvSpPr>
        <p:spPr>
          <a:xfrm>
            <a:off x="2254736" y="6265440"/>
            <a:ext cx="2256840" cy="545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0" i="0" u="none" strike="noStrike" kern="1200" cap="none" spc="-1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Klíčové technologie</a:t>
            </a:r>
            <a:endParaRPr kumimoji="0" lang="cs-CZ" sz="1800" b="0" i="0" u="none" strike="noStrike" kern="1200" cap="none" spc="-1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0" u="none" strike="noStrike" kern="1200" cap="none" spc="-1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(přídavný HW&amp;SW)</a:t>
            </a:r>
            <a:endParaRPr kumimoji="0" lang="cs-CZ" sz="1800" b="0" i="0" u="none" strike="noStrike" kern="1200" cap="none" spc="-1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275" name="Picture 2"/>
          <p:cNvPicPr/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/>
        </p:blipFill>
        <p:spPr>
          <a:xfrm>
            <a:off x="5857887" y="1781894"/>
            <a:ext cx="934200" cy="392760"/>
          </a:xfrm>
          <a:prstGeom prst="rect">
            <a:avLst/>
          </a:prstGeom>
          <a:ln>
            <a:noFill/>
          </a:ln>
        </p:spPr>
      </p:pic>
      <p:sp>
        <p:nvSpPr>
          <p:cNvPr id="3" name="Obdélník 2"/>
          <p:cNvSpPr/>
          <p:nvPr/>
        </p:nvSpPr>
        <p:spPr>
          <a:xfrm>
            <a:off x="2468484" y="5497920"/>
            <a:ext cx="1666498" cy="45370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</a:rPr>
              <a:t>75</a:t>
            </a: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</a:rPr>
              <a:t>% </a:t>
            </a:r>
            <a:r>
              <a:rPr kumimoji="0" lang="cs-CZ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</a:rPr>
              <a:t>úspora vedlejšího času</a:t>
            </a:r>
            <a:r>
              <a:rPr kumimoji="0" lang="cs-CZ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</a:rPr>
              <a:t> </a:t>
            </a:r>
            <a:endParaRPr kumimoji="0" lang="cs-CZ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84304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19" grpId="0" animBg="1"/>
      <p:bldP spid="235" grpId="0"/>
      <p:bldP spid="238" grpId="0"/>
      <p:bldP spid="239" grpId="0"/>
      <p:bldP spid="244" grpId="0" animBg="1"/>
      <p:bldP spid="246" grpId="0"/>
      <p:bldP spid="248" grpId="0"/>
      <p:bldP spid="253" grpId="0"/>
      <p:bldP spid="3" grpId="0" animBg="1"/>
    </p:bldLst>
  </p:timing>
</p:sld>
</file>

<file path=ppt/theme/theme1.xml><?xml version="1.0" encoding="utf-8"?>
<a:theme xmlns:a="http://schemas.openxmlformats.org/drawingml/2006/main" name="PowerPoint_2009_CZ">
  <a:themeElements>
    <a:clrScheme name="PowerPoint_2009_CZ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owerPoint_2009_CZ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owerPoint_2009_CZ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_2009_CZ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_2009_CZ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_2009_CZ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_2009_CZ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_2009_CZ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_2009_CZ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_2009_CZ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_2009_CZ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_2009_CZ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_2009_CZ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_2009_CZ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Vlastní návrh">
  <a:themeElements>
    <a:clrScheme name="Vlastní návrh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Vlastní návrh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Vlastní návrh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lastní návrh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lastní návrh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lastní návrh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lastní návrh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lastní návrh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lastní návrh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lastní návrh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lastní návrh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lastní návrh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lastní návrh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lastní návrh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Motiv sady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Motiv sady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PowerPoint_2009_CZ</Template>
  <TotalTime>5862</TotalTime>
  <Words>1014</Words>
  <Application>Microsoft Office PowerPoint</Application>
  <PresentationFormat>Předvádění na obrazovce (4:3)</PresentationFormat>
  <Paragraphs>153</Paragraphs>
  <Slides>16</Slides>
  <Notes>6</Notes>
  <HiddenSlides>0</HiddenSlides>
  <MMClips>1</MMClips>
  <ScaleCrop>false</ScaleCrop>
  <HeadingPairs>
    <vt:vector size="6" baseType="variant">
      <vt:variant>
        <vt:lpstr>Použitá písma</vt:lpstr>
      </vt:variant>
      <vt:variant>
        <vt:i4>11</vt:i4>
      </vt:variant>
      <vt:variant>
        <vt:lpstr>Motiv</vt:lpstr>
      </vt:variant>
      <vt:variant>
        <vt:i4>3</vt:i4>
      </vt:variant>
      <vt:variant>
        <vt:lpstr>Nadpisy snímků</vt:lpstr>
      </vt:variant>
      <vt:variant>
        <vt:i4>16</vt:i4>
      </vt:variant>
    </vt:vector>
  </HeadingPairs>
  <TitlesOfParts>
    <vt:vector size="30" baseType="lpstr">
      <vt:lpstr>Arial</vt:lpstr>
      <vt:lpstr>Arial </vt:lpstr>
      <vt:lpstr>Arial Black</vt:lpstr>
      <vt:lpstr>Arial Narrow</vt:lpstr>
      <vt:lpstr>Calibri</vt:lpstr>
      <vt:lpstr>Courier New</vt:lpstr>
      <vt:lpstr>DejaVu Sans</vt:lpstr>
      <vt:lpstr>Symbol</vt:lpstr>
      <vt:lpstr>Tahoma</vt:lpstr>
      <vt:lpstr>Times New Roman</vt:lpstr>
      <vt:lpstr>Wingdings</vt:lpstr>
      <vt:lpstr>PowerPoint_2009_CZ</vt:lpstr>
      <vt:lpstr>Vlastní návrh</vt:lpstr>
      <vt:lpstr>Office Theme</vt:lpstr>
      <vt:lpstr>Prezentace aplikace PowerPoint</vt:lpstr>
      <vt:lpstr>Úvod – co to je 4. průmyslová revoluce</vt:lpstr>
      <vt:lpstr>Motivace rozvoje Průmyslu 4 ve výrobní technice</vt:lpstr>
      <vt:lpstr>Motivace rozvoje Průmyslu 4 ve výrobní technice</vt:lpstr>
      <vt:lpstr>Prezentace aplikace PowerPoint</vt:lpstr>
      <vt:lpstr>Inteligentní stroj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Příklad 2: Adaptivní obrábění s modelem obrobku</vt:lpstr>
      <vt:lpstr>Příklad 2: Adaptivní obrábění s modelem obrobku</vt:lpstr>
      <vt:lpstr>Více informací a funkcí směřujících na obsluhu</vt:lpstr>
      <vt:lpstr>Příklad z ČR: TOSControl</vt:lpstr>
      <vt:lpstr>Závěr</vt:lpstr>
    </vt:vector>
  </TitlesOfParts>
  <Company>CVUT FSI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housa</dc:creator>
  <cp:lastModifiedBy>Ondráček Miroslav</cp:lastModifiedBy>
  <cp:revision>389</cp:revision>
  <cp:lastPrinted>2014-09-25T12:26:14Z</cp:lastPrinted>
  <dcterms:created xsi:type="dcterms:W3CDTF">2010-02-19T12:53:52Z</dcterms:created>
  <dcterms:modified xsi:type="dcterms:W3CDTF">2019-06-18T11:01:00Z</dcterms:modified>
</cp:coreProperties>
</file>