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  <p:sldMasterId id="2147483677" r:id="rId2"/>
  </p:sldMasterIdLst>
  <p:notesMasterIdLst>
    <p:notesMasterId r:id="rId32"/>
  </p:notesMasterIdLst>
  <p:handoutMasterIdLst>
    <p:handoutMasterId r:id="rId33"/>
  </p:handoutMasterIdLst>
  <p:sldIdLst>
    <p:sldId id="264" r:id="rId3"/>
    <p:sldId id="290" r:id="rId4"/>
    <p:sldId id="319" r:id="rId5"/>
    <p:sldId id="320" r:id="rId6"/>
    <p:sldId id="323" r:id="rId7"/>
    <p:sldId id="336" r:id="rId8"/>
    <p:sldId id="300" r:id="rId9"/>
    <p:sldId id="326" r:id="rId10"/>
    <p:sldId id="339" r:id="rId11"/>
    <p:sldId id="301" r:id="rId12"/>
    <p:sldId id="294" r:id="rId13"/>
    <p:sldId id="303" r:id="rId14"/>
    <p:sldId id="304" r:id="rId15"/>
    <p:sldId id="305" r:id="rId16"/>
    <p:sldId id="299" r:id="rId17"/>
    <p:sldId id="302" r:id="rId18"/>
    <p:sldId id="308" r:id="rId19"/>
    <p:sldId id="293" r:id="rId20"/>
    <p:sldId id="307" r:id="rId21"/>
    <p:sldId id="279" r:id="rId22"/>
    <p:sldId id="309" r:id="rId23"/>
    <p:sldId id="324" r:id="rId24"/>
    <p:sldId id="331" r:id="rId25"/>
    <p:sldId id="332" r:id="rId26"/>
    <p:sldId id="333" r:id="rId27"/>
    <p:sldId id="313" r:id="rId28"/>
    <p:sldId id="318" r:id="rId29"/>
    <p:sldId id="334" r:id="rId30"/>
    <p:sldId id="316" r:id="rId31"/>
  </p:sldIdLst>
  <p:sldSz cx="12192000" cy="6858000"/>
  <p:notesSz cx="6761163" cy="99425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272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26" y="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1" d="100"/>
          <a:sy n="101" d="100"/>
        </p:scale>
        <p:origin x="355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paclik\AppData\Local\Microsoft\Windows\Temporary%20Internet%20Files\Content.Outlook\K36ZZROY\sstctvrleti3Q2018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cs-CZ"/>
              <a:t>Tržby </a:t>
            </a:r>
            <a:r>
              <a:rPr lang="cs-CZ" baseline="0"/>
              <a:t>(2010=100)</a:t>
            </a:r>
            <a:endParaRPr lang="cs-CZ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7.5039844486077353E-2"/>
          <c:y val="0.13954958031794623"/>
          <c:w val="0.91851161615036747"/>
          <c:h val="0.6524878034187821"/>
        </c:manualLayout>
      </c:layout>
      <c:lineChart>
        <c:grouping val="standar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3973288"/>
        <c:axId val="203973680"/>
      </c:lineChart>
      <c:catAx>
        <c:axId val="2039732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203973680"/>
        <c:crosses val="autoZero"/>
        <c:auto val="1"/>
        <c:lblAlgn val="ctr"/>
        <c:lblOffset val="100"/>
        <c:noMultiLvlLbl val="0"/>
      </c:catAx>
      <c:valAx>
        <c:axId val="203973680"/>
        <c:scaling>
          <c:orientation val="minMax"/>
          <c:min val="80"/>
        </c:scaling>
        <c:delete val="0"/>
        <c:axPos val="l"/>
        <c:majorGridlines/>
        <c:numFmt formatCode="0.0" sourceLinked="1"/>
        <c:majorTickMark val="none"/>
        <c:minorTickMark val="none"/>
        <c:tickLblPos val="nextTo"/>
        <c:spPr>
          <a:ln w="9525">
            <a:noFill/>
          </a:ln>
        </c:spPr>
        <c:crossAx val="203973288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0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1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-2194559" y="-2126164"/>
          <a:ext cx="7207135" cy="4059817"/>
        </a:xfrm>
        <a:prstGeom xmlns:a="http://schemas.openxmlformats.org/drawingml/2006/main" prst="rect">
          <a:avLst/>
        </a:prstGeom>
      </cdr:spPr>
    </cdr:pic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29761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AD2E3C-2B2A-4E63-A26F-8F8A5E7D5206}" type="datetimeFigureOut">
              <a:rPr lang="cs-CZ" smtClean="0"/>
              <a:t>19.6.2019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29761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2F69FF-6EA6-4963-8FD7-6ABDA3EA7D2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85156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92050-CB40-4E11-89FE-F0DD1B693B54}" type="datetimeFigureOut">
              <a:rPr lang="cs-CZ" smtClean="0"/>
              <a:t>19.6.2019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98463" y="1243013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6117" y="4784835"/>
            <a:ext cx="5408930" cy="3914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993403-A3FC-415C-9CB5-1E206502BDE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93248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93403-A3FC-415C-9CB5-1E206502BDEF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120805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93403-A3FC-415C-9CB5-1E206502BDEF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544762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93403-A3FC-415C-9CB5-1E206502BDEF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657676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93403-A3FC-415C-9CB5-1E206502BDEF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423361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93403-A3FC-415C-9CB5-1E206502BDEF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701653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93403-A3FC-415C-9CB5-1E206502BDEF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30800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93403-A3FC-415C-9CB5-1E206502BDEF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8046838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93403-A3FC-415C-9CB5-1E206502BDEF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921363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93403-A3FC-415C-9CB5-1E206502BDEF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042952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93403-A3FC-415C-9CB5-1E206502BDEF}" type="slidenum">
              <a:rPr lang="cs-CZ" smtClean="0"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6373466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93403-A3FC-415C-9CB5-1E206502BDEF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712849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93403-A3FC-415C-9CB5-1E206502BDEF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704011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93403-A3FC-415C-9CB5-1E206502BDEF}" type="slidenum">
              <a:rPr lang="cs-CZ" smtClean="0"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6004324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93403-A3FC-415C-9CB5-1E206502BDEF}" type="slidenum">
              <a:rPr lang="cs-CZ" smtClean="0"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2254614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93403-A3FC-415C-9CB5-1E206502BDEF}" type="slidenum">
              <a:rPr lang="cs-CZ" smtClean="0"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048801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93403-A3FC-415C-9CB5-1E206502BDEF}" type="slidenum">
              <a:rPr lang="cs-CZ" smtClean="0"/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20902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93403-A3FC-415C-9CB5-1E206502BDEF}" type="slidenum">
              <a:rPr lang="cs-CZ" smtClean="0"/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227797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93403-A3FC-415C-9CB5-1E206502BDEF}" type="slidenum">
              <a:rPr lang="cs-CZ" smtClean="0"/>
              <a:t>25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751264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93403-A3FC-415C-9CB5-1E206502BDEF}" type="slidenum">
              <a:rPr lang="cs-CZ" smtClean="0"/>
              <a:t>26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3987836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93403-A3FC-415C-9CB5-1E206502BDEF}" type="slidenum">
              <a:rPr lang="cs-CZ" smtClean="0"/>
              <a:t>27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193280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93403-A3FC-415C-9CB5-1E206502BDEF}" type="slidenum">
              <a:rPr lang="cs-CZ" smtClean="0"/>
              <a:t>28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784207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93403-A3FC-415C-9CB5-1E206502BDEF}" type="slidenum">
              <a:rPr lang="cs-CZ" smtClean="0"/>
              <a:t>29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032208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93403-A3FC-415C-9CB5-1E206502BDEF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800170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93403-A3FC-415C-9CB5-1E206502BDEF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39329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93403-A3FC-415C-9CB5-1E206502BDEF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935455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93403-A3FC-415C-9CB5-1E206502BDEF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036075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93403-A3FC-415C-9CB5-1E206502BDEF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851121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93403-A3FC-415C-9CB5-1E206502BDEF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840780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93403-A3FC-415C-9CB5-1E206502BDEF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41717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210D1-26B6-404B-AF3F-8936B4C90D2F}" type="datetime1">
              <a:rPr lang="cs-CZ" smtClean="0"/>
              <a:t>19.6.2019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Setkání OŘ Hustopeče 20. 6. 2019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B5E91-D497-49F1-802C-50D760B90C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38331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B15BA-0D51-4970-8698-3FAFDB8A555C}" type="datetime1">
              <a:rPr lang="cs-CZ" smtClean="0"/>
              <a:t>19.6.2019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Setkání OŘ Hustopeče 20. 6. 2019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B5E91-D497-49F1-802C-50D760B90C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31823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z="2400" dirty="0" smtClean="0">
                <a:latin typeface="Cambria" panose="02040503050406030204" pitchFamily="18" charset="0"/>
              </a:rPr>
              <a:t>SVAZ STROJÍRENSKÉ TECHNOLOGIE</a:t>
            </a:r>
            <a:br>
              <a:rPr lang="cs-CZ" sz="2400" dirty="0" smtClean="0">
                <a:latin typeface="Cambria" panose="02040503050406030204" pitchFamily="18" charset="0"/>
              </a:rPr>
            </a:br>
            <a:r>
              <a:rPr lang="cs-CZ" sz="2400" dirty="0" smtClean="0">
                <a:latin typeface="Cambria" panose="02040503050406030204" pitchFamily="18" charset="0"/>
              </a:rPr>
              <a:t>www.sst.cz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 smtClean="0"/>
              <a:t>Aktuality z oboru obráběcích a tvářecích strojů a nástrojů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A9FDBF-A82B-40F9-A188-A1EC4C7DF327}" type="datetime1">
              <a:rPr lang="cs-CZ" smtClean="0"/>
              <a:t>19.6.2019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Setkání OŘ Hustopeče 20. 6. 2019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5B5E91-D497-49F1-802C-50D760B90C7D}" type="slidenum">
              <a:rPr lang="cs-CZ" smtClean="0"/>
              <a:t>‹#›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41313"/>
            <a:ext cx="346438" cy="973183"/>
          </a:xfrm>
          <a:prstGeom prst="rect">
            <a:avLst/>
          </a:prstGeom>
        </p:spPr>
      </p:pic>
      <p:pic>
        <p:nvPicPr>
          <p:cNvPr id="9" name="Obrázek 7" descr="logo_cecimo_sst_kombi_simplified_rgb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4182" y="541312"/>
            <a:ext cx="969618" cy="973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051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400" kern="1200" baseline="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z="2400" dirty="0" smtClean="0">
                <a:latin typeface="Cambria" panose="02040503050406030204" pitchFamily="18" charset="0"/>
              </a:rPr>
              <a:t>SVAZ STROJÍRENSKÉ TECHNOLOGIE</a:t>
            </a:r>
            <a:br>
              <a:rPr lang="cs-CZ" sz="2400" dirty="0" smtClean="0">
                <a:latin typeface="Cambria" panose="02040503050406030204" pitchFamily="18" charset="0"/>
              </a:rPr>
            </a:br>
            <a:r>
              <a:rPr lang="cs-CZ" sz="2400" dirty="0" smtClean="0">
                <a:latin typeface="Cambria" panose="02040503050406030204" pitchFamily="18" charset="0"/>
              </a:rPr>
              <a:t>www.sst.cz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cs-CZ" dirty="0" smtClean="0"/>
          </a:p>
          <a:p>
            <a:pPr lvl="0"/>
            <a:endParaRPr lang="cs-CZ" dirty="0" smtClean="0"/>
          </a:p>
          <a:p>
            <a:pPr lvl="0"/>
            <a:r>
              <a:rPr lang="cs-CZ" dirty="0" smtClean="0"/>
              <a:t>Aktuality z oboru obráběcích a tvářecích strojů a nástrojů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459F3C-D8D9-479B-847A-F7DB4D62E039}" type="datetime1">
              <a:rPr lang="cs-CZ" smtClean="0"/>
              <a:t>19.6.2019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Setkání OŘ Hustopeče 20. 6. 2019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5B5E91-D497-49F1-802C-50D760B90C7D}" type="slidenum">
              <a:rPr lang="cs-CZ" smtClean="0"/>
              <a:t>‹#›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41313"/>
            <a:ext cx="346438" cy="973183"/>
          </a:xfrm>
          <a:prstGeom prst="rect">
            <a:avLst/>
          </a:prstGeom>
        </p:spPr>
      </p:pic>
      <p:pic>
        <p:nvPicPr>
          <p:cNvPr id="9" name="Obrázek 7" descr="logo_cecimo_sst_kombi_simplified_rgb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4182" y="541312"/>
            <a:ext cx="969618" cy="973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7988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400" kern="1200" baseline="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489869"/>
          </a:xfrm>
        </p:spPr>
        <p:txBody>
          <a:bodyPr>
            <a:normAutofit fontScale="90000"/>
          </a:bodyPr>
          <a:lstStyle/>
          <a:p>
            <a:r>
              <a:rPr lang="cs-CZ" sz="2400" dirty="0" smtClean="0"/>
              <a:t>SVAZ STROJÍRENSKÉ TECHNOLOGIE</a:t>
            </a:r>
            <a:br>
              <a:rPr lang="cs-CZ" sz="2400" dirty="0" smtClean="0"/>
            </a:br>
            <a:r>
              <a:rPr lang="cs-CZ" sz="2400" dirty="0" smtClean="0"/>
              <a:t>www.sst.cz</a:t>
            </a:r>
            <a:r>
              <a:rPr lang="cs-CZ" sz="2400" dirty="0"/>
              <a:t/>
            </a:r>
            <a:br>
              <a:rPr lang="cs-CZ" sz="2400" dirty="0"/>
            </a:br>
            <a:endParaRPr lang="cs-CZ" sz="24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2028305"/>
            <a:ext cx="9144000" cy="3765666"/>
          </a:xfrm>
        </p:spPr>
        <p:txBody>
          <a:bodyPr>
            <a:normAutofit fontScale="92500" lnSpcReduction="10000"/>
          </a:bodyPr>
          <a:lstStyle/>
          <a:p>
            <a:endParaRPr lang="cs-CZ" sz="1800" dirty="0" smtClean="0"/>
          </a:p>
          <a:p>
            <a:r>
              <a:rPr lang="cs-CZ" sz="3200" dirty="0" smtClean="0">
                <a:latin typeface="Cambria" panose="02040503050406030204" pitchFamily="18" charset="0"/>
              </a:rPr>
              <a:t>Stav oboru MT</a:t>
            </a:r>
          </a:p>
          <a:p>
            <a:endParaRPr lang="cs-CZ" sz="3200" dirty="0" smtClean="0">
              <a:latin typeface="Cambria" panose="02040503050406030204" pitchFamily="18" charset="0"/>
            </a:endParaRPr>
          </a:p>
          <a:p>
            <a:r>
              <a:rPr lang="cs-CZ" dirty="0" smtClean="0">
                <a:latin typeface="Cambria" panose="02040503050406030204" pitchFamily="18" charset="0"/>
              </a:rPr>
              <a:t>očekávané výsledky  za rok 2018</a:t>
            </a:r>
          </a:p>
          <a:p>
            <a:r>
              <a:rPr lang="cs-CZ" dirty="0">
                <a:latin typeface="Cambria" panose="02040503050406030204" pitchFamily="18" charset="0"/>
              </a:rPr>
              <a:t>a</a:t>
            </a:r>
            <a:endParaRPr lang="cs-CZ" dirty="0" smtClean="0">
              <a:latin typeface="Cambria" panose="02040503050406030204" pitchFamily="18" charset="0"/>
            </a:endParaRPr>
          </a:p>
          <a:p>
            <a:r>
              <a:rPr lang="cs-CZ" dirty="0" smtClean="0">
                <a:latin typeface="Cambria" panose="02040503050406030204" pitchFamily="18" charset="0"/>
              </a:rPr>
              <a:t>výhled na rok 2019</a:t>
            </a:r>
          </a:p>
          <a:p>
            <a:endParaRPr lang="cs-CZ" dirty="0" smtClean="0">
              <a:latin typeface="Cambria" panose="02040503050406030204" pitchFamily="18" charset="0"/>
            </a:endParaRPr>
          </a:p>
          <a:p>
            <a:endParaRPr lang="cs-CZ" dirty="0">
              <a:latin typeface="Cambria" panose="02040503050406030204" pitchFamily="18" charset="0"/>
            </a:endParaRPr>
          </a:p>
          <a:p>
            <a:r>
              <a:rPr lang="cs-CZ" sz="2000" dirty="0" smtClean="0">
                <a:latin typeface="Cambria" panose="02040503050406030204" pitchFamily="18" charset="0"/>
              </a:rPr>
              <a:t>Ing. Oldřich Paclík, CSc.</a:t>
            </a:r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Setkání OŘ Hustopeče 20. 6. 2019</a:t>
            </a:r>
            <a:endParaRPr lang="cs-CZ"/>
          </a:p>
        </p:txBody>
      </p:sp>
      <p:cxnSp>
        <p:nvCxnSpPr>
          <p:cNvPr id="16" name="Přímá spojnice 15"/>
          <p:cNvCxnSpPr/>
          <p:nvPr/>
        </p:nvCxnSpPr>
        <p:spPr>
          <a:xfrm>
            <a:off x="0" y="1612232"/>
            <a:ext cx="12192000" cy="24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6660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489869"/>
          </a:xfrm>
        </p:spPr>
        <p:txBody>
          <a:bodyPr>
            <a:normAutofit fontScale="90000"/>
          </a:bodyPr>
          <a:lstStyle/>
          <a:p>
            <a:r>
              <a:rPr lang="cs-CZ" sz="2400" dirty="0" smtClean="0"/>
              <a:t>SVAZ STROJÍRENSKÉ TECHNOLOGIE</a:t>
            </a:r>
            <a:br>
              <a:rPr lang="cs-CZ" sz="2400" dirty="0" smtClean="0"/>
            </a:br>
            <a:r>
              <a:rPr lang="cs-CZ" sz="2400" dirty="0" smtClean="0"/>
              <a:t>www.sst.cz</a:t>
            </a:r>
            <a:r>
              <a:rPr lang="cs-CZ" sz="2400" dirty="0"/>
              <a:t/>
            </a:r>
            <a:br>
              <a:rPr lang="cs-CZ" sz="2400" dirty="0"/>
            </a:br>
            <a:endParaRPr lang="cs-CZ" sz="24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2028305"/>
            <a:ext cx="9144000" cy="3765666"/>
          </a:xfrm>
        </p:spPr>
        <p:txBody>
          <a:bodyPr>
            <a:normAutofit/>
          </a:bodyPr>
          <a:lstStyle/>
          <a:p>
            <a:endParaRPr lang="cs-CZ" dirty="0" smtClean="0"/>
          </a:p>
          <a:p>
            <a:endParaRPr lang="cs-CZ" sz="1800" dirty="0" smtClean="0"/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Setkání OŘ Hustopeče 20. 6. 2019</a:t>
            </a:r>
            <a:endParaRPr lang="cs-CZ" dirty="0"/>
          </a:p>
        </p:txBody>
      </p:sp>
      <p:cxnSp>
        <p:nvCxnSpPr>
          <p:cNvPr id="16" name="Přímá spojnice 15"/>
          <p:cNvCxnSpPr/>
          <p:nvPr/>
        </p:nvCxnSpPr>
        <p:spPr>
          <a:xfrm>
            <a:off x="0" y="1612232"/>
            <a:ext cx="12192000" cy="24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Obráze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1352" y="1980226"/>
            <a:ext cx="5607883" cy="4021564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7164" y="2004242"/>
            <a:ext cx="4685714" cy="267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223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489869"/>
          </a:xfrm>
        </p:spPr>
        <p:txBody>
          <a:bodyPr>
            <a:normAutofit fontScale="90000"/>
          </a:bodyPr>
          <a:lstStyle/>
          <a:p>
            <a:r>
              <a:rPr lang="cs-CZ" sz="2400" dirty="0" smtClean="0"/>
              <a:t>SVAZ STROJÍRENSKÉ TECHNOLOGIE</a:t>
            </a:r>
            <a:br>
              <a:rPr lang="cs-CZ" sz="2400" dirty="0" smtClean="0"/>
            </a:br>
            <a:r>
              <a:rPr lang="cs-CZ" sz="2400" dirty="0" smtClean="0"/>
              <a:t>www.sst.cz</a:t>
            </a:r>
            <a:r>
              <a:rPr lang="cs-CZ" sz="2400" dirty="0"/>
              <a:t/>
            </a:r>
            <a:br>
              <a:rPr lang="cs-CZ" sz="2400" dirty="0"/>
            </a:br>
            <a:endParaRPr lang="cs-CZ" sz="24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2028305"/>
            <a:ext cx="9144000" cy="3765666"/>
          </a:xfrm>
        </p:spPr>
        <p:txBody>
          <a:bodyPr>
            <a:normAutofit/>
          </a:bodyPr>
          <a:lstStyle/>
          <a:p>
            <a:endParaRPr lang="cs-CZ" dirty="0" smtClean="0"/>
          </a:p>
          <a:p>
            <a:endParaRPr lang="cs-CZ" sz="1800" dirty="0" smtClean="0"/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Setkání OŘ Hustopeče 20. 6. 2019</a:t>
            </a:r>
            <a:endParaRPr lang="cs-CZ" dirty="0"/>
          </a:p>
        </p:txBody>
      </p:sp>
      <p:cxnSp>
        <p:nvCxnSpPr>
          <p:cNvPr id="16" name="Přímá spojnice 15"/>
          <p:cNvCxnSpPr/>
          <p:nvPr/>
        </p:nvCxnSpPr>
        <p:spPr>
          <a:xfrm>
            <a:off x="0" y="1612232"/>
            <a:ext cx="12192000" cy="24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bdélník 4"/>
          <p:cNvSpPr/>
          <p:nvPr/>
        </p:nvSpPr>
        <p:spPr>
          <a:xfrm>
            <a:off x="7284720" y="1945419"/>
            <a:ext cx="376289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14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9725" y="1945419"/>
            <a:ext cx="8612549" cy="4345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388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489869"/>
          </a:xfrm>
        </p:spPr>
        <p:txBody>
          <a:bodyPr>
            <a:normAutofit fontScale="90000"/>
          </a:bodyPr>
          <a:lstStyle/>
          <a:p>
            <a:r>
              <a:rPr lang="cs-CZ" sz="2400" dirty="0" smtClean="0"/>
              <a:t>SVAZ STROJÍRENSKÉ TECHNOLOGIE</a:t>
            </a:r>
            <a:br>
              <a:rPr lang="cs-CZ" sz="2400" dirty="0" smtClean="0"/>
            </a:br>
            <a:r>
              <a:rPr lang="cs-CZ" sz="2400" dirty="0" smtClean="0"/>
              <a:t>www.sst.cz</a:t>
            </a:r>
            <a:r>
              <a:rPr lang="cs-CZ" sz="2400" dirty="0"/>
              <a:t/>
            </a:r>
            <a:br>
              <a:rPr lang="cs-CZ" sz="2400" dirty="0"/>
            </a:br>
            <a:endParaRPr lang="cs-CZ" sz="2400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Setkání OŘ Hustopeče 20. 6. 2019</a:t>
            </a:r>
            <a:endParaRPr lang="cs-CZ" dirty="0"/>
          </a:p>
        </p:txBody>
      </p:sp>
      <p:cxnSp>
        <p:nvCxnSpPr>
          <p:cNvPr id="16" name="Přímá spojnice 15"/>
          <p:cNvCxnSpPr/>
          <p:nvPr/>
        </p:nvCxnSpPr>
        <p:spPr>
          <a:xfrm>
            <a:off x="0" y="1612232"/>
            <a:ext cx="12192000" cy="24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Obráze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5043" y="1962038"/>
            <a:ext cx="9021913" cy="463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341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259305" y="537412"/>
            <a:ext cx="9144000" cy="1010652"/>
          </a:xfrm>
        </p:spPr>
        <p:txBody>
          <a:bodyPr>
            <a:normAutofit fontScale="90000"/>
          </a:bodyPr>
          <a:lstStyle/>
          <a:p>
            <a:r>
              <a:rPr lang="cs-CZ" sz="2400" dirty="0" smtClean="0"/>
              <a:t>SVAZ STROJÍRENSKÉ TECHNOLOGIE</a:t>
            </a:r>
            <a:br>
              <a:rPr lang="cs-CZ" sz="2400" dirty="0" smtClean="0"/>
            </a:br>
            <a:r>
              <a:rPr lang="cs-CZ" sz="2400" dirty="0" smtClean="0"/>
              <a:t>www.sst.cz</a:t>
            </a:r>
            <a:r>
              <a:rPr lang="cs-CZ" sz="2400" dirty="0"/>
              <a:t/>
            </a:r>
            <a:br>
              <a:rPr lang="cs-CZ" sz="2400" dirty="0"/>
            </a:br>
            <a:endParaRPr lang="cs-CZ" sz="2400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Setkání OŘ Hustopeče 20. 6. 2019</a:t>
            </a:r>
            <a:endParaRPr lang="cs-CZ" dirty="0"/>
          </a:p>
        </p:txBody>
      </p:sp>
      <p:cxnSp>
        <p:nvCxnSpPr>
          <p:cNvPr id="16" name="Přímá spojnice 15"/>
          <p:cNvCxnSpPr/>
          <p:nvPr/>
        </p:nvCxnSpPr>
        <p:spPr>
          <a:xfrm>
            <a:off x="0" y="1612232"/>
            <a:ext cx="12192000" cy="24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Obráze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8639" y="1897317"/>
            <a:ext cx="7845331" cy="4198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43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259305" y="537412"/>
            <a:ext cx="9144000" cy="1010652"/>
          </a:xfrm>
        </p:spPr>
        <p:txBody>
          <a:bodyPr>
            <a:normAutofit fontScale="90000"/>
          </a:bodyPr>
          <a:lstStyle/>
          <a:p>
            <a:r>
              <a:rPr lang="cs-CZ" sz="2400" dirty="0" smtClean="0"/>
              <a:t>SVAZ STROJÍRENSKÉ TECHNOLOGIE</a:t>
            </a:r>
            <a:br>
              <a:rPr lang="cs-CZ" sz="2400" dirty="0" smtClean="0"/>
            </a:br>
            <a:r>
              <a:rPr lang="cs-CZ" sz="2400" dirty="0" smtClean="0"/>
              <a:t>www.sst.cz</a:t>
            </a:r>
            <a:r>
              <a:rPr lang="cs-CZ" sz="2400" dirty="0"/>
              <a:t/>
            </a:r>
            <a:br>
              <a:rPr lang="cs-CZ" sz="2400" dirty="0"/>
            </a:br>
            <a:endParaRPr lang="cs-CZ" sz="2400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Setkání OŘ Hustopeče 20. 6. 2019</a:t>
            </a:r>
            <a:endParaRPr lang="cs-CZ" dirty="0"/>
          </a:p>
        </p:txBody>
      </p:sp>
      <p:cxnSp>
        <p:nvCxnSpPr>
          <p:cNvPr id="16" name="Přímá spojnice 15"/>
          <p:cNvCxnSpPr/>
          <p:nvPr/>
        </p:nvCxnSpPr>
        <p:spPr>
          <a:xfrm>
            <a:off x="0" y="1612232"/>
            <a:ext cx="12192000" cy="24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Obráze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2916" y="1932950"/>
            <a:ext cx="8166167" cy="4259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456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489869"/>
          </a:xfrm>
        </p:spPr>
        <p:txBody>
          <a:bodyPr>
            <a:normAutofit fontScale="90000"/>
          </a:bodyPr>
          <a:lstStyle/>
          <a:p>
            <a:r>
              <a:rPr lang="cs-CZ" sz="2400" dirty="0" smtClean="0"/>
              <a:t>SVAZ STROJÍRENSKÉ TECHNOLOGIE</a:t>
            </a:r>
            <a:br>
              <a:rPr lang="cs-CZ" sz="2400" dirty="0" smtClean="0"/>
            </a:br>
            <a:r>
              <a:rPr lang="cs-CZ" sz="2400" dirty="0" smtClean="0"/>
              <a:t>www.sst.cz</a:t>
            </a:r>
            <a:r>
              <a:rPr lang="cs-CZ" sz="2400" dirty="0"/>
              <a:t/>
            </a:r>
            <a:br>
              <a:rPr lang="cs-CZ" sz="2400" dirty="0"/>
            </a:br>
            <a:endParaRPr lang="cs-CZ" sz="24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2028305"/>
            <a:ext cx="9144000" cy="3765666"/>
          </a:xfrm>
        </p:spPr>
        <p:txBody>
          <a:bodyPr>
            <a:normAutofit/>
          </a:bodyPr>
          <a:lstStyle/>
          <a:p>
            <a:endParaRPr lang="cs-CZ" dirty="0" smtClean="0"/>
          </a:p>
          <a:p>
            <a:endParaRPr lang="cs-CZ" sz="1800" dirty="0" smtClean="0"/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Setkání OŘ Hustopeče 20. 6. 2019</a:t>
            </a:r>
            <a:endParaRPr lang="cs-CZ" dirty="0"/>
          </a:p>
        </p:txBody>
      </p:sp>
      <p:cxnSp>
        <p:nvCxnSpPr>
          <p:cNvPr id="16" name="Přímá spojnice 15"/>
          <p:cNvCxnSpPr/>
          <p:nvPr/>
        </p:nvCxnSpPr>
        <p:spPr>
          <a:xfrm>
            <a:off x="0" y="1612232"/>
            <a:ext cx="12192000" cy="24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bdélník 4"/>
          <p:cNvSpPr/>
          <p:nvPr/>
        </p:nvSpPr>
        <p:spPr>
          <a:xfrm>
            <a:off x="7284720" y="1945419"/>
            <a:ext cx="376289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14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endParaRPr lang="cs-CZ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2042" y="1870844"/>
            <a:ext cx="7187915" cy="4485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33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489869"/>
          </a:xfrm>
        </p:spPr>
        <p:txBody>
          <a:bodyPr>
            <a:normAutofit fontScale="90000"/>
          </a:bodyPr>
          <a:lstStyle/>
          <a:p>
            <a:r>
              <a:rPr lang="cs-CZ" sz="2400" dirty="0" smtClean="0"/>
              <a:t>SVAZ STROJÍRENSKÉ TECHNOLOGIE</a:t>
            </a:r>
            <a:br>
              <a:rPr lang="cs-CZ" sz="2400" dirty="0" smtClean="0"/>
            </a:br>
            <a:r>
              <a:rPr lang="cs-CZ" sz="2400" dirty="0" smtClean="0"/>
              <a:t>www.sst.cz</a:t>
            </a:r>
            <a:r>
              <a:rPr lang="cs-CZ" sz="2400" dirty="0"/>
              <a:t/>
            </a:r>
            <a:br>
              <a:rPr lang="cs-CZ" sz="2400" dirty="0"/>
            </a:br>
            <a:endParaRPr lang="cs-CZ" sz="24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2028305"/>
            <a:ext cx="9144000" cy="3765666"/>
          </a:xfrm>
        </p:spPr>
        <p:txBody>
          <a:bodyPr>
            <a:normAutofit/>
          </a:bodyPr>
          <a:lstStyle/>
          <a:p>
            <a:endParaRPr lang="cs-CZ" dirty="0" smtClean="0"/>
          </a:p>
          <a:p>
            <a:endParaRPr lang="cs-CZ" sz="1800" dirty="0" smtClean="0"/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Setkání OŘ Hustopeče 20. 6. 2019</a:t>
            </a:r>
            <a:endParaRPr lang="cs-CZ" dirty="0"/>
          </a:p>
        </p:txBody>
      </p:sp>
      <p:cxnSp>
        <p:nvCxnSpPr>
          <p:cNvPr id="16" name="Přímá spojnice 15"/>
          <p:cNvCxnSpPr/>
          <p:nvPr/>
        </p:nvCxnSpPr>
        <p:spPr>
          <a:xfrm>
            <a:off x="0" y="1612232"/>
            <a:ext cx="12192000" cy="24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bdélník 4"/>
          <p:cNvSpPr/>
          <p:nvPr/>
        </p:nvSpPr>
        <p:spPr>
          <a:xfrm>
            <a:off x="7284720" y="1945419"/>
            <a:ext cx="37628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14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endParaRPr lang="cs-CZ" dirty="0" smtClean="0"/>
          </a:p>
          <a:p>
            <a:pPr>
              <a:defRPr sz="14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endParaRPr lang="cs-CZ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3809" y="1784951"/>
            <a:ext cx="7124381" cy="4640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708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489869"/>
          </a:xfrm>
        </p:spPr>
        <p:txBody>
          <a:bodyPr>
            <a:normAutofit fontScale="90000"/>
          </a:bodyPr>
          <a:lstStyle/>
          <a:p>
            <a:r>
              <a:rPr lang="cs-CZ" sz="2400" dirty="0" smtClean="0"/>
              <a:t>SVAZ STROJÍRENSKÉ TECHNOLOGIE</a:t>
            </a:r>
            <a:br>
              <a:rPr lang="cs-CZ" sz="2400" dirty="0" smtClean="0"/>
            </a:br>
            <a:r>
              <a:rPr lang="cs-CZ" sz="2400" dirty="0" smtClean="0"/>
              <a:t>www.sst.cz</a:t>
            </a:r>
            <a:r>
              <a:rPr lang="cs-CZ" sz="2400" dirty="0"/>
              <a:t/>
            </a:r>
            <a:br>
              <a:rPr lang="cs-CZ" sz="2400" dirty="0"/>
            </a:br>
            <a:endParaRPr lang="cs-CZ" sz="24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2028305"/>
            <a:ext cx="9144000" cy="3765666"/>
          </a:xfrm>
        </p:spPr>
        <p:txBody>
          <a:bodyPr>
            <a:normAutofit/>
          </a:bodyPr>
          <a:lstStyle/>
          <a:p>
            <a:endParaRPr lang="cs-CZ" dirty="0" smtClean="0"/>
          </a:p>
          <a:p>
            <a:endParaRPr lang="cs-CZ" sz="1800" dirty="0" smtClean="0"/>
          </a:p>
          <a:p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Setkání OŘ Hustopeče 20. 6. 2019</a:t>
            </a:r>
            <a:endParaRPr lang="cs-CZ" dirty="0"/>
          </a:p>
        </p:txBody>
      </p:sp>
      <p:cxnSp>
        <p:nvCxnSpPr>
          <p:cNvPr id="16" name="Přímá spojnice 15"/>
          <p:cNvCxnSpPr/>
          <p:nvPr/>
        </p:nvCxnSpPr>
        <p:spPr>
          <a:xfrm>
            <a:off x="0" y="1612232"/>
            <a:ext cx="12192000" cy="24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Obráze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6767" y="1925666"/>
            <a:ext cx="6998465" cy="4430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709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259305" y="537412"/>
            <a:ext cx="9144000" cy="1010652"/>
          </a:xfrm>
        </p:spPr>
        <p:txBody>
          <a:bodyPr>
            <a:normAutofit fontScale="90000"/>
          </a:bodyPr>
          <a:lstStyle/>
          <a:p>
            <a:r>
              <a:rPr lang="cs-CZ" sz="2400" dirty="0" smtClean="0"/>
              <a:t>SVAZ STROJÍRENSKÉ TECHNOLOGIE</a:t>
            </a:r>
            <a:br>
              <a:rPr lang="cs-CZ" sz="2400" dirty="0" smtClean="0"/>
            </a:br>
            <a:r>
              <a:rPr lang="cs-CZ" sz="2400" dirty="0" smtClean="0"/>
              <a:t>www.sst.cz</a:t>
            </a:r>
            <a:r>
              <a:rPr lang="cs-CZ" sz="2400" dirty="0"/>
              <a:t/>
            </a:r>
            <a:br>
              <a:rPr lang="cs-CZ" sz="2400" dirty="0"/>
            </a:br>
            <a:endParaRPr lang="cs-CZ" sz="24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95663" y="1803862"/>
            <a:ext cx="8502316" cy="887201"/>
          </a:xfrm>
        </p:spPr>
        <p:txBody>
          <a:bodyPr>
            <a:noAutofit/>
          </a:bodyPr>
          <a:lstStyle/>
          <a:p>
            <a:pPr algn="l"/>
            <a:endParaRPr lang="cs-CZ" sz="1800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Setkání OŘ Hustopeče 20. 6. 2019</a:t>
            </a:r>
            <a:endParaRPr lang="cs-CZ" dirty="0"/>
          </a:p>
        </p:txBody>
      </p:sp>
      <p:cxnSp>
        <p:nvCxnSpPr>
          <p:cNvPr id="16" name="Přímá spojnice 15"/>
          <p:cNvCxnSpPr/>
          <p:nvPr/>
        </p:nvCxnSpPr>
        <p:spPr>
          <a:xfrm>
            <a:off x="0" y="1612232"/>
            <a:ext cx="12192000" cy="24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Obráze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5150" y="1856218"/>
            <a:ext cx="6903341" cy="4500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646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259305" y="537412"/>
            <a:ext cx="9144000" cy="1010652"/>
          </a:xfrm>
        </p:spPr>
        <p:txBody>
          <a:bodyPr>
            <a:normAutofit fontScale="90000"/>
          </a:bodyPr>
          <a:lstStyle/>
          <a:p>
            <a:r>
              <a:rPr lang="cs-CZ" sz="2400" dirty="0" smtClean="0"/>
              <a:t>SVAZ STROJÍRENSKÉ TECHNOLOGIE</a:t>
            </a:r>
            <a:br>
              <a:rPr lang="cs-CZ" sz="2400" dirty="0" smtClean="0"/>
            </a:br>
            <a:r>
              <a:rPr lang="cs-CZ" sz="2400" dirty="0" smtClean="0"/>
              <a:t>www.sst.cz</a:t>
            </a:r>
            <a:r>
              <a:rPr lang="cs-CZ" sz="2400" dirty="0"/>
              <a:t/>
            </a:r>
            <a:br>
              <a:rPr lang="cs-CZ" sz="2400" dirty="0"/>
            </a:br>
            <a:endParaRPr lang="cs-CZ" sz="24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95663" y="2350167"/>
            <a:ext cx="8502316" cy="340895"/>
          </a:xfrm>
        </p:spPr>
        <p:txBody>
          <a:bodyPr>
            <a:noAutofit/>
          </a:bodyPr>
          <a:lstStyle/>
          <a:p>
            <a:endParaRPr lang="cs-CZ" sz="1800" dirty="0"/>
          </a:p>
          <a:p>
            <a:endParaRPr lang="cs-CZ" sz="1800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Setkání OŘ Hustopeče 20. 6. 2019</a:t>
            </a:r>
            <a:endParaRPr lang="cs-CZ" dirty="0"/>
          </a:p>
        </p:txBody>
      </p:sp>
      <p:cxnSp>
        <p:nvCxnSpPr>
          <p:cNvPr id="16" name="Přímá spojnice 15"/>
          <p:cNvCxnSpPr/>
          <p:nvPr/>
        </p:nvCxnSpPr>
        <p:spPr>
          <a:xfrm>
            <a:off x="0" y="1612232"/>
            <a:ext cx="12192000" cy="24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Obráze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3251" y="1885104"/>
            <a:ext cx="7156108" cy="4471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871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489869"/>
          </a:xfrm>
        </p:spPr>
        <p:txBody>
          <a:bodyPr>
            <a:normAutofit fontScale="90000"/>
          </a:bodyPr>
          <a:lstStyle/>
          <a:p>
            <a:r>
              <a:rPr lang="cs-CZ" sz="2400" dirty="0" smtClean="0"/>
              <a:t>SVAZ STROJÍRENSKÉ TECHNOLOGIE</a:t>
            </a:r>
            <a:br>
              <a:rPr lang="cs-CZ" sz="2400" dirty="0" smtClean="0"/>
            </a:br>
            <a:r>
              <a:rPr lang="cs-CZ" sz="2400" dirty="0" smtClean="0"/>
              <a:t>www.sst.cz</a:t>
            </a:r>
            <a:r>
              <a:rPr lang="cs-CZ" sz="2400" dirty="0"/>
              <a:t/>
            </a:r>
            <a:br>
              <a:rPr lang="cs-CZ" sz="2400" dirty="0"/>
            </a:br>
            <a:endParaRPr lang="cs-CZ" sz="24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2028305"/>
            <a:ext cx="9144000" cy="3765666"/>
          </a:xfrm>
        </p:spPr>
        <p:txBody>
          <a:bodyPr>
            <a:normAutofit/>
          </a:bodyPr>
          <a:lstStyle/>
          <a:p>
            <a:endParaRPr lang="cs-CZ" sz="1800" b="1" dirty="0" smtClean="0"/>
          </a:p>
          <a:p>
            <a:endParaRPr lang="cs-CZ" sz="1800" dirty="0"/>
          </a:p>
          <a:p>
            <a:endParaRPr lang="cs-CZ" sz="1800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Setkání OŘ Hustopeče 20. 6. 2019</a:t>
            </a:r>
            <a:endParaRPr lang="cs-CZ"/>
          </a:p>
        </p:txBody>
      </p:sp>
      <p:cxnSp>
        <p:nvCxnSpPr>
          <p:cNvPr id="16" name="Přímá spojnice 15"/>
          <p:cNvCxnSpPr/>
          <p:nvPr/>
        </p:nvCxnSpPr>
        <p:spPr>
          <a:xfrm>
            <a:off x="0" y="1612232"/>
            <a:ext cx="12192000" cy="24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Obráze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6538" y="1813049"/>
            <a:ext cx="8813056" cy="4543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092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489869"/>
          </a:xfrm>
        </p:spPr>
        <p:txBody>
          <a:bodyPr>
            <a:normAutofit fontScale="90000"/>
          </a:bodyPr>
          <a:lstStyle/>
          <a:p>
            <a:r>
              <a:rPr lang="cs-CZ" sz="2400" dirty="0" smtClean="0"/>
              <a:t>SVAZ STROJÍRENSKÉ TECHNOLOGIE</a:t>
            </a:r>
            <a:br>
              <a:rPr lang="cs-CZ" sz="2400" dirty="0" smtClean="0"/>
            </a:br>
            <a:r>
              <a:rPr lang="cs-CZ" sz="2400" dirty="0" smtClean="0"/>
              <a:t>www.sst.cz</a:t>
            </a:r>
            <a:r>
              <a:rPr lang="cs-CZ" sz="2400" dirty="0"/>
              <a:t/>
            </a:r>
            <a:br>
              <a:rPr lang="cs-CZ" sz="2400" dirty="0"/>
            </a:br>
            <a:endParaRPr lang="cs-CZ" sz="24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2028305"/>
            <a:ext cx="9144000" cy="3765666"/>
          </a:xfrm>
        </p:spPr>
        <p:txBody>
          <a:bodyPr/>
          <a:lstStyle/>
          <a:p>
            <a:endParaRPr lang="cs-CZ" sz="1800" dirty="0" smtClean="0"/>
          </a:p>
          <a:p>
            <a:endParaRPr lang="cs-CZ" sz="1800" dirty="0"/>
          </a:p>
          <a:p>
            <a:endParaRPr lang="cs-CZ" sz="1800" dirty="0" smtClean="0"/>
          </a:p>
          <a:p>
            <a:endParaRPr lang="cs-CZ" sz="1800" dirty="0" smtClean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Setkání OŘ Hustopeče 20. 6. 2019</a:t>
            </a:r>
            <a:endParaRPr lang="cs-CZ"/>
          </a:p>
        </p:txBody>
      </p:sp>
      <p:cxnSp>
        <p:nvCxnSpPr>
          <p:cNvPr id="16" name="Přímá spojnice 15"/>
          <p:cNvCxnSpPr/>
          <p:nvPr/>
        </p:nvCxnSpPr>
        <p:spPr>
          <a:xfrm>
            <a:off x="0" y="1612232"/>
            <a:ext cx="12192000" cy="24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Obráze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2464" y="1800781"/>
            <a:ext cx="7087071" cy="4450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780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489869"/>
          </a:xfrm>
        </p:spPr>
        <p:txBody>
          <a:bodyPr>
            <a:normAutofit fontScale="90000"/>
          </a:bodyPr>
          <a:lstStyle/>
          <a:p>
            <a:r>
              <a:rPr lang="cs-CZ" sz="2400" dirty="0" smtClean="0"/>
              <a:t>SVAZ STROJÍRENSKÉ TECHNOLOGIE</a:t>
            </a:r>
            <a:br>
              <a:rPr lang="cs-CZ" sz="2400" dirty="0" smtClean="0"/>
            </a:br>
            <a:r>
              <a:rPr lang="cs-CZ" sz="2400" dirty="0" smtClean="0"/>
              <a:t>www.sst.cz</a:t>
            </a:r>
            <a:r>
              <a:rPr lang="cs-CZ" sz="2400" dirty="0"/>
              <a:t/>
            </a:r>
            <a:br>
              <a:rPr lang="cs-CZ" sz="2400" dirty="0"/>
            </a:br>
            <a:endParaRPr lang="cs-CZ" sz="24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2028305"/>
            <a:ext cx="9144000" cy="3765666"/>
          </a:xfrm>
        </p:spPr>
        <p:txBody>
          <a:bodyPr/>
          <a:lstStyle/>
          <a:p>
            <a:endParaRPr lang="cs-CZ" sz="1800" dirty="0" smtClean="0"/>
          </a:p>
          <a:p>
            <a:endParaRPr lang="cs-CZ" sz="1800" dirty="0"/>
          </a:p>
          <a:p>
            <a:endParaRPr lang="cs-CZ" sz="1800" dirty="0" smtClean="0"/>
          </a:p>
          <a:p>
            <a:endParaRPr lang="cs-CZ" sz="1800" dirty="0" smtClean="0"/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Setkání OŘ Hustopeče 20. 6. 2019</a:t>
            </a:r>
            <a:endParaRPr lang="cs-CZ" dirty="0"/>
          </a:p>
        </p:txBody>
      </p:sp>
      <p:cxnSp>
        <p:nvCxnSpPr>
          <p:cNvPr id="16" name="Přímá spojnice 15"/>
          <p:cNvCxnSpPr/>
          <p:nvPr/>
        </p:nvCxnSpPr>
        <p:spPr>
          <a:xfrm>
            <a:off x="0" y="1612232"/>
            <a:ext cx="12192000" cy="24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Obráze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4698" y="1867976"/>
            <a:ext cx="7102604" cy="4488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662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489869"/>
          </a:xfrm>
        </p:spPr>
        <p:txBody>
          <a:bodyPr>
            <a:normAutofit fontScale="90000"/>
          </a:bodyPr>
          <a:lstStyle/>
          <a:p>
            <a:r>
              <a:rPr lang="cs-CZ" sz="2400" dirty="0" smtClean="0"/>
              <a:t>SVAZ STROJÍRENSKÉ TECHNOLOGIE</a:t>
            </a:r>
            <a:br>
              <a:rPr lang="cs-CZ" sz="2400" dirty="0" smtClean="0"/>
            </a:br>
            <a:r>
              <a:rPr lang="cs-CZ" sz="2400" dirty="0" smtClean="0"/>
              <a:t>www.sst.cz</a:t>
            </a:r>
            <a:r>
              <a:rPr lang="cs-CZ" sz="2400" dirty="0"/>
              <a:t/>
            </a:r>
            <a:br>
              <a:rPr lang="cs-CZ" sz="2400" dirty="0"/>
            </a:br>
            <a:endParaRPr lang="cs-CZ" sz="24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2028305"/>
            <a:ext cx="9144000" cy="3765666"/>
          </a:xfrm>
        </p:spPr>
        <p:txBody>
          <a:bodyPr/>
          <a:lstStyle/>
          <a:p>
            <a:endParaRPr lang="cs-CZ" sz="1800" dirty="0" smtClean="0"/>
          </a:p>
          <a:p>
            <a:endParaRPr lang="cs-CZ" sz="1800" dirty="0"/>
          </a:p>
          <a:p>
            <a:endParaRPr lang="cs-CZ" sz="1800" dirty="0" smtClean="0"/>
          </a:p>
          <a:p>
            <a:endParaRPr lang="cs-CZ" sz="1800" dirty="0" smtClean="0"/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Setkání OŘ Hustopeče 20. 6. 2019</a:t>
            </a:r>
            <a:endParaRPr lang="cs-CZ" dirty="0"/>
          </a:p>
        </p:txBody>
      </p:sp>
      <p:cxnSp>
        <p:nvCxnSpPr>
          <p:cNvPr id="16" name="Přímá spojnice 15"/>
          <p:cNvCxnSpPr/>
          <p:nvPr/>
        </p:nvCxnSpPr>
        <p:spPr>
          <a:xfrm>
            <a:off x="0" y="1612232"/>
            <a:ext cx="12192000" cy="24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bdélník 4"/>
          <p:cNvSpPr/>
          <p:nvPr/>
        </p:nvSpPr>
        <p:spPr>
          <a:xfrm>
            <a:off x="6242858" y="2174611"/>
            <a:ext cx="477981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b="1" dirty="0" smtClean="0"/>
              <a:t>Export podle HS – 1.Q. 2019</a:t>
            </a:r>
            <a:endParaRPr lang="cs-CZ" b="1" dirty="0"/>
          </a:p>
          <a:p>
            <a:endParaRPr lang="cs-CZ" dirty="0"/>
          </a:p>
          <a:p>
            <a:r>
              <a:rPr lang="cs-CZ" dirty="0"/>
              <a:t>Celkový pokles vývozu o 14 </a:t>
            </a:r>
            <a:r>
              <a:rPr lang="cs-CZ" dirty="0" smtClean="0"/>
              <a:t>% oproti 1.Q.2018</a:t>
            </a:r>
          </a:p>
          <a:p>
            <a:endParaRPr lang="cs-CZ" b="1" dirty="0" smtClean="0"/>
          </a:p>
          <a:p>
            <a:r>
              <a:rPr lang="cs-CZ" dirty="0" smtClean="0"/>
              <a:t>největší </a:t>
            </a:r>
            <a:r>
              <a:rPr lang="cs-CZ" dirty="0"/>
              <a:t>pokles byl zaznamenán u nomenklatury </a:t>
            </a:r>
            <a:r>
              <a:rPr lang="cs-CZ" dirty="0" smtClean="0"/>
              <a:t> 8457 – obráběcí centra</a:t>
            </a:r>
          </a:p>
          <a:p>
            <a:r>
              <a:rPr lang="cs-CZ" dirty="0" smtClean="0"/>
              <a:t>8463 – ostatní tvářecí stroje</a:t>
            </a:r>
          </a:p>
          <a:p>
            <a:endParaRPr lang="cs-CZ" dirty="0" smtClean="0"/>
          </a:p>
          <a:p>
            <a:r>
              <a:rPr lang="cs-CZ" dirty="0" smtClean="0"/>
              <a:t>nárůst </a:t>
            </a:r>
            <a:r>
              <a:rPr lang="cs-CZ" dirty="0"/>
              <a:t>zaznamenaly </a:t>
            </a:r>
            <a:r>
              <a:rPr lang="cs-CZ" dirty="0" smtClean="0"/>
              <a:t>nomenklatury</a:t>
            </a:r>
          </a:p>
          <a:p>
            <a:r>
              <a:rPr lang="cs-CZ" dirty="0" smtClean="0"/>
              <a:t>8459 – vrtací a vyvrtávací stroje</a:t>
            </a:r>
          </a:p>
          <a:p>
            <a:r>
              <a:rPr lang="cs-CZ" dirty="0" smtClean="0"/>
              <a:t>8461 – pily a ozubárenské stroje</a:t>
            </a:r>
          </a:p>
          <a:p>
            <a:r>
              <a:rPr lang="cs-CZ" dirty="0" smtClean="0"/>
              <a:t>8462  - lisy</a:t>
            </a:r>
            <a:endParaRPr lang="cs-CZ" dirty="0"/>
          </a:p>
          <a:p>
            <a:endParaRPr lang="cs-CZ" b="1" dirty="0"/>
          </a:p>
          <a:p>
            <a:pPr lvl="0"/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906" y="2174611"/>
            <a:ext cx="5386647" cy="3966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374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489869"/>
          </a:xfrm>
        </p:spPr>
        <p:txBody>
          <a:bodyPr>
            <a:normAutofit fontScale="90000"/>
          </a:bodyPr>
          <a:lstStyle/>
          <a:p>
            <a:r>
              <a:rPr lang="cs-CZ" sz="2400" dirty="0" smtClean="0"/>
              <a:t>SVAZ STROJÍRENSKÉ TECHNOLOGIE</a:t>
            </a:r>
            <a:br>
              <a:rPr lang="cs-CZ" sz="2400" dirty="0" smtClean="0"/>
            </a:br>
            <a:r>
              <a:rPr lang="cs-CZ" sz="2400" dirty="0" smtClean="0"/>
              <a:t>www.sst.cz</a:t>
            </a:r>
            <a:r>
              <a:rPr lang="cs-CZ" sz="2400" dirty="0"/>
              <a:t/>
            </a:r>
            <a:br>
              <a:rPr lang="cs-CZ" sz="2400" dirty="0"/>
            </a:br>
            <a:endParaRPr lang="cs-CZ" sz="24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2028305"/>
            <a:ext cx="9144000" cy="3765666"/>
          </a:xfrm>
        </p:spPr>
        <p:txBody>
          <a:bodyPr/>
          <a:lstStyle/>
          <a:p>
            <a:endParaRPr lang="cs-CZ" sz="1800" dirty="0" smtClean="0"/>
          </a:p>
          <a:p>
            <a:endParaRPr lang="cs-CZ" sz="1800" dirty="0"/>
          </a:p>
          <a:p>
            <a:endParaRPr lang="cs-CZ" sz="1800" dirty="0" smtClean="0"/>
          </a:p>
          <a:p>
            <a:endParaRPr lang="cs-CZ" sz="1800" dirty="0" smtClean="0"/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Setkání OŘ Hustopeče 20. 6. 2019</a:t>
            </a:r>
            <a:endParaRPr lang="cs-CZ" dirty="0"/>
          </a:p>
        </p:txBody>
      </p:sp>
      <p:cxnSp>
        <p:nvCxnSpPr>
          <p:cNvPr id="16" name="Přímá spojnice 15"/>
          <p:cNvCxnSpPr/>
          <p:nvPr/>
        </p:nvCxnSpPr>
        <p:spPr>
          <a:xfrm>
            <a:off x="0" y="1612232"/>
            <a:ext cx="12192000" cy="24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bdélník 4"/>
          <p:cNvSpPr/>
          <p:nvPr/>
        </p:nvSpPr>
        <p:spPr>
          <a:xfrm>
            <a:off x="6242858" y="2174611"/>
            <a:ext cx="477981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b="1" dirty="0"/>
              <a:t>Export podle </a:t>
            </a:r>
            <a:r>
              <a:rPr lang="cs-CZ" b="1" dirty="0" smtClean="0"/>
              <a:t>teritorií </a:t>
            </a:r>
            <a:r>
              <a:rPr lang="cs-CZ" b="1" dirty="0"/>
              <a:t>– 1.Q. </a:t>
            </a:r>
            <a:r>
              <a:rPr lang="cs-CZ" b="1" dirty="0" smtClean="0"/>
              <a:t>2019</a:t>
            </a:r>
          </a:p>
          <a:p>
            <a:pPr algn="ctr"/>
            <a:endParaRPr lang="cs-CZ" b="1" dirty="0"/>
          </a:p>
          <a:p>
            <a:r>
              <a:rPr lang="cs-CZ" dirty="0" smtClean="0"/>
              <a:t>nárůst zaznamenal export do Německa</a:t>
            </a:r>
          </a:p>
          <a:p>
            <a:r>
              <a:rPr lang="cs-CZ" dirty="0" smtClean="0"/>
              <a:t>a na Slovensko, pokles do Číny a Ruska</a:t>
            </a:r>
            <a:endParaRPr lang="cs-CZ" b="1" dirty="0"/>
          </a:p>
          <a:p>
            <a:endParaRPr lang="cs-CZ" b="1" dirty="0"/>
          </a:p>
          <a:p>
            <a:pPr lvl="0"/>
            <a:endParaRPr lang="cs-CZ" dirty="0"/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361" y="2004242"/>
            <a:ext cx="5178506" cy="3872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17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489869"/>
          </a:xfrm>
        </p:spPr>
        <p:txBody>
          <a:bodyPr>
            <a:normAutofit fontScale="90000"/>
          </a:bodyPr>
          <a:lstStyle/>
          <a:p>
            <a:r>
              <a:rPr lang="cs-CZ" sz="2400" dirty="0" smtClean="0"/>
              <a:t>SVAZ STROJÍRENSKÉ TECHNOLOGIE</a:t>
            </a:r>
            <a:br>
              <a:rPr lang="cs-CZ" sz="2400" dirty="0" smtClean="0"/>
            </a:br>
            <a:r>
              <a:rPr lang="cs-CZ" sz="2400" dirty="0" smtClean="0"/>
              <a:t>www.sst.cz</a:t>
            </a:r>
            <a:r>
              <a:rPr lang="cs-CZ" sz="2400" dirty="0"/>
              <a:t/>
            </a:r>
            <a:br>
              <a:rPr lang="cs-CZ" sz="2400" dirty="0"/>
            </a:br>
            <a:endParaRPr lang="cs-CZ" sz="24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2028305"/>
            <a:ext cx="9144000" cy="3765666"/>
          </a:xfrm>
        </p:spPr>
        <p:txBody>
          <a:bodyPr/>
          <a:lstStyle/>
          <a:p>
            <a:endParaRPr lang="cs-CZ" sz="1800" dirty="0" smtClean="0"/>
          </a:p>
          <a:p>
            <a:endParaRPr lang="cs-CZ" sz="1800" dirty="0"/>
          </a:p>
          <a:p>
            <a:endParaRPr lang="cs-CZ" sz="1800" dirty="0" smtClean="0"/>
          </a:p>
          <a:p>
            <a:endParaRPr lang="cs-CZ" sz="1800" dirty="0" smtClean="0"/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Setkání OŘ Hustopeče 20. 6. 2019</a:t>
            </a:r>
            <a:endParaRPr lang="cs-CZ" dirty="0"/>
          </a:p>
        </p:txBody>
      </p:sp>
      <p:cxnSp>
        <p:nvCxnSpPr>
          <p:cNvPr id="16" name="Přímá spojnice 15"/>
          <p:cNvCxnSpPr/>
          <p:nvPr/>
        </p:nvCxnSpPr>
        <p:spPr>
          <a:xfrm>
            <a:off x="0" y="1612232"/>
            <a:ext cx="12192000" cy="24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bdélník 4"/>
          <p:cNvSpPr/>
          <p:nvPr/>
        </p:nvSpPr>
        <p:spPr>
          <a:xfrm>
            <a:off x="6242858" y="2174611"/>
            <a:ext cx="47798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b="1" dirty="0" smtClean="0"/>
              <a:t>Import </a:t>
            </a:r>
            <a:r>
              <a:rPr lang="cs-CZ" b="1" dirty="0"/>
              <a:t>podle HS – 1.Q. 2019</a:t>
            </a:r>
          </a:p>
          <a:p>
            <a:endParaRPr lang="cs-CZ" b="1" dirty="0"/>
          </a:p>
          <a:p>
            <a:endParaRPr lang="cs-CZ" b="1" dirty="0"/>
          </a:p>
          <a:p>
            <a:pPr lvl="0"/>
            <a:endParaRPr lang="cs-CZ" dirty="0"/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1572" y="2174611"/>
            <a:ext cx="5048234" cy="3446066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0988" y="2162464"/>
            <a:ext cx="5071783" cy="3470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8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489869"/>
          </a:xfrm>
        </p:spPr>
        <p:txBody>
          <a:bodyPr>
            <a:normAutofit fontScale="90000"/>
          </a:bodyPr>
          <a:lstStyle/>
          <a:p>
            <a:r>
              <a:rPr lang="cs-CZ" sz="2400" dirty="0" smtClean="0"/>
              <a:t>SVAZ STROJÍRENSKÉ TECHNOLOGIE</a:t>
            </a:r>
            <a:br>
              <a:rPr lang="cs-CZ" sz="2400" dirty="0" smtClean="0"/>
            </a:br>
            <a:r>
              <a:rPr lang="cs-CZ" sz="2400" dirty="0" smtClean="0"/>
              <a:t>www.sst.cz</a:t>
            </a:r>
            <a:r>
              <a:rPr lang="cs-CZ" sz="2400" dirty="0"/>
              <a:t/>
            </a:r>
            <a:br>
              <a:rPr lang="cs-CZ" sz="2400" dirty="0"/>
            </a:br>
            <a:endParaRPr lang="cs-CZ" sz="24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2028305"/>
            <a:ext cx="9144000" cy="3765666"/>
          </a:xfrm>
        </p:spPr>
        <p:txBody>
          <a:bodyPr/>
          <a:lstStyle/>
          <a:p>
            <a:endParaRPr lang="cs-CZ" sz="1800" dirty="0" smtClean="0"/>
          </a:p>
          <a:p>
            <a:endParaRPr lang="cs-CZ" sz="1800" dirty="0"/>
          </a:p>
          <a:p>
            <a:endParaRPr lang="cs-CZ" sz="1800" dirty="0" smtClean="0"/>
          </a:p>
          <a:p>
            <a:endParaRPr lang="cs-CZ" sz="1800" dirty="0" smtClean="0"/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Setkání OŘ Hustopeče 20. 6. 2019</a:t>
            </a:r>
            <a:endParaRPr lang="cs-CZ" dirty="0"/>
          </a:p>
        </p:txBody>
      </p:sp>
      <p:cxnSp>
        <p:nvCxnSpPr>
          <p:cNvPr id="16" name="Přímá spojnice 15"/>
          <p:cNvCxnSpPr/>
          <p:nvPr/>
        </p:nvCxnSpPr>
        <p:spPr>
          <a:xfrm>
            <a:off x="0" y="1612232"/>
            <a:ext cx="12192000" cy="24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bdélník 4"/>
          <p:cNvSpPr/>
          <p:nvPr/>
        </p:nvSpPr>
        <p:spPr>
          <a:xfrm>
            <a:off x="6242858" y="2174611"/>
            <a:ext cx="47798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b="1" dirty="0"/>
          </a:p>
          <a:p>
            <a:pPr algn="ctr"/>
            <a:endParaRPr lang="cs-CZ" b="1" dirty="0"/>
          </a:p>
          <a:p>
            <a:endParaRPr lang="cs-CZ" b="1" dirty="0"/>
          </a:p>
          <a:p>
            <a:pPr lvl="0"/>
            <a:endParaRPr lang="cs-CZ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0789" y="1826731"/>
            <a:ext cx="8570422" cy="4529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653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489869"/>
          </a:xfrm>
        </p:spPr>
        <p:txBody>
          <a:bodyPr>
            <a:normAutofit fontScale="90000"/>
          </a:bodyPr>
          <a:lstStyle/>
          <a:p>
            <a:r>
              <a:rPr lang="cs-CZ" sz="2400" dirty="0" smtClean="0"/>
              <a:t>SVAZ STROJÍRENSKÉ TECHNOLOGIE</a:t>
            </a:r>
            <a:br>
              <a:rPr lang="cs-CZ" sz="2400" dirty="0" smtClean="0"/>
            </a:br>
            <a:r>
              <a:rPr lang="cs-CZ" sz="2400" dirty="0" smtClean="0"/>
              <a:t>www.sst.cz</a:t>
            </a:r>
            <a:r>
              <a:rPr lang="cs-CZ" sz="2400" dirty="0"/>
              <a:t/>
            </a:r>
            <a:br>
              <a:rPr lang="cs-CZ" sz="2400" dirty="0"/>
            </a:br>
            <a:endParaRPr lang="cs-CZ" sz="24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2028305"/>
            <a:ext cx="9144000" cy="3765666"/>
          </a:xfrm>
        </p:spPr>
        <p:txBody>
          <a:bodyPr/>
          <a:lstStyle/>
          <a:p>
            <a:endParaRPr lang="cs-CZ" sz="1800" dirty="0" smtClean="0"/>
          </a:p>
          <a:p>
            <a:endParaRPr lang="cs-CZ" sz="1800" dirty="0"/>
          </a:p>
          <a:p>
            <a:endParaRPr lang="cs-CZ" sz="1800" dirty="0" smtClean="0"/>
          </a:p>
          <a:p>
            <a:endParaRPr lang="cs-CZ" sz="1800" dirty="0" smtClean="0"/>
          </a:p>
          <a:p>
            <a:endParaRPr lang="cs-CZ" sz="4000" dirty="0">
              <a:latin typeface="Cambria" panose="02040503050406030204" pitchFamily="18" charset="0"/>
            </a:endParaRPr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Setkání OŘ Hustopeče 20. 6. 2019</a:t>
            </a:r>
            <a:endParaRPr lang="cs-CZ" dirty="0"/>
          </a:p>
        </p:txBody>
      </p:sp>
      <p:cxnSp>
        <p:nvCxnSpPr>
          <p:cNvPr id="16" name="Přímá spojnice 15"/>
          <p:cNvCxnSpPr/>
          <p:nvPr/>
        </p:nvCxnSpPr>
        <p:spPr>
          <a:xfrm>
            <a:off x="0" y="1612232"/>
            <a:ext cx="12192000" cy="24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Obráze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5833" y="1705619"/>
            <a:ext cx="6626429" cy="4637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927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489869"/>
          </a:xfrm>
        </p:spPr>
        <p:txBody>
          <a:bodyPr>
            <a:normAutofit fontScale="90000"/>
          </a:bodyPr>
          <a:lstStyle/>
          <a:p>
            <a:r>
              <a:rPr lang="cs-CZ" sz="2400" dirty="0" smtClean="0"/>
              <a:t>SVAZ STROJÍRENSKÉ TECHNOLOGIE</a:t>
            </a:r>
            <a:br>
              <a:rPr lang="cs-CZ" sz="2400" dirty="0" smtClean="0"/>
            </a:br>
            <a:r>
              <a:rPr lang="cs-CZ" sz="2400" dirty="0" smtClean="0"/>
              <a:t>www.sst.cz</a:t>
            </a:r>
            <a:r>
              <a:rPr lang="cs-CZ" sz="2400" dirty="0"/>
              <a:t/>
            </a:r>
            <a:br>
              <a:rPr lang="cs-CZ" sz="2400" dirty="0"/>
            </a:br>
            <a:endParaRPr lang="cs-CZ" sz="24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2028305"/>
            <a:ext cx="9144000" cy="3765666"/>
          </a:xfrm>
        </p:spPr>
        <p:txBody>
          <a:bodyPr/>
          <a:lstStyle/>
          <a:p>
            <a:endParaRPr lang="cs-CZ" sz="1800" dirty="0" smtClean="0"/>
          </a:p>
          <a:p>
            <a:endParaRPr lang="cs-CZ" sz="1800" dirty="0"/>
          </a:p>
          <a:p>
            <a:endParaRPr lang="cs-CZ" sz="1800" dirty="0" smtClean="0"/>
          </a:p>
          <a:p>
            <a:endParaRPr lang="cs-CZ" sz="1800" dirty="0" smtClean="0"/>
          </a:p>
          <a:p>
            <a:endParaRPr lang="cs-CZ" sz="4000" dirty="0">
              <a:latin typeface="Cambria" panose="02040503050406030204" pitchFamily="18" charset="0"/>
            </a:endParaRPr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Setkání OŘ Hustopeče 20. 6. 2019</a:t>
            </a:r>
            <a:endParaRPr lang="cs-CZ" dirty="0"/>
          </a:p>
        </p:txBody>
      </p:sp>
      <p:cxnSp>
        <p:nvCxnSpPr>
          <p:cNvPr id="16" name="Přímá spojnice 15"/>
          <p:cNvCxnSpPr/>
          <p:nvPr/>
        </p:nvCxnSpPr>
        <p:spPr>
          <a:xfrm>
            <a:off x="0" y="1612232"/>
            <a:ext cx="12192000" cy="24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Graf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2554065"/>
              </p:ext>
            </p:extLst>
          </p:nvPr>
        </p:nvGraphicFramePr>
        <p:xfrm>
          <a:off x="2194559" y="1886990"/>
          <a:ext cx="7306888" cy="42989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85021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489869"/>
          </a:xfrm>
        </p:spPr>
        <p:txBody>
          <a:bodyPr>
            <a:normAutofit fontScale="90000"/>
          </a:bodyPr>
          <a:lstStyle/>
          <a:p>
            <a:r>
              <a:rPr lang="cs-CZ" sz="2400" dirty="0" smtClean="0"/>
              <a:t>SVAZ STROJÍRENSKÉ TECHNOLOGIE</a:t>
            </a:r>
            <a:br>
              <a:rPr lang="cs-CZ" sz="2400" dirty="0" smtClean="0"/>
            </a:br>
            <a:r>
              <a:rPr lang="cs-CZ" sz="2400" dirty="0" smtClean="0"/>
              <a:t>www.sst.cz</a:t>
            </a:r>
            <a:r>
              <a:rPr lang="cs-CZ" sz="2400" dirty="0"/>
              <a:t/>
            </a:r>
            <a:br>
              <a:rPr lang="cs-CZ" sz="2400" dirty="0"/>
            </a:br>
            <a:endParaRPr lang="cs-CZ" sz="24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2028305"/>
            <a:ext cx="9144000" cy="3765666"/>
          </a:xfrm>
        </p:spPr>
        <p:txBody>
          <a:bodyPr/>
          <a:lstStyle/>
          <a:p>
            <a:endParaRPr lang="cs-CZ" sz="1800" dirty="0" smtClean="0"/>
          </a:p>
          <a:p>
            <a:endParaRPr lang="cs-CZ" sz="1800" dirty="0"/>
          </a:p>
          <a:p>
            <a:endParaRPr lang="cs-CZ" sz="1800" dirty="0" smtClean="0"/>
          </a:p>
          <a:p>
            <a:endParaRPr lang="cs-CZ" sz="1800" dirty="0" smtClean="0"/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Setkání OŘ Hustopeče 20. 6. 2019</a:t>
            </a:r>
            <a:endParaRPr lang="cs-CZ" dirty="0"/>
          </a:p>
        </p:txBody>
      </p:sp>
      <p:cxnSp>
        <p:nvCxnSpPr>
          <p:cNvPr id="16" name="Přímá spojnice 15"/>
          <p:cNvCxnSpPr/>
          <p:nvPr/>
        </p:nvCxnSpPr>
        <p:spPr>
          <a:xfrm>
            <a:off x="0" y="1612232"/>
            <a:ext cx="12192000" cy="24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bdélník 4"/>
          <p:cNvSpPr/>
          <p:nvPr/>
        </p:nvSpPr>
        <p:spPr>
          <a:xfrm>
            <a:off x="881149" y="2174611"/>
            <a:ext cx="10141527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b="1" dirty="0"/>
              <a:t>Výhled </a:t>
            </a:r>
            <a:r>
              <a:rPr lang="cs-CZ" b="1" dirty="0" smtClean="0"/>
              <a:t>2019</a:t>
            </a:r>
            <a:endParaRPr lang="cs-CZ" b="1" dirty="0"/>
          </a:p>
          <a:p>
            <a:endParaRPr lang="cs-CZ" b="1" dirty="0"/>
          </a:p>
          <a:p>
            <a:pPr algn="ctr"/>
            <a:r>
              <a:rPr lang="cs-CZ" dirty="0" smtClean="0"/>
              <a:t>Oproti roku 2018 očekáváme v roce 2019 pokles produkce OS a TS </a:t>
            </a:r>
            <a:r>
              <a:rPr lang="cs-CZ" dirty="0" smtClean="0"/>
              <a:t>cca o </a:t>
            </a:r>
            <a:r>
              <a:rPr lang="cs-CZ" dirty="0" smtClean="0"/>
              <a:t>10 %</a:t>
            </a:r>
          </a:p>
          <a:p>
            <a:pPr lvl="0" algn="ctr"/>
            <a:endParaRPr lang="cs-CZ" dirty="0" smtClean="0"/>
          </a:p>
          <a:p>
            <a:pPr lvl="0" algn="ctr"/>
            <a:r>
              <a:rPr lang="cs-CZ" dirty="0" smtClean="0"/>
              <a:t>Zpomalování ekonomiky Německa, zejména automobilového průmyslu</a:t>
            </a:r>
          </a:p>
          <a:p>
            <a:pPr lvl="0" algn="ctr"/>
            <a:r>
              <a:rPr lang="cs-CZ" dirty="0" smtClean="0"/>
              <a:t>Obavy </a:t>
            </a:r>
            <a:r>
              <a:rPr lang="cs-CZ" dirty="0" smtClean="0"/>
              <a:t>investorů z dalšího vývoje ekonomiky</a:t>
            </a:r>
          </a:p>
          <a:p>
            <a:pPr lvl="0" algn="ctr"/>
            <a:r>
              <a:rPr lang="cs-CZ" dirty="0" smtClean="0"/>
              <a:t>Pokračující sankce vůči Rusku</a:t>
            </a:r>
          </a:p>
          <a:p>
            <a:pPr lvl="0" algn="ctr"/>
            <a:r>
              <a:rPr lang="cs-CZ" dirty="0" smtClean="0"/>
              <a:t>Problémy USA/Irán </a:t>
            </a:r>
            <a:endParaRPr lang="cs-CZ" dirty="0" smtClean="0"/>
          </a:p>
          <a:p>
            <a:pPr lvl="0" algn="ctr"/>
            <a:r>
              <a:rPr lang="cs-CZ" dirty="0" smtClean="0"/>
              <a:t>Obchodní spory </a:t>
            </a:r>
            <a:r>
              <a:rPr lang="cs-CZ" dirty="0" smtClean="0"/>
              <a:t>USA/Čína</a:t>
            </a:r>
          </a:p>
          <a:p>
            <a:pPr lvl="0" algn="ctr"/>
            <a:r>
              <a:rPr lang="cs-CZ" smtClean="0"/>
              <a:t>Brexit</a:t>
            </a:r>
            <a:endParaRPr lang="cs-CZ" dirty="0" smtClean="0"/>
          </a:p>
          <a:p>
            <a:pPr lvl="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39402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489869"/>
          </a:xfrm>
        </p:spPr>
        <p:txBody>
          <a:bodyPr>
            <a:normAutofit fontScale="90000"/>
          </a:bodyPr>
          <a:lstStyle/>
          <a:p>
            <a:r>
              <a:rPr lang="cs-CZ" sz="2400" dirty="0" smtClean="0"/>
              <a:t>SVAZ STROJÍRENSKÉ TECHNOLOGIE</a:t>
            </a:r>
            <a:br>
              <a:rPr lang="cs-CZ" sz="2400" dirty="0" smtClean="0"/>
            </a:br>
            <a:r>
              <a:rPr lang="cs-CZ" sz="2400" dirty="0" smtClean="0"/>
              <a:t>www.sst.cz</a:t>
            </a:r>
            <a:r>
              <a:rPr lang="cs-CZ" sz="2400" dirty="0"/>
              <a:t/>
            </a:r>
            <a:br>
              <a:rPr lang="cs-CZ" sz="2400" dirty="0"/>
            </a:br>
            <a:endParaRPr lang="cs-CZ" sz="24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2028305"/>
            <a:ext cx="9144000" cy="3765666"/>
          </a:xfrm>
        </p:spPr>
        <p:txBody>
          <a:bodyPr/>
          <a:lstStyle/>
          <a:p>
            <a:endParaRPr lang="cs-CZ" sz="1800" dirty="0" smtClean="0"/>
          </a:p>
          <a:p>
            <a:endParaRPr lang="cs-CZ" sz="1800" dirty="0"/>
          </a:p>
          <a:p>
            <a:endParaRPr lang="cs-CZ" sz="1800" dirty="0" smtClean="0"/>
          </a:p>
          <a:p>
            <a:endParaRPr lang="cs-CZ" sz="1800" dirty="0" smtClean="0"/>
          </a:p>
          <a:p>
            <a:r>
              <a:rPr lang="cs-CZ" sz="4000" dirty="0" smtClean="0">
                <a:latin typeface="Cambria" panose="02040503050406030204" pitchFamily="18" charset="0"/>
              </a:rPr>
              <a:t>Děkuji za pozornost</a:t>
            </a:r>
            <a:endParaRPr lang="cs-CZ" sz="4000" dirty="0">
              <a:latin typeface="Cambria" panose="02040503050406030204" pitchFamily="18" charset="0"/>
            </a:endParaRPr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Setkání OŘ Hustopeče 20. 6. 2019</a:t>
            </a:r>
            <a:endParaRPr lang="cs-CZ" dirty="0"/>
          </a:p>
        </p:txBody>
      </p:sp>
      <p:cxnSp>
        <p:nvCxnSpPr>
          <p:cNvPr id="16" name="Přímá spojnice 15"/>
          <p:cNvCxnSpPr/>
          <p:nvPr/>
        </p:nvCxnSpPr>
        <p:spPr>
          <a:xfrm>
            <a:off x="0" y="1612232"/>
            <a:ext cx="12192000" cy="24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4243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489869"/>
          </a:xfrm>
        </p:spPr>
        <p:txBody>
          <a:bodyPr>
            <a:normAutofit fontScale="90000"/>
          </a:bodyPr>
          <a:lstStyle/>
          <a:p>
            <a:r>
              <a:rPr lang="cs-CZ" sz="2400" dirty="0" smtClean="0"/>
              <a:t>SVAZ STROJÍRENSKÉ TECHNOLOGIE</a:t>
            </a:r>
            <a:br>
              <a:rPr lang="cs-CZ" sz="2400" dirty="0" smtClean="0"/>
            </a:br>
            <a:r>
              <a:rPr lang="cs-CZ" sz="2400" dirty="0" smtClean="0"/>
              <a:t>www.sst.cz</a:t>
            </a:r>
            <a:r>
              <a:rPr lang="cs-CZ" sz="2400" dirty="0"/>
              <a:t/>
            </a:r>
            <a:br>
              <a:rPr lang="cs-CZ" sz="2400" dirty="0"/>
            </a:br>
            <a:endParaRPr lang="cs-CZ" sz="24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2028305"/>
            <a:ext cx="9144000" cy="3765666"/>
          </a:xfrm>
        </p:spPr>
        <p:txBody>
          <a:bodyPr>
            <a:normAutofit/>
          </a:bodyPr>
          <a:lstStyle/>
          <a:p>
            <a:endParaRPr lang="cs-CZ" sz="1800" b="1" dirty="0" smtClean="0"/>
          </a:p>
          <a:p>
            <a:endParaRPr lang="cs-CZ" sz="1800" dirty="0" smtClean="0"/>
          </a:p>
          <a:p>
            <a:endParaRPr lang="cs-CZ" sz="1800" dirty="0"/>
          </a:p>
          <a:p>
            <a:endParaRPr lang="cs-CZ" sz="1800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Setkání OŘ Hustopeče 20. 6. 2019</a:t>
            </a:r>
            <a:endParaRPr lang="cs-CZ"/>
          </a:p>
        </p:txBody>
      </p:sp>
      <p:cxnSp>
        <p:nvCxnSpPr>
          <p:cNvPr id="16" name="Přímá spojnice 15"/>
          <p:cNvCxnSpPr/>
          <p:nvPr/>
        </p:nvCxnSpPr>
        <p:spPr>
          <a:xfrm>
            <a:off x="0" y="1612232"/>
            <a:ext cx="12192000" cy="24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Obráze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0580" y="1798234"/>
            <a:ext cx="7290840" cy="4558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46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489869"/>
          </a:xfrm>
        </p:spPr>
        <p:txBody>
          <a:bodyPr>
            <a:normAutofit fontScale="90000"/>
          </a:bodyPr>
          <a:lstStyle/>
          <a:p>
            <a:r>
              <a:rPr lang="cs-CZ" sz="2400" dirty="0" smtClean="0"/>
              <a:t>SVAZ STROJÍRENSKÉ TECHNOLOGIE</a:t>
            </a:r>
            <a:br>
              <a:rPr lang="cs-CZ" sz="2400" dirty="0" smtClean="0"/>
            </a:br>
            <a:r>
              <a:rPr lang="cs-CZ" sz="2400" dirty="0" smtClean="0"/>
              <a:t>www.sst.cz</a:t>
            </a:r>
            <a:r>
              <a:rPr lang="cs-CZ" sz="2400" dirty="0"/>
              <a:t/>
            </a:r>
            <a:br>
              <a:rPr lang="cs-CZ" sz="2400" dirty="0"/>
            </a:br>
            <a:endParaRPr lang="cs-CZ" sz="24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2028305"/>
            <a:ext cx="9144000" cy="4222866"/>
          </a:xfrm>
        </p:spPr>
        <p:txBody>
          <a:bodyPr>
            <a:normAutofit fontScale="92500" lnSpcReduction="20000"/>
          </a:bodyPr>
          <a:lstStyle/>
          <a:p>
            <a:r>
              <a:rPr lang="cs-CZ" sz="1800" b="1" dirty="0" smtClean="0"/>
              <a:t>Výhled 2018 - svět:</a:t>
            </a:r>
          </a:p>
          <a:p>
            <a:endParaRPr lang="cs-CZ" sz="1800" b="1" dirty="0" smtClean="0"/>
          </a:p>
          <a:p>
            <a:r>
              <a:rPr lang="cs-CZ" sz="1800" b="1" dirty="0" smtClean="0"/>
              <a:t>Podle odhadu CECIMO se očekává produkce OS</a:t>
            </a:r>
          </a:p>
          <a:p>
            <a:r>
              <a:rPr lang="cs-CZ" sz="1800" dirty="0" smtClean="0"/>
              <a:t>81 </a:t>
            </a:r>
            <a:r>
              <a:rPr lang="cs-CZ" sz="1800" dirty="0" err="1" smtClean="0"/>
              <a:t>mld</a:t>
            </a:r>
            <a:r>
              <a:rPr lang="cs-CZ" sz="1800" dirty="0" smtClean="0"/>
              <a:t> € ( 2075 000 mil. CZK )</a:t>
            </a:r>
          </a:p>
          <a:p>
            <a:endParaRPr lang="cs-CZ" sz="1800" dirty="0" smtClean="0"/>
          </a:p>
          <a:p>
            <a:r>
              <a:rPr lang="cs-CZ" sz="1800" b="1" dirty="0" smtClean="0"/>
              <a:t>Výhled 2018 - ČR:</a:t>
            </a:r>
          </a:p>
          <a:p>
            <a:r>
              <a:rPr lang="cs-CZ" sz="1800" dirty="0" smtClean="0"/>
              <a:t>Ve srovnání s 2017</a:t>
            </a:r>
          </a:p>
          <a:p>
            <a:r>
              <a:rPr lang="cs-CZ" sz="1800" b="1" dirty="0"/>
              <a:t>Export</a:t>
            </a:r>
            <a:r>
              <a:rPr lang="cs-CZ" sz="1800" dirty="0"/>
              <a:t> (skutečnost): </a:t>
            </a:r>
            <a:r>
              <a:rPr lang="cs-CZ" sz="1800" b="1" dirty="0"/>
              <a:t>+ 18,6 % </a:t>
            </a:r>
            <a:r>
              <a:rPr lang="cs-CZ" sz="1800" dirty="0" smtClean="0"/>
              <a:t>na </a:t>
            </a:r>
            <a:r>
              <a:rPr lang="cs-CZ" sz="1800" dirty="0"/>
              <a:t>17 589 mil. CZK</a:t>
            </a:r>
          </a:p>
          <a:p>
            <a:r>
              <a:rPr lang="cs-CZ" sz="1800" b="1" dirty="0"/>
              <a:t>Import</a:t>
            </a:r>
            <a:r>
              <a:rPr lang="cs-CZ" sz="1800" dirty="0"/>
              <a:t> (</a:t>
            </a:r>
            <a:r>
              <a:rPr lang="cs-CZ" sz="1800" dirty="0" smtClean="0"/>
              <a:t>skutečnost): </a:t>
            </a:r>
            <a:r>
              <a:rPr lang="cs-CZ" sz="1800" b="1" dirty="0"/>
              <a:t>+ 9,3 % </a:t>
            </a:r>
            <a:r>
              <a:rPr lang="cs-CZ" sz="1800" dirty="0"/>
              <a:t>na 14 406 mil. CZK</a:t>
            </a:r>
          </a:p>
          <a:p>
            <a:endParaRPr lang="cs-CZ" sz="1800" b="1" dirty="0" smtClean="0"/>
          </a:p>
          <a:p>
            <a:r>
              <a:rPr lang="cs-CZ" sz="1800" b="1" dirty="0" smtClean="0"/>
              <a:t>Produkce</a:t>
            </a:r>
            <a:r>
              <a:rPr lang="cs-CZ" sz="1800" dirty="0" smtClean="0"/>
              <a:t> (odhad): </a:t>
            </a:r>
            <a:r>
              <a:rPr lang="cs-CZ" sz="1800" b="1" dirty="0" smtClean="0"/>
              <a:t>+ 12,6 %</a:t>
            </a:r>
            <a:r>
              <a:rPr lang="cs-CZ" sz="1800" dirty="0" smtClean="0"/>
              <a:t> na 15 890 mil. CZK ( 0,76 % svět. </a:t>
            </a:r>
            <a:r>
              <a:rPr lang="cs-CZ" sz="1800" dirty="0"/>
              <a:t>p</a:t>
            </a:r>
            <a:r>
              <a:rPr lang="cs-CZ" sz="1800" dirty="0" smtClean="0"/>
              <a:t>rodukce )</a:t>
            </a:r>
          </a:p>
          <a:p>
            <a:r>
              <a:rPr lang="cs-CZ" sz="1800" dirty="0" smtClean="0"/>
              <a:t>(Odhad </a:t>
            </a:r>
            <a:r>
              <a:rPr lang="cs-CZ" sz="1800" dirty="0"/>
              <a:t>produkce HS 8466 (příslušenství) 7690 mil. </a:t>
            </a:r>
            <a:r>
              <a:rPr lang="cs-CZ" sz="1800" dirty="0" smtClean="0"/>
              <a:t>CZK)</a:t>
            </a:r>
            <a:endParaRPr lang="cs-CZ" sz="1800" dirty="0"/>
          </a:p>
          <a:p>
            <a:r>
              <a:rPr lang="cs-CZ" sz="1800" b="1" dirty="0" smtClean="0"/>
              <a:t>Spotřeba</a:t>
            </a:r>
            <a:r>
              <a:rPr lang="cs-CZ" sz="1800" dirty="0" smtClean="0"/>
              <a:t> (odhad): </a:t>
            </a:r>
            <a:r>
              <a:rPr lang="cs-CZ" sz="1800" b="1" dirty="0" smtClean="0"/>
              <a:t>+ 2 % </a:t>
            </a:r>
            <a:r>
              <a:rPr lang="cs-CZ" sz="1800" dirty="0" smtClean="0"/>
              <a:t>na 12 707 mil. CZK</a:t>
            </a:r>
            <a:endParaRPr lang="cs-CZ" sz="1800" dirty="0"/>
          </a:p>
          <a:p>
            <a:endParaRPr lang="cs-CZ" sz="1800" dirty="0"/>
          </a:p>
          <a:p>
            <a:endParaRPr lang="cs-CZ" sz="1800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Setkání OŘ Hustopeče 20. 6. 2019</a:t>
            </a:r>
            <a:endParaRPr lang="cs-CZ"/>
          </a:p>
        </p:txBody>
      </p:sp>
      <p:cxnSp>
        <p:nvCxnSpPr>
          <p:cNvPr id="16" name="Přímá spojnice 15"/>
          <p:cNvCxnSpPr/>
          <p:nvPr/>
        </p:nvCxnSpPr>
        <p:spPr>
          <a:xfrm>
            <a:off x="0" y="1612232"/>
            <a:ext cx="12192000" cy="24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762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489869"/>
          </a:xfrm>
        </p:spPr>
        <p:txBody>
          <a:bodyPr>
            <a:normAutofit fontScale="90000"/>
          </a:bodyPr>
          <a:lstStyle/>
          <a:p>
            <a:r>
              <a:rPr lang="cs-CZ" sz="2400" dirty="0" smtClean="0"/>
              <a:t>SVAZ STROJÍRENSKÉ TECHNOLOGIE</a:t>
            </a:r>
            <a:br>
              <a:rPr lang="cs-CZ" sz="2400" dirty="0" smtClean="0"/>
            </a:br>
            <a:r>
              <a:rPr lang="cs-CZ" sz="2400" dirty="0" smtClean="0"/>
              <a:t>www.sst.cz</a:t>
            </a:r>
            <a:r>
              <a:rPr lang="cs-CZ" sz="2400" dirty="0"/>
              <a:t/>
            </a:r>
            <a:br>
              <a:rPr lang="cs-CZ" sz="2400" dirty="0"/>
            </a:br>
            <a:endParaRPr lang="cs-CZ" sz="24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2028305"/>
            <a:ext cx="9144000" cy="3765666"/>
          </a:xfrm>
        </p:spPr>
        <p:txBody>
          <a:bodyPr>
            <a:normAutofit/>
          </a:bodyPr>
          <a:lstStyle/>
          <a:p>
            <a:endParaRPr lang="cs-CZ" dirty="0" smtClean="0"/>
          </a:p>
          <a:p>
            <a:endParaRPr lang="cs-CZ" sz="1800" dirty="0" smtClean="0"/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Setkání OŘ Hustopeče 20. 6. 2019</a:t>
            </a:r>
            <a:endParaRPr lang="cs-CZ" dirty="0"/>
          </a:p>
        </p:txBody>
      </p:sp>
      <p:cxnSp>
        <p:nvCxnSpPr>
          <p:cNvPr id="16" name="Přímá spojnice 15"/>
          <p:cNvCxnSpPr/>
          <p:nvPr/>
        </p:nvCxnSpPr>
        <p:spPr>
          <a:xfrm>
            <a:off x="0" y="1612232"/>
            <a:ext cx="12192000" cy="24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Obráze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3227" y="1725938"/>
            <a:ext cx="7777973" cy="4630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2852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489869"/>
          </a:xfrm>
        </p:spPr>
        <p:txBody>
          <a:bodyPr>
            <a:normAutofit fontScale="90000"/>
          </a:bodyPr>
          <a:lstStyle/>
          <a:p>
            <a:r>
              <a:rPr lang="cs-CZ" sz="2400" dirty="0" smtClean="0"/>
              <a:t>SVAZ STROJÍRENSKÉ TECHNOLOGIE</a:t>
            </a:r>
            <a:br>
              <a:rPr lang="cs-CZ" sz="2400" dirty="0" smtClean="0"/>
            </a:br>
            <a:r>
              <a:rPr lang="cs-CZ" sz="2400" dirty="0" smtClean="0"/>
              <a:t>www.sst.cz</a:t>
            </a:r>
            <a:r>
              <a:rPr lang="cs-CZ" sz="2400" dirty="0"/>
              <a:t/>
            </a:r>
            <a:br>
              <a:rPr lang="cs-CZ" sz="2400" dirty="0"/>
            </a:br>
            <a:endParaRPr lang="cs-CZ" sz="24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2028305"/>
            <a:ext cx="9144000" cy="3765666"/>
          </a:xfrm>
        </p:spPr>
        <p:txBody>
          <a:bodyPr/>
          <a:lstStyle/>
          <a:p>
            <a:endParaRPr lang="cs-CZ" sz="1800" dirty="0" smtClean="0"/>
          </a:p>
          <a:p>
            <a:endParaRPr lang="cs-CZ" sz="1800" dirty="0"/>
          </a:p>
          <a:p>
            <a:endParaRPr lang="cs-CZ" sz="1800" dirty="0" smtClean="0"/>
          </a:p>
          <a:p>
            <a:endParaRPr lang="cs-CZ" sz="1800" dirty="0" smtClean="0"/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Setkání OŘ Hustopeče 20. 6. 2019</a:t>
            </a:r>
            <a:endParaRPr lang="cs-CZ" dirty="0"/>
          </a:p>
        </p:txBody>
      </p:sp>
      <p:cxnSp>
        <p:nvCxnSpPr>
          <p:cNvPr id="16" name="Přímá spojnice 15"/>
          <p:cNvCxnSpPr/>
          <p:nvPr/>
        </p:nvCxnSpPr>
        <p:spPr>
          <a:xfrm>
            <a:off x="0" y="1612232"/>
            <a:ext cx="12192000" cy="24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bdélník 4"/>
          <p:cNvSpPr/>
          <p:nvPr/>
        </p:nvSpPr>
        <p:spPr>
          <a:xfrm>
            <a:off x="6242858" y="2174611"/>
            <a:ext cx="477981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b="1" dirty="0" smtClean="0"/>
              <a:t>Export podle HS – 2018</a:t>
            </a:r>
          </a:p>
          <a:p>
            <a:pPr algn="ctr"/>
            <a:endParaRPr lang="cs-CZ" b="1" dirty="0" smtClean="0"/>
          </a:p>
          <a:p>
            <a:pPr algn="ctr"/>
            <a:r>
              <a:rPr lang="cs-CZ" dirty="0" smtClean="0"/>
              <a:t>Největší objem nomenklatura</a:t>
            </a:r>
          </a:p>
          <a:p>
            <a:pPr algn="ctr"/>
            <a:r>
              <a:rPr lang="cs-CZ" dirty="0" smtClean="0"/>
              <a:t>8460 - brusky</a:t>
            </a:r>
            <a:endParaRPr lang="cs-CZ" dirty="0"/>
          </a:p>
          <a:p>
            <a:pPr algn="ctr"/>
            <a:endParaRPr lang="cs-CZ" b="1" dirty="0"/>
          </a:p>
          <a:p>
            <a:pPr lvl="0" algn="ctr"/>
            <a:r>
              <a:rPr lang="cs-CZ" dirty="0"/>
              <a:t>největší nárůst u nomenklatury</a:t>
            </a:r>
          </a:p>
          <a:p>
            <a:pPr algn="ctr"/>
            <a:r>
              <a:rPr lang="cs-CZ" dirty="0"/>
              <a:t> 8459 – stroje pro vrtání o 93 </a:t>
            </a:r>
            <a:r>
              <a:rPr lang="cs-CZ" dirty="0" smtClean="0"/>
              <a:t>% </a:t>
            </a:r>
          </a:p>
          <a:p>
            <a:pPr algn="ctr"/>
            <a:endParaRPr lang="cs-CZ" dirty="0" smtClean="0"/>
          </a:p>
          <a:p>
            <a:pPr algn="ctr"/>
            <a:r>
              <a:rPr lang="cs-CZ" dirty="0" smtClean="0"/>
              <a:t>největší </a:t>
            </a:r>
            <a:r>
              <a:rPr lang="cs-CZ" dirty="0"/>
              <a:t>pokles </a:t>
            </a:r>
            <a:r>
              <a:rPr lang="cs-CZ" dirty="0" smtClean="0"/>
              <a:t>u </a:t>
            </a:r>
            <a:r>
              <a:rPr lang="cs-CZ" dirty="0"/>
              <a:t>nomenklatury </a:t>
            </a:r>
            <a:endParaRPr lang="cs-CZ" dirty="0" smtClean="0"/>
          </a:p>
          <a:p>
            <a:pPr algn="ctr"/>
            <a:r>
              <a:rPr lang="cs-CZ" dirty="0"/>
              <a:t> </a:t>
            </a:r>
            <a:r>
              <a:rPr lang="cs-CZ" dirty="0" smtClean="0"/>
              <a:t>8463 – tvářecí stroje</a:t>
            </a:r>
          </a:p>
          <a:p>
            <a:pPr algn="ctr"/>
            <a:endParaRPr lang="cs-CZ" dirty="0"/>
          </a:p>
          <a:p>
            <a:endParaRPr lang="cs-CZ" b="1" dirty="0"/>
          </a:p>
          <a:p>
            <a:pPr lvl="0"/>
            <a:endParaRPr lang="cs-CZ" dirty="0"/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4647" y="2272933"/>
            <a:ext cx="5735782" cy="3875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34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489869"/>
          </a:xfrm>
        </p:spPr>
        <p:txBody>
          <a:bodyPr>
            <a:normAutofit fontScale="90000"/>
          </a:bodyPr>
          <a:lstStyle/>
          <a:p>
            <a:r>
              <a:rPr lang="cs-CZ" sz="2400" dirty="0" smtClean="0"/>
              <a:t>SVAZ STROJÍRENSKÉ TECHNOLOGIE</a:t>
            </a:r>
            <a:br>
              <a:rPr lang="cs-CZ" sz="2400" dirty="0" smtClean="0"/>
            </a:br>
            <a:r>
              <a:rPr lang="cs-CZ" sz="2400" dirty="0" smtClean="0"/>
              <a:t>www.sst.cz</a:t>
            </a:r>
            <a:r>
              <a:rPr lang="cs-CZ" sz="2400" dirty="0"/>
              <a:t/>
            </a:r>
            <a:br>
              <a:rPr lang="cs-CZ" sz="2400" dirty="0"/>
            </a:br>
            <a:endParaRPr lang="cs-CZ" sz="2400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Setkání OŘ Hustopeče 20. 6. 2019</a:t>
            </a:r>
            <a:endParaRPr lang="cs-CZ" dirty="0"/>
          </a:p>
        </p:txBody>
      </p:sp>
      <p:cxnSp>
        <p:nvCxnSpPr>
          <p:cNvPr id="16" name="Přímá spojnice 15"/>
          <p:cNvCxnSpPr/>
          <p:nvPr/>
        </p:nvCxnSpPr>
        <p:spPr>
          <a:xfrm>
            <a:off x="0" y="1612232"/>
            <a:ext cx="12192000" cy="24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Obráze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210" y="2310938"/>
            <a:ext cx="5978099" cy="3790604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28001" y="2310938"/>
            <a:ext cx="4692697" cy="2034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869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489869"/>
          </a:xfrm>
        </p:spPr>
        <p:txBody>
          <a:bodyPr>
            <a:normAutofit fontScale="90000"/>
          </a:bodyPr>
          <a:lstStyle/>
          <a:p>
            <a:r>
              <a:rPr lang="cs-CZ" sz="2400" dirty="0" smtClean="0"/>
              <a:t>SVAZ STROJÍRENSKÉ TECHNOLOGIE</a:t>
            </a:r>
            <a:br>
              <a:rPr lang="cs-CZ" sz="2400" dirty="0" smtClean="0"/>
            </a:br>
            <a:r>
              <a:rPr lang="cs-CZ" sz="2400" dirty="0" smtClean="0"/>
              <a:t>www.sst.cz</a:t>
            </a:r>
            <a:r>
              <a:rPr lang="cs-CZ" sz="2400" dirty="0"/>
              <a:t/>
            </a:r>
            <a:br>
              <a:rPr lang="cs-CZ" sz="2400" dirty="0"/>
            </a:br>
            <a:endParaRPr lang="cs-CZ" sz="2400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Setkání OŘ Hustopeče 20. 6. 2019</a:t>
            </a:r>
            <a:endParaRPr lang="cs-CZ" dirty="0"/>
          </a:p>
        </p:txBody>
      </p:sp>
      <p:cxnSp>
        <p:nvCxnSpPr>
          <p:cNvPr id="16" name="Přímá spojnice 15"/>
          <p:cNvCxnSpPr/>
          <p:nvPr/>
        </p:nvCxnSpPr>
        <p:spPr>
          <a:xfrm>
            <a:off x="0" y="1612232"/>
            <a:ext cx="12192000" cy="24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Obráze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7558" y="1717002"/>
            <a:ext cx="8136883" cy="5004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522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489869"/>
          </a:xfrm>
        </p:spPr>
        <p:txBody>
          <a:bodyPr>
            <a:normAutofit fontScale="90000"/>
          </a:bodyPr>
          <a:lstStyle/>
          <a:p>
            <a:r>
              <a:rPr lang="cs-CZ" sz="2400" dirty="0" smtClean="0"/>
              <a:t>SVAZ STROJÍRENSKÉ TECHNOLOGIE</a:t>
            </a:r>
            <a:br>
              <a:rPr lang="cs-CZ" sz="2400" dirty="0" smtClean="0"/>
            </a:br>
            <a:r>
              <a:rPr lang="cs-CZ" sz="2400" dirty="0" smtClean="0"/>
              <a:t>www.sst.cz</a:t>
            </a:r>
            <a:r>
              <a:rPr lang="cs-CZ" sz="2400" dirty="0"/>
              <a:t/>
            </a:r>
            <a:br>
              <a:rPr lang="cs-CZ" sz="2400" dirty="0"/>
            </a:br>
            <a:endParaRPr lang="cs-CZ" sz="24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2028305"/>
            <a:ext cx="9144000" cy="3765666"/>
          </a:xfrm>
        </p:spPr>
        <p:txBody>
          <a:bodyPr/>
          <a:lstStyle/>
          <a:p>
            <a:endParaRPr lang="cs-CZ" sz="1800" dirty="0" smtClean="0"/>
          </a:p>
          <a:p>
            <a:endParaRPr lang="cs-CZ" sz="1800" dirty="0"/>
          </a:p>
          <a:p>
            <a:endParaRPr lang="cs-CZ" sz="1800" dirty="0" smtClean="0"/>
          </a:p>
          <a:p>
            <a:endParaRPr lang="cs-CZ" sz="1800" dirty="0" smtClean="0"/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Setkání OŘ Hustopeče 20. 6. 2019</a:t>
            </a:r>
            <a:endParaRPr lang="cs-CZ" dirty="0"/>
          </a:p>
        </p:txBody>
      </p:sp>
      <p:cxnSp>
        <p:nvCxnSpPr>
          <p:cNvPr id="16" name="Přímá spojnice 15"/>
          <p:cNvCxnSpPr/>
          <p:nvPr/>
        </p:nvCxnSpPr>
        <p:spPr>
          <a:xfrm>
            <a:off x="0" y="1612232"/>
            <a:ext cx="12192000" cy="24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bdélník 4"/>
          <p:cNvSpPr/>
          <p:nvPr/>
        </p:nvSpPr>
        <p:spPr>
          <a:xfrm>
            <a:off x="7132319" y="2174611"/>
            <a:ext cx="403998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b="1" dirty="0" smtClean="0"/>
              <a:t>Import </a:t>
            </a:r>
            <a:r>
              <a:rPr lang="cs-CZ" b="1" dirty="0"/>
              <a:t>podle HS – </a:t>
            </a:r>
            <a:r>
              <a:rPr lang="cs-CZ" b="1" dirty="0" smtClean="0"/>
              <a:t>2018</a:t>
            </a:r>
            <a:endParaRPr lang="cs-CZ" b="1" dirty="0"/>
          </a:p>
          <a:p>
            <a:pPr algn="ctr"/>
            <a:endParaRPr lang="cs-CZ" b="1" dirty="0" smtClean="0"/>
          </a:p>
          <a:p>
            <a:pPr algn="ctr"/>
            <a:r>
              <a:rPr lang="cs-CZ" dirty="0" smtClean="0"/>
              <a:t>Největší dovozy:</a:t>
            </a:r>
          </a:p>
          <a:p>
            <a:pPr algn="ctr"/>
            <a:endParaRPr lang="cs-CZ" dirty="0" smtClean="0"/>
          </a:p>
          <a:p>
            <a:pPr algn="ctr"/>
            <a:r>
              <a:rPr lang="cs-CZ" dirty="0" smtClean="0"/>
              <a:t>8457 – obráběcí centra</a:t>
            </a:r>
          </a:p>
          <a:p>
            <a:pPr algn="ctr"/>
            <a:endParaRPr lang="cs-CZ" dirty="0" smtClean="0"/>
          </a:p>
          <a:p>
            <a:pPr algn="ctr"/>
            <a:r>
              <a:rPr lang="cs-CZ" dirty="0" smtClean="0"/>
              <a:t>8462 – tvářecí stroje</a:t>
            </a:r>
          </a:p>
          <a:p>
            <a:pPr algn="ctr"/>
            <a:endParaRPr lang="cs-CZ" b="1" dirty="0"/>
          </a:p>
          <a:p>
            <a:endParaRPr lang="cs-CZ" b="1" dirty="0"/>
          </a:p>
          <a:p>
            <a:pPr lvl="0"/>
            <a:endParaRPr lang="cs-CZ" dirty="0"/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458" y="2174611"/>
            <a:ext cx="5903854" cy="3665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90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1909</TotalTime>
  <Words>645</Words>
  <Application>Microsoft Office PowerPoint</Application>
  <PresentationFormat>Širokoúhlá obrazovka</PresentationFormat>
  <Paragraphs>208</Paragraphs>
  <Slides>29</Slides>
  <Notes>29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29</vt:i4>
      </vt:variant>
    </vt:vector>
  </HeadingPairs>
  <TitlesOfParts>
    <vt:vector size="34" baseType="lpstr">
      <vt:lpstr>Arial</vt:lpstr>
      <vt:lpstr>Calibri</vt:lpstr>
      <vt:lpstr>Cambria</vt:lpstr>
      <vt:lpstr>2_Motiv Office</vt:lpstr>
      <vt:lpstr>3_Motiv Office</vt:lpstr>
      <vt:lpstr>SVAZ STROJÍRENSKÉ TECHNOLOGIE www.sst.cz </vt:lpstr>
      <vt:lpstr>SVAZ STROJÍRENSKÉ TECHNOLOGIE www.sst.cz </vt:lpstr>
      <vt:lpstr>SVAZ STROJÍRENSKÉ TECHNOLOGIE www.sst.cz </vt:lpstr>
      <vt:lpstr>SVAZ STROJÍRENSKÉ TECHNOLOGIE www.sst.cz </vt:lpstr>
      <vt:lpstr>SVAZ STROJÍRENSKÉ TECHNOLOGIE www.sst.cz </vt:lpstr>
      <vt:lpstr>SVAZ STROJÍRENSKÉ TECHNOLOGIE www.sst.cz </vt:lpstr>
      <vt:lpstr>SVAZ STROJÍRENSKÉ TECHNOLOGIE www.sst.cz </vt:lpstr>
      <vt:lpstr>SVAZ STROJÍRENSKÉ TECHNOLOGIE www.sst.cz </vt:lpstr>
      <vt:lpstr>SVAZ STROJÍRENSKÉ TECHNOLOGIE www.sst.cz </vt:lpstr>
      <vt:lpstr>SVAZ STROJÍRENSKÉ TECHNOLOGIE www.sst.cz </vt:lpstr>
      <vt:lpstr>SVAZ STROJÍRENSKÉ TECHNOLOGIE www.sst.cz </vt:lpstr>
      <vt:lpstr>SVAZ STROJÍRENSKÉ TECHNOLOGIE www.sst.cz </vt:lpstr>
      <vt:lpstr>SVAZ STROJÍRENSKÉ TECHNOLOGIE www.sst.cz </vt:lpstr>
      <vt:lpstr>SVAZ STROJÍRENSKÉ TECHNOLOGIE www.sst.cz </vt:lpstr>
      <vt:lpstr>SVAZ STROJÍRENSKÉ TECHNOLOGIE www.sst.cz </vt:lpstr>
      <vt:lpstr>SVAZ STROJÍRENSKÉ TECHNOLOGIE www.sst.cz </vt:lpstr>
      <vt:lpstr>SVAZ STROJÍRENSKÉ TECHNOLOGIE www.sst.cz </vt:lpstr>
      <vt:lpstr>SVAZ STROJÍRENSKÉ TECHNOLOGIE www.sst.cz </vt:lpstr>
      <vt:lpstr>SVAZ STROJÍRENSKÉ TECHNOLOGIE www.sst.cz </vt:lpstr>
      <vt:lpstr>SVAZ STROJÍRENSKÉ TECHNOLOGIE www.sst.cz </vt:lpstr>
      <vt:lpstr>SVAZ STROJÍRENSKÉ TECHNOLOGIE www.sst.cz </vt:lpstr>
      <vt:lpstr>SVAZ STROJÍRENSKÉ TECHNOLOGIE www.sst.cz </vt:lpstr>
      <vt:lpstr>SVAZ STROJÍRENSKÉ TECHNOLOGIE www.sst.cz </vt:lpstr>
      <vt:lpstr>SVAZ STROJÍRENSKÉ TECHNOLOGIE www.sst.cz </vt:lpstr>
      <vt:lpstr>SVAZ STROJÍRENSKÉ TECHNOLOGIE www.sst.cz </vt:lpstr>
      <vt:lpstr>SVAZ STROJÍRENSKÉ TECHNOLOGIE www.sst.cz </vt:lpstr>
      <vt:lpstr>SVAZ STROJÍRENSKÉ TECHNOLOGIE www.sst.cz </vt:lpstr>
      <vt:lpstr>SVAZ STROJÍRENSKÉ TECHNOLOGIE www.sst.cz </vt:lpstr>
      <vt:lpstr>SVAZ STROJÍRENSKÉ TECHNOLOGIE www.sst.cz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Oldřich Paclík</dc:creator>
  <cp:lastModifiedBy>Oldřich Paclík</cp:lastModifiedBy>
  <cp:revision>196</cp:revision>
  <cp:lastPrinted>2016-06-10T10:29:58Z</cp:lastPrinted>
  <dcterms:created xsi:type="dcterms:W3CDTF">2015-10-14T06:03:44Z</dcterms:created>
  <dcterms:modified xsi:type="dcterms:W3CDTF">2019-06-19T11:54:05Z</dcterms:modified>
</cp:coreProperties>
</file>