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6" r:id="rId2"/>
    <p:sldId id="257" r:id="rId3"/>
    <p:sldId id="272" r:id="rId4"/>
    <p:sldId id="270" r:id="rId5"/>
    <p:sldId id="271" r:id="rId6"/>
    <p:sldId id="273" r:id="rId7"/>
  </p:sldIdLst>
  <p:sldSz cx="9144000" cy="6858000" type="screen4x3"/>
  <p:notesSz cx="6797675" cy="9926638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Bez stylu, bez mřížky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9821" autoAdjust="0"/>
  </p:normalViewPr>
  <p:slideViewPr>
    <p:cSldViewPr>
      <p:cViewPr varScale="1">
        <p:scale>
          <a:sx n="86" d="100"/>
          <a:sy n="86" d="100"/>
        </p:scale>
        <p:origin x="1354" y="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0CBF9F0-AE74-4798-9862-F42A71BB0341}" type="datetimeFigureOut">
              <a:rPr lang="cs-CZ" smtClean="0"/>
              <a:pPr/>
              <a:t>19.06.2019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316043C-8E6B-472E-8818-8643C42E5138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452363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Clr>
                <a:srgbClr val="0070C0"/>
              </a:buClr>
              <a:buFont typeface="Arial" pitchFamily="34" charset="0"/>
              <a:buChar char="•"/>
              <a:defRPr/>
            </a:pPr>
            <a:r>
              <a:rPr lang="cs-CZ" altLang="cs-CZ" sz="1200" dirty="0"/>
              <a:t>na trhu působíme od roku 2007</a:t>
            </a:r>
          </a:p>
          <a:p>
            <a:pPr>
              <a:buClr>
                <a:srgbClr val="0070C0"/>
              </a:buClr>
              <a:buFont typeface="Arial" pitchFamily="34" charset="0"/>
              <a:buChar char="•"/>
              <a:defRPr/>
            </a:pPr>
            <a:endParaRPr lang="cs-CZ" altLang="cs-CZ" sz="1200" dirty="0"/>
          </a:p>
          <a:p>
            <a:pPr>
              <a:buClr>
                <a:srgbClr val="0070C0"/>
              </a:buClr>
              <a:buFont typeface="Arial" pitchFamily="34" charset="0"/>
              <a:buChar char="•"/>
              <a:defRPr/>
            </a:pPr>
            <a:r>
              <a:rPr lang="cs-CZ" altLang="cs-CZ" sz="1200" dirty="0"/>
              <a:t>pomáháme klientům získávat a udržet dotace pro rozvoj jejich podnikání</a:t>
            </a:r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16043C-8E6B-472E-8818-8643C42E5138}" type="slidenum">
              <a:rPr lang="cs-CZ" smtClean="0"/>
              <a:pPr/>
              <a:t>1</a:t>
            </a:fld>
            <a:endParaRPr lang="cs-CZ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/>
              <a:t>Klepnutím lze upravit styl předlohy nadpisů.</a:t>
            </a: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/>
              <a:t>Klepnutím lze upravit styl předlohy podnadpisů.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30E1C2-7C94-41EA-A6E0-E5646FF640FB}" type="datetime1">
              <a:rPr lang="cs-CZ" smtClean="0"/>
              <a:pPr/>
              <a:t>19.06.2019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24BFA3-C24F-4EBB-B18D-A0DB5D58C91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99930A-63DE-4519-BC17-62104BE4A9B1}" type="datetime1">
              <a:rPr lang="cs-CZ" smtClean="0"/>
              <a:pPr/>
              <a:t>19.06.2019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24BFA3-C24F-4EBB-B18D-A0DB5D58C91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CBD376-8F50-4C9F-8884-B650CBC5FE18}" type="datetime1">
              <a:rPr lang="cs-CZ" smtClean="0"/>
              <a:pPr/>
              <a:t>19.06.2019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24BFA3-C24F-4EBB-B18D-A0DB5D58C91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15C86B-C04D-4234-94EB-C972222121D6}" type="datetime1">
              <a:rPr lang="cs-CZ" smtClean="0"/>
              <a:pPr/>
              <a:t>19.06.2019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24BFA3-C24F-4EBB-B18D-A0DB5D58C91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69AD26-27B9-4ABE-B385-B0216A62E389}" type="datetime1">
              <a:rPr lang="cs-CZ" smtClean="0"/>
              <a:pPr/>
              <a:t>19.06.2019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24BFA3-C24F-4EBB-B18D-A0DB5D58C91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E138B-02B2-4DFD-98F3-9F186FD96825}" type="datetime1">
              <a:rPr lang="cs-CZ" smtClean="0"/>
              <a:pPr/>
              <a:t>19.06.2019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24BFA3-C24F-4EBB-B18D-A0DB5D58C91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085108-485E-4C38-894E-618EDB89AEBB}" type="datetime1">
              <a:rPr lang="cs-CZ" smtClean="0"/>
              <a:pPr/>
              <a:t>19.06.2019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24BFA3-C24F-4EBB-B18D-A0DB5D58C91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537FF9-6A62-4F53-AB8D-5076263ABEF7}" type="datetime1">
              <a:rPr lang="cs-CZ" smtClean="0"/>
              <a:pPr/>
              <a:t>19.06.2019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24BFA3-C24F-4EBB-B18D-A0DB5D58C91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D90F2-21DB-42F1-AC0D-E544B88466D2}" type="datetime1">
              <a:rPr lang="cs-CZ" smtClean="0"/>
              <a:pPr/>
              <a:t>19.06.2019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24BFA3-C24F-4EBB-B18D-A0DB5D58C91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D01F5B-83BF-4617-82C0-8770BEEA1C21}" type="datetime1">
              <a:rPr lang="cs-CZ" smtClean="0"/>
              <a:pPr/>
              <a:t>19.06.2019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24BFA3-C24F-4EBB-B18D-A0DB5D58C91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22E94C-7852-4B15-A1E2-BDB619798314}" type="datetime1">
              <a:rPr lang="cs-CZ" smtClean="0"/>
              <a:pPr/>
              <a:t>19.06.2019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24BFA3-C24F-4EBB-B18D-A0DB5D58C91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0C580F-55B5-475A-9098-327DC5D1827C}" type="datetime1">
              <a:rPr lang="cs-CZ" smtClean="0"/>
              <a:pPr/>
              <a:t>19.06.2019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24BFA3-C24F-4EBB-B18D-A0DB5D58C912}" type="slidenum">
              <a:rPr lang="cs-CZ" smtClean="0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mailto:jirina.kralova@centrumes.cz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2743200" y="5733256"/>
            <a:ext cx="6400800" cy="1752600"/>
          </a:xfrm>
        </p:spPr>
        <p:txBody>
          <a:bodyPr/>
          <a:lstStyle/>
          <a:p>
            <a:endParaRPr lang="cs-CZ" b="1" dirty="0">
              <a:solidFill>
                <a:srgbClr val="0070C0"/>
              </a:solidFill>
            </a:endParaRPr>
          </a:p>
        </p:txBody>
      </p:sp>
      <p:pic>
        <p:nvPicPr>
          <p:cNvPr id="5" name="Obrázek 4" descr="logo-CES-color-base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187624" y="548680"/>
            <a:ext cx="7057196" cy="4678064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Obrázek 5" descr="lišta CE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1412777"/>
          </a:xfrm>
          <a:prstGeom prst="rect">
            <a:avLst/>
          </a:prstGeom>
        </p:spPr>
      </p:pic>
      <p:pic>
        <p:nvPicPr>
          <p:cNvPr id="8" name="Zástupný obsah 7" descr="C:\Olga\AAA_Olga\OFFICE\_CES\1_Programové období 2014-2020\01_OP Z\Publicita\Logo OPZ barevné.jpg">
            <a:extLst>
              <a:ext uri="{FF2B5EF4-FFF2-40B4-BE49-F238E27FC236}">
                <a16:creationId xmlns:a16="http://schemas.microsoft.com/office/drawing/2014/main" id="{DA7B4B68-1D41-42D2-BF3E-D5C5475C3CB0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628800"/>
            <a:ext cx="5191298" cy="1076498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Obdélník 1">
            <a:extLst>
              <a:ext uri="{FF2B5EF4-FFF2-40B4-BE49-F238E27FC236}">
                <a16:creationId xmlns:a16="http://schemas.microsoft.com/office/drawing/2014/main" id="{B088ADCD-B478-43AD-9D66-E9107D415C65}"/>
              </a:ext>
            </a:extLst>
          </p:cNvPr>
          <p:cNvSpPr/>
          <p:nvPr/>
        </p:nvSpPr>
        <p:spPr>
          <a:xfrm>
            <a:off x="971600" y="4869160"/>
            <a:ext cx="7704856" cy="4700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cs-CZ" sz="24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CZ</a:t>
            </a:r>
            <a:r>
              <a:rPr lang="cs-CZ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.03.1.52/0.0/0.0/19_110/001097</a:t>
            </a:r>
            <a:endParaRPr lang="cs-CZ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Obdélník 2">
            <a:extLst>
              <a:ext uri="{FF2B5EF4-FFF2-40B4-BE49-F238E27FC236}">
                <a16:creationId xmlns:a16="http://schemas.microsoft.com/office/drawing/2014/main" id="{2DF68053-216C-416D-99CA-1F4A66B94078}"/>
              </a:ext>
            </a:extLst>
          </p:cNvPr>
          <p:cNvSpPr/>
          <p:nvPr/>
        </p:nvSpPr>
        <p:spPr>
          <a:xfrm>
            <a:off x="899592" y="3356992"/>
            <a:ext cx="7704856" cy="15867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cs-CZ" sz="32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„Vzdělávání k rozvoji členských podniků </a:t>
            </a:r>
          </a:p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cs-CZ" sz="32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Svazu strojírenské technologie“</a:t>
            </a:r>
            <a:endParaRPr lang="cs-CZ" sz="3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cs-CZ" sz="28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cs-CZ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Obrázek 5" descr="lišta CE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1"/>
            <a:ext cx="9144000" cy="1412777"/>
          </a:xfrm>
          <a:prstGeom prst="rect">
            <a:avLst/>
          </a:prstGeom>
        </p:spPr>
      </p:pic>
      <p:sp>
        <p:nvSpPr>
          <p:cNvPr id="5" name="Zástupný symbol pro obsah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FontTx/>
              <a:buChar char="-"/>
            </a:pPr>
            <a:endParaRPr lang="cs-CZ" altLang="cs-CZ" dirty="0"/>
          </a:p>
          <a:p>
            <a:endParaRPr lang="cs-CZ" dirty="0"/>
          </a:p>
        </p:txBody>
      </p:sp>
      <p:sp>
        <p:nvSpPr>
          <p:cNvPr id="4" name="Obdélník 3">
            <a:extLst>
              <a:ext uri="{FF2B5EF4-FFF2-40B4-BE49-F238E27FC236}">
                <a16:creationId xmlns:a16="http://schemas.microsoft.com/office/drawing/2014/main" id="{DE04EBCA-7351-4A6A-9A44-ADFEA8F22C96}"/>
              </a:ext>
            </a:extLst>
          </p:cNvPr>
          <p:cNvSpPr/>
          <p:nvPr/>
        </p:nvSpPr>
        <p:spPr>
          <a:xfrm>
            <a:off x="683568" y="1916832"/>
            <a:ext cx="8064896" cy="45035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</a:pPr>
            <a:endParaRPr lang="cs-CZ" sz="2200" dirty="0"/>
          </a:p>
          <a:p>
            <a:r>
              <a:rPr lang="cs-CZ" dirty="0"/>
              <a:t> </a:t>
            </a:r>
            <a:endParaRPr lang="cs-CZ" sz="2200" dirty="0"/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cs-CZ" sz="2200" dirty="0"/>
              <a:t>Cílem projektu je zvýšit úroveň znalostí a dovedností zaměstnanců a zajistit tak soulad jejich kvalifikací a kompetencí s požadavky na vykonávané pracovní činnosti.</a:t>
            </a:r>
          </a:p>
          <a:p>
            <a:pPr>
              <a:lnSpc>
                <a:spcPct val="107000"/>
              </a:lnSpc>
              <a:spcAft>
                <a:spcPts val="0"/>
              </a:spcAft>
            </a:pPr>
            <a:endParaRPr lang="cs-CZ" sz="2200" dirty="0"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endParaRPr lang="cs-CZ" sz="22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endParaRPr lang="cs-CZ" sz="22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endParaRPr lang="cs-CZ" sz="22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cs-CZ" sz="2200" dirty="0"/>
              <a:t>Projekt je financován z Evropského sociálního fondu a Státního rozpočtu ČR prostřednictvím Operačního programu Zaměstnanost.</a:t>
            </a:r>
          </a:p>
          <a:p>
            <a:r>
              <a:rPr lang="cs-CZ" sz="2200" b="1" dirty="0"/>
              <a:t> </a:t>
            </a:r>
            <a:endParaRPr lang="cs-CZ" sz="2200" dirty="0"/>
          </a:p>
          <a:p>
            <a:pPr>
              <a:lnSpc>
                <a:spcPct val="107000"/>
              </a:lnSpc>
              <a:spcAft>
                <a:spcPts val="0"/>
              </a:spcAft>
            </a:pPr>
            <a:endParaRPr lang="cs-CZ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780203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Obrázek 5" descr="lišta CE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1"/>
            <a:ext cx="9144000" cy="1412777"/>
          </a:xfrm>
          <a:prstGeom prst="rect">
            <a:avLst/>
          </a:prstGeom>
        </p:spPr>
      </p:pic>
      <p:sp>
        <p:nvSpPr>
          <p:cNvPr id="5" name="Zástupný symbol pro obsah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endParaRPr lang="cs-CZ" altLang="cs-CZ" sz="2400" dirty="0"/>
          </a:p>
          <a:p>
            <a:pPr marL="0" indent="0">
              <a:buNone/>
            </a:pPr>
            <a:r>
              <a:rPr lang="cs-CZ" sz="2400" dirty="0"/>
              <a:t>Doba realizace projektu:		1.6. 2019 – 31.5.2022</a:t>
            </a:r>
          </a:p>
          <a:p>
            <a:pPr marL="0" indent="0">
              <a:buNone/>
            </a:pPr>
            <a:r>
              <a:rPr lang="cs-CZ" sz="2400" dirty="0"/>
              <a:t>Celková výše projektu:                          29 986 432,00 Kč</a:t>
            </a:r>
          </a:p>
          <a:p>
            <a:pPr marL="0" indent="0">
              <a:buNone/>
            </a:pPr>
            <a:endParaRPr lang="cs-CZ" sz="2400" dirty="0"/>
          </a:p>
          <a:p>
            <a:pPr marL="0" indent="0">
              <a:buNone/>
            </a:pPr>
            <a:r>
              <a:rPr lang="cs-CZ" sz="2400" dirty="0"/>
              <a:t>Příjemcem  je </a:t>
            </a:r>
            <a:r>
              <a:rPr lang="cs-CZ" sz="2400" b="1" dirty="0"/>
              <a:t>Svaz strojírenské technologie, </a:t>
            </a:r>
            <a:r>
              <a:rPr lang="cs-CZ" sz="2400" b="1" dirty="0" err="1"/>
              <a:t>z.s</a:t>
            </a:r>
            <a:r>
              <a:rPr lang="cs-CZ" sz="2400" b="1" dirty="0"/>
              <a:t>.</a:t>
            </a:r>
          </a:p>
          <a:p>
            <a:pPr marL="0" indent="0">
              <a:buNone/>
            </a:pPr>
            <a:endParaRPr lang="cs-CZ" sz="2400" dirty="0"/>
          </a:p>
          <a:p>
            <a:r>
              <a:rPr lang="cs-CZ" sz="2200" dirty="0"/>
              <a:t>Cílovou skupinu tvoří zaměstnanci jednotlivých členských podniků.</a:t>
            </a:r>
          </a:p>
          <a:p>
            <a:pPr lvl="0"/>
            <a:r>
              <a:rPr lang="cs-CZ" sz="1600" b="1" dirty="0"/>
              <a:t>Členové čerpají dle pravidel de minimis </a:t>
            </a:r>
            <a:r>
              <a:rPr lang="cs-CZ" sz="1600" dirty="0"/>
              <a:t>(200 000 EUR, ve třech po sobě jdoucích účetních obdobích) – datum přidělení určuje sdružení dle míry vyčerpání de minimis člena – lze přidělovat i postupně v průběhu 2019-22)</a:t>
            </a:r>
          </a:p>
          <a:p>
            <a:pPr marL="0" indent="0">
              <a:buNone/>
            </a:pPr>
            <a:endParaRPr lang="cs-CZ" sz="18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Obrázek 5" descr="lišta CE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1"/>
            <a:ext cx="9144000" cy="1412777"/>
          </a:xfrm>
          <a:prstGeom prst="rect">
            <a:avLst/>
          </a:prstGeom>
        </p:spPr>
      </p:pic>
      <p:sp>
        <p:nvSpPr>
          <p:cNvPr id="5" name="Zástupný symbol pro obsah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FontTx/>
              <a:buChar char="-"/>
            </a:pPr>
            <a:endParaRPr lang="cs-CZ" altLang="cs-CZ" dirty="0"/>
          </a:p>
          <a:p>
            <a:endParaRPr lang="cs-CZ" dirty="0"/>
          </a:p>
        </p:txBody>
      </p:sp>
      <p:sp>
        <p:nvSpPr>
          <p:cNvPr id="3" name="Rectangle 1">
            <a:extLst>
              <a:ext uri="{FF2B5EF4-FFF2-40B4-BE49-F238E27FC236}">
                <a16:creationId xmlns:a16="http://schemas.microsoft.com/office/drawing/2014/main" id="{39E4A72A-BE60-4FA2-BA80-EDECCDDA3F96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8506" y="1924018"/>
            <a:ext cx="7726987" cy="6771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cs-CZ" altLang="cs-CZ" sz="2000" dirty="0">
                <a:latin typeface="+mn-lt"/>
              </a:rPr>
              <a:t>Zaměstnanci se zapojí do projektu formou vzdělávání v těchto oblastech: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altLang="cs-CZ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graphicFrame>
        <p:nvGraphicFramePr>
          <p:cNvPr id="8" name="Tabulka 7">
            <a:extLst>
              <a:ext uri="{FF2B5EF4-FFF2-40B4-BE49-F238E27FC236}">
                <a16:creationId xmlns:a16="http://schemas.microsoft.com/office/drawing/2014/main" id="{52ED6894-296E-4F0C-A5D5-2F8E732C903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84617570"/>
              </p:ext>
            </p:extLst>
          </p:nvPr>
        </p:nvGraphicFramePr>
        <p:xfrm>
          <a:off x="539552" y="2788550"/>
          <a:ext cx="7992888" cy="301671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259757">
                  <a:extLst>
                    <a:ext uri="{9D8B030D-6E8A-4147-A177-3AD203B41FA5}">
                      <a16:colId xmlns:a16="http://schemas.microsoft.com/office/drawing/2014/main" val="658479018"/>
                    </a:ext>
                  </a:extLst>
                </a:gridCol>
                <a:gridCol w="2733131">
                  <a:extLst>
                    <a:ext uri="{9D8B030D-6E8A-4147-A177-3AD203B41FA5}">
                      <a16:colId xmlns:a16="http://schemas.microsoft.com/office/drawing/2014/main" val="3242148457"/>
                    </a:ext>
                  </a:extLst>
                </a:gridCol>
              </a:tblGrid>
              <a:tr h="99616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400">
                          <a:effectLst/>
                        </a:rPr>
                        <a:t>Aktivita</a:t>
                      </a:r>
                      <a:endParaRPr lang="cs-CZ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697480" indent="-269748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400">
                          <a:effectLst/>
                        </a:rPr>
                        <a:t>Rozsah </a:t>
                      </a:r>
                      <a:endParaRPr lang="cs-CZ" sz="1100">
                        <a:effectLst/>
                      </a:endParaRPr>
                    </a:p>
                    <a:p>
                      <a:pPr marL="2697480" indent="-269748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400">
                          <a:effectLst/>
                        </a:rPr>
                        <a:t>(osoba/hodina)</a:t>
                      </a:r>
                      <a:endParaRPr lang="cs-CZ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912326612"/>
                  </a:ext>
                </a:extLst>
              </a:tr>
              <a:tr h="40411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400">
                          <a:effectLst/>
                        </a:rPr>
                        <a:t>Obecné IT</a:t>
                      </a:r>
                      <a:endParaRPr lang="cs-CZ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</a:rPr>
                        <a:t>  6 160 </a:t>
                      </a:r>
                      <a:endParaRPr lang="cs-CZ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377220232"/>
                  </a:ext>
                </a:extLst>
              </a:tr>
              <a:tr h="40411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400">
                          <a:effectLst/>
                        </a:rPr>
                        <a:t>Měkké a manažerské dovednosti</a:t>
                      </a:r>
                      <a:endParaRPr lang="cs-CZ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</a:rPr>
                        <a:t>37 312</a:t>
                      </a:r>
                      <a:endParaRPr lang="cs-CZ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671712612"/>
                  </a:ext>
                </a:extLst>
              </a:tr>
              <a:tr h="40411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400">
                          <a:effectLst/>
                        </a:rPr>
                        <a:t>Technické a jiné odborné vzdělávání</a:t>
                      </a:r>
                      <a:endParaRPr lang="cs-CZ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</a:rPr>
                        <a:t>  3 432</a:t>
                      </a:r>
                      <a:endParaRPr lang="cs-CZ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083492054"/>
                  </a:ext>
                </a:extLst>
              </a:tr>
              <a:tr h="40411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400">
                          <a:effectLst/>
                        </a:rPr>
                        <a:t>Účetní, ekonomické a právní kurzy</a:t>
                      </a:r>
                      <a:endParaRPr lang="cs-CZ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</a:rPr>
                        <a:t>   3 432</a:t>
                      </a:r>
                      <a:endParaRPr lang="cs-CZ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195555702"/>
                  </a:ext>
                </a:extLst>
              </a:tr>
              <a:tr h="40411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400">
                          <a:effectLst/>
                        </a:rPr>
                        <a:t>Jazykové vzdělávání</a:t>
                      </a:r>
                      <a:endParaRPr lang="cs-CZ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</a:rPr>
                        <a:t> 15 232</a:t>
                      </a:r>
                      <a:endParaRPr lang="cs-CZ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058319816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Obrázek 5" descr="lišta CE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1"/>
            <a:ext cx="9144000" cy="1412777"/>
          </a:xfrm>
          <a:prstGeom prst="rect">
            <a:avLst/>
          </a:prstGeom>
        </p:spPr>
      </p:pic>
      <p:sp>
        <p:nvSpPr>
          <p:cNvPr id="5" name="Zástupný symbol pro obsah 4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 algn="just">
              <a:buFontTx/>
              <a:buChar char="-"/>
            </a:pPr>
            <a:endParaRPr lang="cs-CZ" altLang="cs-CZ" dirty="0"/>
          </a:p>
          <a:p>
            <a:endParaRPr lang="cs-CZ" dirty="0"/>
          </a:p>
          <a:p>
            <a:endParaRPr lang="cs-CZ" dirty="0"/>
          </a:p>
          <a:p>
            <a:endParaRPr lang="cs-CZ" dirty="0"/>
          </a:p>
          <a:p>
            <a:endParaRPr lang="cs-CZ" dirty="0"/>
          </a:p>
          <a:p>
            <a:endParaRPr lang="cs-CZ" dirty="0"/>
          </a:p>
          <a:p>
            <a:endParaRPr lang="cs-CZ" dirty="0"/>
          </a:p>
          <a:p>
            <a:pPr marL="0" indent="0">
              <a:buNone/>
            </a:pPr>
            <a:r>
              <a:rPr lang="cs-CZ" sz="2400" dirty="0"/>
              <a:t>Mgr. Jiřina Králová </a:t>
            </a:r>
          </a:p>
          <a:p>
            <a:pPr marL="0" indent="0">
              <a:buNone/>
            </a:pPr>
            <a:r>
              <a:rPr lang="cs-CZ" sz="2400" dirty="0"/>
              <a:t>Tel. 603 502 991</a:t>
            </a:r>
          </a:p>
          <a:p>
            <a:pPr marL="0" indent="0">
              <a:buNone/>
            </a:pPr>
            <a:r>
              <a:rPr lang="cs-CZ" sz="2400" dirty="0"/>
              <a:t>Email: </a:t>
            </a:r>
            <a:r>
              <a:rPr lang="cs-CZ" sz="2400" dirty="0">
                <a:hlinkClick r:id="rId3"/>
              </a:rPr>
              <a:t>jirina.kralova@centrumes.cz</a:t>
            </a:r>
            <a:r>
              <a:rPr lang="cs-CZ" sz="2400" dirty="0"/>
              <a:t> </a:t>
            </a:r>
          </a:p>
        </p:txBody>
      </p:sp>
      <p:sp>
        <p:nvSpPr>
          <p:cNvPr id="2" name="Obdélník 1">
            <a:extLst>
              <a:ext uri="{FF2B5EF4-FFF2-40B4-BE49-F238E27FC236}">
                <a16:creationId xmlns:a16="http://schemas.microsoft.com/office/drawing/2014/main" id="{878D6FDE-1F50-45FE-9A5F-27593C163D2D}"/>
              </a:ext>
            </a:extLst>
          </p:cNvPr>
          <p:cNvSpPr/>
          <p:nvPr/>
        </p:nvSpPr>
        <p:spPr>
          <a:xfrm>
            <a:off x="899592" y="1988840"/>
            <a:ext cx="6707088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cs-CZ" altLang="cs-CZ" sz="3600" b="1" dirty="0">
              <a:solidFill>
                <a:srgbClr val="0070C0"/>
              </a:solidFill>
            </a:endParaRPr>
          </a:p>
          <a:p>
            <a:pPr algn="ctr"/>
            <a:r>
              <a:rPr lang="cs-CZ" altLang="cs-CZ" sz="3600" b="1" dirty="0">
                <a:solidFill>
                  <a:srgbClr val="0070C0"/>
                </a:solidFill>
              </a:rPr>
              <a:t>Děkuji za pozornost</a:t>
            </a:r>
            <a:br>
              <a:rPr lang="cs-CZ" altLang="cs-CZ" sz="3600" b="1" dirty="0">
                <a:solidFill>
                  <a:srgbClr val="0070C0"/>
                </a:solidFill>
              </a:rPr>
            </a:br>
            <a:r>
              <a:rPr lang="cs-CZ" altLang="cs-CZ" sz="3600" b="1" dirty="0">
                <a:solidFill>
                  <a:srgbClr val="0070C0"/>
                </a:solidFill>
              </a:rPr>
              <a:t>a přeji krásný zbytek dne</a:t>
            </a:r>
          </a:p>
          <a:p>
            <a:endParaRPr lang="cs-CZ" b="1" dirty="0">
              <a:solidFill>
                <a:srgbClr val="0070C0"/>
              </a:solidFill>
            </a:endParaRPr>
          </a:p>
          <a:p>
            <a:endParaRPr lang="cs-CZ" b="1" dirty="0">
              <a:solidFill>
                <a:srgbClr val="0070C0"/>
              </a:solidFill>
            </a:endParaRP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561002294"/>
      </p:ext>
    </p:extLst>
  </p:cSld>
  <p:clrMapOvr>
    <a:masterClrMapping/>
  </p:clrMapOvr>
</p:sld>
</file>

<file path=ppt/theme/theme1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667</TotalTime>
  <Words>96</Words>
  <Application>Microsoft Office PowerPoint</Application>
  <PresentationFormat>Předvádění na obrazovce (4:3)</PresentationFormat>
  <Paragraphs>52</Paragraphs>
  <Slides>6</Slides>
  <Notes>1</Notes>
  <HiddenSlides>0</HiddenSlides>
  <MMClips>0</MMClips>
  <ScaleCrop>false</ScaleCrop>
  <HeadingPairs>
    <vt:vector size="6" baseType="variant">
      <vt:variant>
        <vt:lpstr>Použitá písma</vt:lpstr>
      </vt:variant>
      <vt:variant>
        <vt:i4>2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6</vt:i4>
      </vt:variant>
    </vt:vector>
  </HeadingPairs>
  <TitlesOfParts>
    <vt:vector size="9" baseType="lpstr">
      <vt:lpstr>Arial</vt:lpstr>
      <vt:lpstr>Calibri</vt:lpstr>
      <vt:lpstr>Motiv sady Office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Snímek 1</dc:title>
  <dc:creator>Horka_Magdalena</dc:creator>
  <cp:lastModifiedBy>Jirina_Kralova</cp:lastModifiedBy>
  <cp:revision>86</cp:revision>
  <cp:lastPrinted>2014-05-15T08:30:45Z</cp:lastPrinted>
  <dcterms:created xsi:type="dcterms:W3CDTF">2014-04-17T14:30:08Z</dcterms:created>
  <dcterms:modified xsi:type="dcterms:W3CDTF">2019-06-19T12:28:17Z</dcterms:modified>
</cp:coreProperties>
</file>