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18" r:id="rId3"/>
    <p:sldId id="319" r:id="rId4"/>
    <p:sldId id="326" r:id="rId5"/>
    <p:sldId id="328" r:id="rId6"/>
    <p:sldId id="320" r:id="rId7"/>
    <p:sldId id="321" r:id="rId8"/>
    <p:sldId id="322" r:id="rId9"/>
    <p:sldId id="312" r:id="rId10"/>
    <p:sldId id="313" r:id="rId11"/>
    <p:sldId id="314" r:id="rId12"/>
    <p:sldId id="315" r:id="rId13"/>
    <p:sldId id="316" r:id="rId14"/>
    <p:sldId id="317" r:id="rId15"/>
    <p:sldId id="285" r:id="rId16"/>
    <p:sldId id="287" r:id="rId17"/>
    <p:sldId id="288" r:id="rId18"/>
    <p:sldId id="289" r:id="rId19"/>
    <p:sldId id="29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83" r:id="rId28"/>
    <p:sldId id="284" r:id="rId29"/>
    <p:sldId id="302" r:id="rId30"/>
  </p:sldIdLst>
  <p:sldSz cx="9906000" cy="6858000" type="A4"/>
  <p:notesSz cx="6797675" cy="9926638"/>
  <p:custDataLst>
    <p:tags r:id="rId3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62">
          <p15:clr>
            <a:srgbClr val="A4A3A4"/>
          </p15:clr>
        </p15:guide>
        <p15:guide id="3" pos="5932">
          <p15:clr>
            <a:srgbClr val="A4A3A4"/>
          </p15:clr>
        </p15:guide>
        <p15:guide id="4" pos="37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900"/>
    <a:srgbClr val="EA5B0C"/>
    <a:srgbClr val="F39200"/>
    <a:srgbClr val="FFCC00"/>
    <a:srgbClr val="FFF482"/>
    <a:srgbClr val="E30613"/>
    <a:srgbClr val="00385F"/>
    <a:srgbClr val="005B94"/>
    <a:srgbClr val="005496"/>
    <a:srgbClr val="006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306" y="102"/>
      </p:cViewPr>
      <p:guideLst>
        <p:guide orient="horz" pos="2160"/>
        <p:guide pos="262"/>
        <p:guide pos="5932"/>
        <p:guide pos="37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76634-B469-45B0-BFB3-C944EE6523ED}" type="datetimeFigureOut">
              <a:rPr lang="cs-CZ" smtClean="0"/>
              <a:t>28.5.2019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BBD17-3092-472B-B24C-7445CBE66A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20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700EE-20A8-4430-85CD-84C1647167A3}" type="datetimeFigureOut">
              <a:rPr lang="de-AT" smtClean="0"/>
              <a:t>28.05.2019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7AEBA-A7FE-4463-AEC6-ABBE9E371BB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8127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8663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2119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0032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6954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9252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0122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8633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5049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4048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2893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2894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52" y="0"/>
            <a:ext cx="9921552" cy="6858000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432000" y="1079999"/>
            <a:ext cx="8967600" cy="18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432000" y="2880000"/>
            <a:ext cx="8967600" cy="2358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smtClean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4509120"/>
            <a:ext cx="8967788" cy="720154"/>
          </a:xfrm>
        </p:spPr>
        <p:txBody>
          <a:bodyPr>
            <a:normAutofit/>
          </a:bodyPr>
          <a:lstStyle>
            <a:lvl1pPr>
              <a:defRPr sz="1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Optional information</a:t>
            </a:r>
            <a:endParaRPr lang="de-AT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99200" y="6192000"/>
            <a:ext cx="29484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 smtClean="0"/>
              <a:t>Optional information</a:t>
            </a:r>
            <a:endParaRPr lang="de-AT" dirty="0"/>
          </a:p>
        </p:txBody>
      </p:sp>
      <p:pic>
        <p:nvPicPr>
          <p:cNvPr id="1027" name="Picture 3" descr="C:\Users\431121\Desktop\ceska sporitelna logo no bg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117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2A2D-153A-41DE-A462-F9BE101B3D5E}" type="datetime6">
              <a:rPr lang="en-US" smtClean="0"/>
              <a:t>May 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  <p:cxnSp>
        <p:nvCxnSpPr>
          <p:cNvPr id="6" name="Gerade Verbindung 10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407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5204894"/>
            <a:ext cx="9906000" cy="1653233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 sz="16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 sz="16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 sz="16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 sz="16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 sz="16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37675" y="546667"/>
            <a:ext cx="9230650" cy="8104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37675" y="1639833"/>
            <a:ext cx="9230650" cy="4452000"/>
          </a:xfrm>
          <a:prstGeom prst="rect">
            <a:avLst/>
          </a:prstGeom>
        </p:spPr>
        <p:txBody>
          <a:bodyPr lIns="107257" tIns="107257" rIns="107257" bIns="10725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9165468" y="6201587"/>
            <a:ext cx="594425" cy="524800"/>
          </a:xfrm>
          <a:prstGeom prst="rect">
            <a:avLst/>
          </a:prstGeom>
        </p:spPr>
        <p:txBody>
          <a:bodyPr lIns="107257" tIns="107257" rIns="107257" bIns="107257" anchor="ctr" anchorCtr="0">
            <a:noAutofit/>
          </a:bodyPr>
          <a:lstStyle/>
          <a:p>
            <a:fld id="{00000000-1234-1234-1234-123412341234}" type="slidenum">
              <a:rPr lang="cs" smtClean="0"/>
              <a:pPr/>
              <a:t>‹#›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316741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8677" y="215900"/>
            <a:ext cx="7453577" cy="7747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388673" y="1187450"/>
            <a:ext cx="4478338" cy="48212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5032110" y="1187455"/>
            <a:ext cx="4480058" cy="23336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5032110" y="3673482"/>
            <a:ext cx="4480058" cy="23352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160912" y="6237312"/>
            <a:ext cx="540001" cy="270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497B"/>
              </a:solidFill>
            </a:endParaRPr>
          </a:p>
          <a:p>
            <a:pPr>
              <a:defRPr/>
            </a:pPr>
            <a:fld id="{AFAD5B6B-498B-4E95-A9EF-7B1C1F6283E6}" type="slidenum">
              <a:rPr lang="en-GB">
                <a:solidFill>
                  <a:srgbClr val="00497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4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:\USERS\416410\Desktop\Picture1comp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 userDrawn="1"/>
        </p:nvSpPr>
        <p:spPr>
          <a:xfrm>
            <a:off x="0" y="5238000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1079999"/>
            <a:ext cx="8967600" cy="18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2000" y="2880000"/>
            <a:ext cx="8967600" cy="2358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smtClean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4509120"/>
            <a:ext cx="8967788" cy="720154"/>
          </a:xfrm>
        </p:spPr>
        <p:txBody>
          <a:bodyPr>
            <a:normAutofit/>
          </a:bodyPr>
          <a:lstStyle>
            <a:lvl1pPr>
              <a:defRPr sz="1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Optional information</a:t>
            </a:r>
            <a:endParaRPr lang="de-AT"/>
          </a:p>
        </p:txBody>
      </p:sp>
      <p:pic>
        <p:nvPicPr>
          <p:cNvPr id="12" name="Picture 3" descr="C:\Users\431121\Desktop\ceska sporitelna logo no bg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510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1079999"/>
            <a:ext cx="8967600" cy="180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2000" y="2880000"/>
            <a:ext cx="8967600" cy="2358000"/>
          </a:xfrm>
        </p:spPr>
        <p:txBody>
          <a:bodyPr/>
          <a:lstStyle>
            <a:lvl1pPr marL="0" indent="0" algn="l">
              <a:buNone/>
              <a:defRPr>
                <a:solidFill>
                  <a:srgbClr val="0049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smtClean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4509120"/>
            <a:ext cx="8967788" cy="720154"/>
          </a:xfrm>
        </p:spPr>
        <p:txBody>
          <a:bodyPr>
            <a:normAutofit/>
          </a:bodyPr>
          <a:lstStyle>
            <a:lvl1pPr>
              <a:defRPr sz="1000" baseline="0"/>
            </a:lvl1pPr>
          </a:lstStyle>
          <a:p>
            <a:pPr lvl="0"/>
            <a:r>
              <a:rPr lang="de-DE" smtClean="0"/>
              <a:t>Optional information</a:t>
            </a:r>
            <a:endParaRPr lang="de-AT"/>
          </a:p>
        </p:txBody>
      </p:sp>
      <p:sp>
        <p:nvSpPr>
          <p:cNvPr id="2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99200" y="6192000"/>
            <a:ext cx="29484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smtClean="0"/>
              <a:t>Optional information</a:t>
            </a:r>
            <a:endParaRPr lang="de-AT"/>
          </a:p>
        </p:txBody>
      </p:sp>
      <p:pic>
        <p:nvPicPr>
          <p:cNvPr id="12" name="Picture 3" descr="C:\Users\431121\Desktop\ceska sporitelna logo no bg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689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Optional information</a:t>
            </a:r>
            <a:endParaRPr lang="de-AT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/>
              <a:t>28 May 2019</a:t>
            </a:fld>
            <a:endParaRPr lang="de-AT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03465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Optional information</a:t>
            </a:r>
            <a:endParaRPr lang="de-AT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/>
              <a:t>28 May 2019</a:t>
            </a:fld>
            <a:endParaRPr lang="de-AT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7157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Optional information</a:t>
            </a:r>
            <a:endParaRPr lang="de-AT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5E7D817D-C805-4186-9F42-F4A82EB65D58}" type="datetime4">
              <a:rPr lang="en-GB" smtClean="0"/>
              <a:t>28 May 2019</a:t>
            </a:fld>
            <a:endParaRPr lang="de-AT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6728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2000" y="1980000"/>
            <a:ext cx="4320000" cy="37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79600" y="1980000"/>
            <a:ext cx="4320000" cy="37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Optional information</a:t>
            </a:r>
            <a:endParaRPr lang="de-AT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8A83BBA6-E273-48EC-8DD9-D42B003864F3}" type="datetime4">
              <a:rPr lang="en-GB" smtClean="0"/>
              <a:t>28 May 2019</a:t>
            </a:fld>
            <a:endParaRPr lang="de-AT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84468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980000"/>
            <a:ext cx="4320000" cy="720000"/>
          </a:xfrm>
        </p:spPr>
        <p:txBody>
          <a:bodyPr anchor="t" anchorCtr="0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2000" y="2700000"/>
            <a:ext cx="4320000" cy="28800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9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79600" y="1980000"/>
            <a:ext cx="4320000" cy="720000"/>
          </a:xfrm>
        </p:spPr>
        <p:txBody>
          <a:bodyPr anchor="t" anchorCtr="0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79600" y="2700000"/>
            <a:ext cx="4320000" cy="28800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9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Optional information</a:t>
            </a:r>
            <a:endParaRPr lang="de-AT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00CE6EA0-4137-42AB-A321-752A415BCA16}" type="datetime4">
              <a:rPr lang="en-GB" smtClean="0"/>
              <a:t>28 May 2019</a:t>
            </a:fld>
            <a:endParaRPr lang="de-AT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e-AT"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33021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Gerade Verbindung 9"/>
          <p:cNvCxnSpPr/>
          <p:nvPr userDrawn="1"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cen28755\Desktop\LOGO ECB\RZ_ERSTE_corporate-banking_rgb.jp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7728" y="6165305"/>
            <a:ext cx="1251767" cy="49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cen28755\Downloads\ERSTE_grantika_RGB_cyan (1)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 rotWithShape="1">
          <a:blip r:embed="rId5" cstate="email">
            <a:clrChange>
              <a:clrFrom>
                <a:srgbClr val="C7EAFC"/>
              </a:clrFrom>
              <a:clrTo>
                <a:srgbClr val="C7EA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142" y="6051378"/>
            <a:ext cx="1596520" cy="678606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162193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252000"/>
            <a:ext cx="8967600" cy="1728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980000"/>
            <a:ext cx="8967600" cy="370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527600" y="6192000"/>
            <a:ext cx="11520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548DBD-F43F-4F47-A58C-50FBDA134F18}" type="datetime4">
              <a:rPr lang="en-GB" smtClean="0"/>
              <a:t>28 May 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99200" y="6192000"/>
            <a:ext cx="2948400" cy="27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smtClean="0"/>
              <a:t>Optional information</a:t>
            </a:r>
            <a:endParaRPr lang="de-AT"/>
          </a:p>
        </p:txBody>
      </p:sp>
      <p:pic>
        <p:nvPicPr>
          <p:cNvPr id="8" name="Picture 3" descr="C:\Users\431121\Desktop\ceska sporitelna logo no bg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4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5" r:id="rId4"/>
    <p:sldLayoutId id="2147483670" r:id="rId5"/>
    <p:sldLayoutId id="2147483650" r:id="rId6"/>
    <p:sldLayoutId id="2147483652" r:id="rId7"/>
    <p:sldLayoutId id="2147483653" r:id="rId8"/>
    <p:sldLayoutId id="2147483671" r:id="rId9"/>
    <p:sldLayoutId id="2147483675" r:id="rId10"/>
    <p:sldLayoutId id="2147483672" r:id="rId11"/>
    <p:sldLayoutId id="2147483674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497B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00497B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defTabSz="914400" rtl="0" eaLnBrk="1" latinLnBrk="0" hangingPunct="1">
        <a:spcBef>
          <a:spcPct val="20000"/>
        </a:spcBef>
        <a:buClr>
          <a:srgbClr val="E30613"/>
        </a:buClr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6575" indent="-179388" algn="l" defTabSz="914400" rtl="0" eaLnBrk="1" latinLnBrk="0" hangingPunct="1">
        <a:spcBef>
          <a:spcPct val="20000"/>
        </a:spcBef>
        <a:buClr>
          <a:srgbClr val="E30613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93763" indent="-177800" algn="l" defTabSz="914400" rtl="0" eaLnBrk="1" latinLnBrk="0" hangingPunct="1">
        <a:spcBef>
          <a:spcPct val="20000"/>
        </a:spcBef>
        <a:buClr>
          <a:srgbClr val="E30613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microsoft.com/office/2007/relationships/hdphoto" Target="../media/hdphoto2.wdp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microsoft.com/office/2007/relationships/hdphoto" Target="../media/hdphoto4.wdp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.png"/><Relationship Id="rId5" Type="http://schemas.microsoft.com/office/2007/relationships/hdphoto" Target="../media/hdphoto6.wdp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.png"/><Relationship Id="rId5" Type="http://schemas.microsoft.com/office/2007/relationships/hdphoto" Target="../media/hdphoto7.wdp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3.png"/><Relationship Id="rId5" Type="http://schemas.microsoft.com/office/2007/relationships/hdphoto" Target="../media/hdphoto8.wdp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33.xml"/><Relationship Id="rId7" Type="http://schemas.openxmlformats.org/officeDocument/2006/relationships/image" Target="../media/image1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microsoft.com/office/2007/relationships/hdphoto" Target="../media/hdphoto9.wdp"/><Relationship Id="rId5" Type="http://schemas.openxmlformats.org/officeDocument/2006/relationships/image" Target="../media/image2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23.png"/><Relationship Id="rId5" Type="http://schemas.microsoft.com/office/2007/relationships/hdphoto" Target="../media/hdphoto10.wdp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23.png"/><Relationship Id="rId5" Type="http://schemas.microsoft.com/office/2007/relationships/hdphoto" Target="../media/hdphoto11.wdp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3.png"/><Relationship Id="rId5" Type="http://schemas.microsoft.com/office/2007/relationships/hdphoto" Target="../media/hdphoto12.wdp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23.png"/><Relationship Id="rId5" Type="http://schemas.microsoft.com/office/2007/relationships/hdphoto" Target="../media/hdphoto13.wdp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0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hyperlink" Target="http://www.erstecorporatebanking.cz/" TargetMode="External"/><Relationship Id="rId5" Type="http://schemas.microsoft.com/office/2007/relationships/hdphoto" Target="../media/hdphoto14.wdp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hyperlink" Target="http://www.csas.cz/static_internet/cs/Obchodni_informace-Produkty/Uvery_a_financovani/Komercni_klientela/Prilohy/let_a4_inostart_4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431121\Desktop\ladislav dvorak 0404\shutterstock_397577674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551" y="0"/>
            <a:ext cx="99086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16496" y="4149080"/>
            <a:ext cx="3312368" cy="863896"/>
          </a:xfrm>
          <a:solidFill>
            <a:schemeClr val="bg1">
              <a:alpha val="56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cs-CZ" sz="2400" cap="small" dirty="0" smtClean="0">
                <a:solidFill>
                  <a:schemeClr val="accent3"/>
                </a:solidFill>
              </a:rPr>
              <a:t>Praha 20.5.2019</a:t>
            </a:r>
            <a:br>
              <a:rPr lang="cs-CZ" sz="2400" cap="small" dirty="0" smtClean="0">
                <a:solidFill>
                  <a:schemeClr val="accent3"/>
                </a:solidFill>
              </a:rPr>
            </a:br>
            <a:r>
              <a:rPr lang="cs-CZ" sz="2400" cap="small" dirty="0" smtClean="0">
                <a:solidFill>
                  <a:schemeClr val="accent3"/>
                </a:solidFill>
              </a:rPr>
              <a:t>Ladislav Dvořák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7756" y="1196752"/>
            <a:ext cx="8989294" cy="2462213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 lIns="0" tIns="0" rIns="0" bIns="0">
            <a:spAutoFit/>
          </a:bodyPr>
          <a:lstStyle/>
          <a:p>
            <a:r>
              <a:rPr lang="cs-CZ" sz="3200" b="1" cap="small" dirty="0" smtClean="0">
                <a:solidFill>
                  <a:schemeClr val="accent3"/>
                </a:solidFill>
              </a:rPr>
              <a:t>Spolupráce České spořitelny s finančními institucemi EU</a:t>
            </a:r>
            <a:r>
              <a:rPr lang="cs-CZ" sz="3200" b="1" cap="small" dirty="0">
                <a:solidFill>
                  <a:schemeClr val="accent3"/>
                </a:solidFill>
              </a:rPr>
              <a:t/>
            </a:r>
            <a:br>
              <a:rPr lang="cs-CZ" sz="3200" b="1" cap="small" dirty="0">
                <a:solidFill>
                  <a:schemeClr val="accent3"/>
                </a:solidFill>
              </a:rPr>
            </a:br>
            <a:endParaRPr lang="cs-CZ" sz="3200" b="1" cap="small" dirty="0" smtClean="0">
              <a:solidFill>
                <a:schemeClr val="accent3"/>
              </a:solidFill>
            </a:endParaRPr>
          </a:p>
          <a:p>
            <a:r>
              <a:rPr lang="cs-CZ" sz="3200" b="1" cap="small" dirty="0" smtClean="0">
                <a:solidFill>
                  <a:schemeClr val="accent3"/>
                </a:solidFill>
              </a:rPr>
              <a:t>Finanční nástroje </a:t>
            </a:r>
            <a:r>
              <a:rPr lang="cs-CZ" sz="3200" b="1" cap="small" dirty="0">
                <a:solidFill>
                  <a:schemeClr val="accent3"/>
                </a:solidFill>
              </a:rPr>
              <a:t/>
            </a:r>
            <a:br>
              <a:rPr lang="cs-CZ" sz="3200" b="1" cap="small" dirty="0">
                <a:solidFill>
                  <a:schemeClr val="accent3"/>
                </a:solidFill>
              </a:rPr>
            </a:br>
            <a:endParaRPr lang="en-US" sz="3200" b="1" dirty="0">
              <a:solidFill>
                <a:schemeClr val="accent3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5949280"/>
            <a:ext cx="1323491" cy="694833"/>
          </a:xfrm>
          <a:prstGeom prst="rect">
            <a:avLst/>
          </a:prstGeom>
        </p:spPr>
      </p:pic>
      <p:pic>
        <p:nvPicPr>
          <p:cNvPr id="8" name="Picture 4" descr="https://www.csin.cz/static_intranet/cs/Prace/Marketing/logo_cs_a_graficky_manual/Obrazky/logo_cskb_pro_email_podpis.png?t=151178332077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312" y="6014530"/>
            <a:ext cx="185737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8027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>
                <a:solidFill>
                  <a:schemeClr val="accent3"/>
                </a:solidFill>
                <a:latin typeface="Arial"/>
              </a:rPr>
              <a:t>Co je </a:t>
            </a:r>
            <a:r>
              <a:rPr lang="cs" dirty="0" smtClean="0">
                <a:solidFill>
                  <a:schemeClr val="accent3"/>
                </a:solidFill>
                <a:latin typeface="Arial"/>
              </a:rPr>
              <a:t>Firemní úvěr Start up se zárukou </a:t>
            </a:r>
            <a:r>
              <a:rPr lang="en-US" dirty="0" smtClean="0">
                <a:solidFill>
                  <a:schemeClr val="accent3"/>
                </a:solidFill>
                <a:latin typeface="Arial"/>
              </a:rPr>
              <a:t/>
            </a:r>
            <a:br>
              <a:rPr lang="en-US" dirty="0" smtClean="0">
                <a:solidFill>
                  <a:schemeClr val="accent3"/>
                </a:solidFill>
                <a:latin typeface="Arial"/>
              </a:rPr>
            </a:br>
            <a:r>
              <a:rPr lang="cs" dirty="0" smtClean="0">
                <a:solidFill>
                  <a:schemeClr val="accent3"/>
                </a:solidFill>
                <a:latin typeface="Arial"/>
              </a:rPr>
              <a:t>EIF</a:t>
            </a:r>
            <a:r>
              <a:rPr lang="cs" dirty="0">
                <a:solidFill>
                  <a:schemeClr val="accent3"/>
                </a:solidFill>
                <a:latin typeface="Arial"/>
              </a:rPr>
              <a:t>? 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432000" y="1620000"/>
            <a:ext cx="89676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EIF = Evropský Investiční Fond. 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Proč spolupracujeme s EIF?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je to efektivní cesta k podpoře začínajících podnikatelů jak pro podnikatele, tak pro banku. Bez této spolupráce by ČS nemohla začínajícím podnikatelům poskytnout tak vysoký nezajištěný úvěr za tak nízkou úrokovou sazbu.</a:t>
            </a: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banky je umístit peníze podnikatelům</a:t>
            </a: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EIF zajistit předpokládané ztráty ČS</a:t>
            </a:r>
          </a:p>
        </p:txBody>
      </p:sp>
      <p:pic>
        <p:nvPicPr>
          <p:cNvPr id="99" name="Shape 99" descr="stock-photo-business-education-people-and-office-concept-businesswoman-or-teacher-in-suit-pointing-finger-226441327.jpg"/>
          <p:cNvPicPr preferRelativeResize="0"/>
          <p:nvPr>
            <p:custDataLst>
              <p:tags r:id="rId1"/>
            </p:custDataLst>
          </p:nvPr>
        </p:nvPicPr>
        <p:blipFill rotWithShape="1">
          <a:blip r:embed="rId5" cstate="print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9506" y="3212976"/>
            <a:ext cx="3726910" cy="2784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>
            <p:custDataLst>
              <p:tags r:id="rId2"/>
            </p:custDataLst>
          </p:nvPr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368" y="283493"/>
            <a:ext cx="1191815" cy="10572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10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62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SzPct val="36666"/>
            </a:pPr>
            <a:r>
              <a:rPr lang="cs" dirty="0">
                <a:solidFill>
                  <a:schemeClr val="accent3"/>
                </a:solidFill>
                <a:latin typeface="Arial"/>
              </a:rPr>
              <a:t>Parametry Firemního úvěru Start up ČS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4294967295"/>
          </p:nvPr>
        </p:nvSpPr>
        <p:spPr>
          <a:xfrm>
            <a:off x="432000" y="3284984"/>
            <a:ext cx="8553448" cy="274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nezajištěný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automaticky schvalovaný úvěr ve výši </a:t>
            </a:r>
            <a:r>
              <a:rPr lang="c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 50 tis. až </a:t>
            </a:r>
            <a:r>
              <a:rPr lang="cs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lang="cs" sz="1800" b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600 </a:t>
            </a:r>
            <a:r>
              <a:rPr lang="c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tis. Kč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 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neúčelový úvěr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splatnost až </a:t>
            </a:r>
            <a:r>
              <a:rPr lang="c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 let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konkrétní délka splatnosti záleží na požadavku klienta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úroková sazba je </a:t>
            </a:r>
            <a:r>
              <a:rPr lang="c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9% p.a.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(bez možnosti slevy)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zcela bez poplatků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(za sjednání, vedení, předčasné splacení)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úvěr je zajištěný blanko směnkou 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schválení do druhého dne od podpisu žádosti, resp. dodání </a:t>
            </a:r>
          </a:p>
          <a:p>
            <a:pPr marL="273050">
              <a:spcAft>
                <a:spcPts val="0"/>
              </a:spcAft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požadovaných dokumentů  </a:t>
            </a: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b="1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  <a:buClr>
                <a:srgbClr val="000000"/>
              </a:buClr>
              <a:buSzPct val="91666"/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endParaRPr sz="1800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Shape 100"/>
          <p:cNvPicPr preferRelativeResize="0"/>
          <p:nvPr>
            <p:custDataLst>
              <p:tags r:id="rId1"/>
            </p:custDataLst>
          </p:nvPr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368" y="283493"/>
            <a:ext cx="1191815" cy="1057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15924" y="1569566"/>
            <a:ext cx="7489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Úvěr poskytujeme tzv. Start-ups -</a:t>
            </a:r>
            <a:r>
              <a:rPr lang="cs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  <a:r>
              <a:rPr lang="cs" b="1" dirty="0">
                <a:solidFill>
                  <a:schemeClr val="accent3"/>
                </a:solidFill>
                <a:ea typeface="Arial"/>
                <a:cs typeface="Arial"/>
                <a:sym typeface="Arial"/>
              </a:rPr>
              <a:t>tedy začínajícím firmám a podnikatelům s podnikatelskou historií do 3 let od vzniku podnikatelského subjektu (PO, FOP).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2636912"/>
            <a:ext cx="3368824" cy="540000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 anchorCtr="0">
            <a:noAutofit/>
          </a:bodyPr>
          <a:lstStyle/>
          <a:p>
            <a:pPr marL="450850"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Parametry úvěru: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11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2840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59568" y="123160"/>
            <a:ext cx="9746432" cy="5831073"/>
          </a:xfrm>
          <a:prstGeom prst="rect">
            <a:avLst/>
          </a:prstGeom>
        </p:spPr>
      </p:pic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>
                <a:solidFill>
                  <a:schemeClr val="accent3"/>
                </a:solidFill>
                <a:latin typeface="Arial"/>
              </a:rPr>
              <a:t>Doklady a podmínky pro poskytnutí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4294967295"/>
          </p:nvPr>
        </p:nvSpPr>
        <p:spPr>
          <a:xfrm>
            <a:off x="415925" y="4797152"/>
            <a:ext cx="896760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c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c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dále u:</a:t>
            </a:r>
          </a:p>
          <a:p>
            <a:pPr>
              <a:spcAft>
                <a:spcPts val="0"/>
              </a:spcAft>
            </a:pP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právnických osob</a:t>
            </a:r>
            <a:r>
              <a:rPr lang="cs" sz="1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Směnka s avalem vlastníků společnosti  </a:t>
            </a:r>
            <a:endParaRPr sz="16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0"/>
              </a:spcAft>
            </a:pP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fyzických osob podnikatelů (FOP)</a:t>
            </a:r>
            <a:r>
              <a:rPr lang="cs" sz="1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akceptace směnky + u úvěru od 300 tis.Kč</a:t>
            </a:r>
          </a:p>
          <a:p>
            <a:pPr>
              <a:spcAft>
                <a:spcPts val="0"/>
              </a:spcAft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souhlas manželky, resp. u úvěru od 501 tis. Kč  aval směnky manželkou </a:t>
            </a: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</a:endParaRPr>
          </a:p>
          <a:p>
            <a:endParaRPr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" y="1484784"/>
            <a:ext cx="3477982" cy="461665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marL="355600">
              <a:spcAft>
                <a:spcPts val="0"/>
              </a:spcAft>
              <a:buClr>
                <a:schemeClr val="dk1"/>
              </a:buClr>
              <a:buSzPct val="68750"/>
            </a:pPr>
            <a:r>
              <a:rPr lang="cs" sz="24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Doklady od žadatele:</a:t>
            </a:r>
          </a:p>
        </p:txBody>
      </p:sp>
      <p:sp>
        <p:nvSpPr>
          <p:cNvPr id="3" name="Rectangle 2"/>
          <p:cNvSpPr/>
          <p:nvPr/>
        </p:nvSpPr>
        <p:spPr>
          <a:xfrm>
            <a:off x="432000" y="1988840"/>
            <a:ext cx="725730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Občanský průkaz</a:t>
            </a:r>
            <a:r>
              <a:rPr lang="cs" sz="1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" sz="16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(resp. jiný identifikační doklad) osoby jednající za firmu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Doklad prokazující právní subjektivitu </a:t>
            </a:r>
            <a:r>
              <a:rPr lang="cs" sz="16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(Živnostenský list nebo výpis z obchodního rejstříku)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Výpisy z účtu žadatele za 6 posledních měsíců </a:t>
            </a:r>
            <a:r>
              <a:rPr lang="cs" sz="16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(může být i ze soukromého účtu) </a:t>
            </a: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nebo</a:t>
            </a:r>
            <a:r>
              <a:rPr lang="cs" sz="1600" b="1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Daňové přiznání s přílohami </a:t>
            </a:r>
            <a:r>
              <a:rPr lang="cs" sz="16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máli </a:t>
            </a:r>
            <a:r>
              <a:rPr lang="cs" sz="16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jej k dispozici</a:t>
            </a:r>
            <a:r>
              <a:rPr lang="cs" sz="1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3284984"/>
            <a:ext cx="3457142" cy="461665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marL="355600">
              <a:spcAft>
                <a:spcPts val="0"/>
              </a:spcAft>
            </a:pPr>
            <a:r>
              <a:rPr lang="cs" sz="24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Podmínky poskytnutí</a:t>
            </a:r>
          </a:p>
        </p:txBody>
      </p:sp>
      <p:sp>
        <p:nvSpPr>
          <p:cNvPr id="5" name="Rectangle 4"/>
          <p:cNvSpPr/>
          <p:nvPr/>
        </p:nvSpPr>
        <p:spPr>
          <a:xfrm>
            <a:off x="432000" y="3789040"/>
            <a:ext cx="639320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maximální výše Firemního úvěru Start up ČS, (resp. součet těchto úvěrů u klienta) u České spořitelny nepřekročí částku </a:t>
            </a:r>
            <a:r>
              <a:rPr lang="cs" sz="16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600 </a:t>
            </a: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tis. Kč.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založení podnikatelského konta (BÚ) v ČS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splnění K.O. kritérií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12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739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build="p"/>
      <p:bldP spid="2" grpId="0" animBg="1"/>
      <p:bldP spid="3" grpId="0"/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0" y="3795823"/>
            <a:ext cx="9906000" cy="3062177"/>
          </a:xfrm>
          <a:prstGeom prst="rect">
            <a:avLst/>
          </a:prstGeom>
        </p:spPr>
      </p:pic>
      <p:sp>
        <p:nvSpPr>
          <p:cNvPr id="126" name="Shape 126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SzPct val="36666"/>
            </a:pPr>
            <a:r>
              <a:rPr lang="cs" dirty="0">
                <a:solidFill>
                  <a:schemeClr val="accent3"/>
                </a:solidFill>
                <a:latin typeface="Arial"/>
              </a:rPr>
              <a:t>Výhody a užitky pro klienta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4294967295"/>
          </p:nvPr>
        </p:nvSpPr>
        <p:spPr>
          <a:xfrm>
            <a:off x="415925" y="4725144"/>
            <a:ext cx="7201371" cy="1296144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rychlejší </a:t>
            </a: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nastartování byznysu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méně startostí se sháněním peněz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větší klid při placení faktur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ušetřené peníze za poplatky a úroky může použít </a:t>
            </a:r>
            <a:r>
              <a:rPr lang="cs" sz="16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 </a:t>
            </a: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dalšímu rozvoji firmy</a:t>
            </a: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600" dirty="0">
              <a:solidFill>
                <a:srgbClr val="000000"/>
              </a:solidFill>
              <a:latin typeface="Arial"/>
            </a:endParaRPr>
          </a:p>
          <a:p>
            <a:endParaRPr sz="16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pPr/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13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628800"/>
            <a:ext cx="6249144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marL="361950"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cs" sz="20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V čem je výhoda Firemního úvěru Start up ČS ?</a:t>
            </a:r>
          </a:p>
        </p:txBody>
      </p:sp>
      <p:sp>
        <p:nvSpPr>
          <p:cNvPr id="3" name="Rectangle 2"/>
          <p:cNvSpPr/>
          <p:nvPr/>
        </p:nvSpPr>
        <p:spPr>
          <a:xfrm>
            <a:off x="432000" y="2160000"/>
            <a:ext cx="7185296" cy="2133096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dostupnost nezajištěného úvěru pro začínající podnikatele až do výše 650tis (dosud jen 50 tis. Kč)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nižší úroková sazba než by byla u standardních úvěrů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úvěr je zcela bez poplatků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rychlost vyřízení úvěru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nemusí mít ještě uzavřen první fiskální rok, </a:t>
            </a:r>
          </a:p>
          <a:p>
            <a:pPr marL="265113">
              <a:spcAft>
                <a:spcPts val="0"/>
              </a:spcAft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tzn. nemusí mít daňové přiznání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možnost odkladu splátek až na 5 měsíců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" y="4281060"/>
            <a:ext cx="6249010" cy="369332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marL="361950">
              <a:spcAft>
                <a:spcPts val="0"/>
              </a:spcAft>
            </a:pPr>
            <a:r>
              <a:rPr lang="cs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A kde jsou užitky pro klienta ?</a:t>
            </a:r>
          </a:p>
        </p:txBody>
      </p:sp>
      <p:pic>
        <p:nvPicPr>
          <p:cNvPr id="11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409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2" grpId="0" animBg="1"/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>
                <a:solidFill>
                  <a:schemeClr val="accent3"/>
                </a:solidFill>
                <a:latin typeface="Arial"/>
              </a:rPr>
              <a:t>Marketingová komunikace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4294967295"/>
          </p:nvPr>
        </p:nvSpPr>
        <p:spPr>
          <a:xfrm>
            <a:off x="0" y="1598613"/>
            <a:ext cx="5106988" cy="896937"/>
          </a:xfrm>
          <a:prstGeom prst="rect">
            <a:avLst/>
          </a:prstGeom>
          <a:solidFill>
            <a:schemeClr val="accent3"/>
          </a:solidFill>
        </p:spPr>
        <p:txBody>
          <a:bodyPr lIns="107244" tIns="107244" rIns="107244" bIns="107244" anchor="t" anchorCtr="0">
            <a:noAutofit/>
          </a:bodyPr>
          <a:lstStyle/>
          <a:p>
            <a:pPr marL="361950"/>
            <a:r>
              <a:rPr lang="cs" dirty="0" smtClean="0">
                <a:solidFill>
                  <a:schemeClr val="bg1"/>
                </a:solidFill>
              </a:rPr>
              <a:t>“Hledá </a:t>
            </a:r>
            <a:r>
              <a:rPr lang="cs" dirty="0">
                <a:solidFill>
                  <a:schemeClr val="bg1"/>
                </a:solidFill>
              </a:rPr>
              <a:t>se Nová krev pro české </a:t>
            </a:r>
            <a:r>
              <a:rPr lang="cs" dirty="0" smtClean="0">
                <a:solidFill>
                  <a:schemeClr val="bg1"/>
                </a:solidFill>
              </a:rPr>
              <a:t>podnikání“</a:t>
            </a:r>
            <a:endParaRPr lang="cs" dirty="0">
              <a:solidFill>
                <a:schemeClr val="bg1"/>
              </a:solidFill>
            </a:endParaRPr>
          </a:p>
          <a:p>
            <a:endParaRPr dirty="0">
              <a:solidFill>
                <a:schemeClr val="bg1"/>
              </a:solidFill>
            </a:endParaRPr>
          </a:p>
        </p:txBody>
      </p:sp>
      <p:pic>
        <p:nvPicPr>
          <p:cNvPr id="190" name="Shape 190"/>
          <p:cNvPicPr preferRelativeResize="0"/>
          <p:nvPr>
            <p:custDataLst>
              <p:tags r:id="rId1"/>
            </p:custDataLst>
          </p:nvPr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2845" y="-27384"/>
            <a:ext cx="4158707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431999" y="2636912"/>
            <a:ext cx="4809033" cy="330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Je nejvyšší čas oživit české podnikání. Nosíte v hlavě neotřelé podnikatelské nápady a chcete je realizovat? Přijďte si k nám pro nový Firemní úvěr Start-up České spořitelny. Půjčíme Vám rychle, jednoduše a bez zbytečného papírování. 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pPr/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dirty="0" err="1">
                <a:solidFill>
                  <a:schemeClr val="bg1"/>
                </a:solidFill>
              </a:rPr>
              <a:t>Page</a:t>
            </a:r>
            <a:r>
              <a:rPr lang="sk-SK" dirty="0">
                <a:solidFill>
                  <a:schemeClr val="bg1"/>
                </a:solidFill>
              </a:rPr>
              <a:t>	</a:t>
            </a:r>
            <a:fld id="{B6F15528-21DE-4FAA-801E-634DDDAF4B2B}" type="slidenum">
              <a:rPr lang="sk-SK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14</a:t>
            </a:fld>
            <a:endParaRPr lang="sk-SK" dirty="0">
              <a:solidFill>
                <a:schemeClr val="bg1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914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build="p" animBg="1"/>
      <p:bldP spid="1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431121\Desktop\ladislav dvorak 0404\zena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-27385"/>
            <a:ext cx="9905998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10"/>
          <p:cNvSpPr/>
          <p:nvPr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539750" y="3429000"/>
            <a:ext cx="8280400" cy="1079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mtClean="0"/>
              <a:t> </a:t>
            </a:r>
          </a:p>
          <a:p>
            <a:endParaRPr lang="cs-CZ" altLang="cs-CZ" sz="2800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cs-CZ" dirty="0">
                <a:solidFill>
                  <a:schemeClr val="accent3"/>
                </a:solidFill>
              </a:rPr>
              <a:t>European Investment Fund</a:t>
            </a:r>
            <a:br>
              <a:rPr lang="en-US" altLang="cs-CZ" dirty="0">
                <a:solidFill>
                  <a:schemeClr val="accent3"/>
                </a:solidFill>
              </a:rPr>
            </a:br>
            <a:r>
              <a:rPr lang="cs-CZ" altLang="cs-CZ" dirty="0" smtClean="0">
                <a:solidFill>
                  <a:schemeClr val="accent3"/>
                </a:solidFill>
              </a:rPr>
              <a:t>Garance </a:t>
            </a:r>
            <a:r>
              <a:rPr lang="cs-CZ" altLang="cs-CZ" dirty="0" err="1" smtClean="0">
                <a:solidFill>
                  <a:schemeClr val="accent3"/>
                </a:solidFill>
              </a:rPr>
              <a:t>InnovFin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431121\Desktop\ladislav dvorak 0404\shutterstock_417879754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965" b="26934"/>
          <a:stretch/>
        </p:blipFill>
        <p:spPr bwMode="auto">
          <a:xfrm>
            <a:off x="0" y="4545944"/>
            <a:ext cx="9906000" cy="233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>
              <a:solidFill>
                <a:srgbClr val="0049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16</a:t>
            </a:fld>
            <a:endParaRPr lang="sk-SK" dirty="0">
              <a:solidFill>
                <a:srgbClr val="0049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2000" y="1620000"/>
            <a:ext cx="8967600" cy="2817112"/>
          </a:xfrm>
          <a:prstGeom prst="rect">
            <a:avLst/>
          </a:prstGeom>
          <a:noFill/>
          <a:extLst/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EIF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 – skupina EIB, rating AAA, tj. 100% uznatelnost záruky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Rozsah garance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50%, bez omezení plnění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Celkový objem úvěrů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100 mil. EUR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Cílový segment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malé a střední firmy (max. do 500 zaměstnanců) realizující inovační projekty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Možno i </a:t>
            </a:r>
            <a:r>
              <a:rPr lang="cs-CZ" altLang="cs-CZ" sz="1800" b="1" dirty="0" err="1" smtClean="0">
                <a:solidFill>
                  <a:schemeClr val="accent3"/>
                </a:solidFill>
                <a:latin typeface="Arial"/>
              </a:rPr>
              <a:t>Mid</a:t>
            </a: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-Caps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(do 500 zaměstnanců)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Parametry linky</a:t>
            </a:r>
            <a:endParaRPr lang="en-GB" altLang="cs-CZ" dirty="0" smtClean="0">
              <a:solidFill>
                <a:schemeClr val="accent3"/>
              </a:solidFill>
              <a:latin typeface="Arial"/>
            </a:endParaRPr>
          </a:p>
        </p:txBody>
      </p:sp>
      <p:pic>
        <p:nvPicPr>
          <p:cNvPr id="9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428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9521" y="-7113"/>
            <a:ext cx="4522483" cy="687876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pPr/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17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2000" y="2160000"/>
            <a:ext cx="4947521" cy="10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SME firmy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do 250 zaměstnanců, 50 mil. EUR obrat nebo 43 mil. aktiva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Tzv. </a:t>
            </a:r>
            <a:r>
              <a:rPr lang="cs-CZ" altLang="cs-CZ" sz="1800" b="1" dirty="0" err="1" smtClean="0">
                <a:solidFill>
                  <a:schemeClr val="accent3"/>
                </a:solidFill>
                <a:latin typeface="Arial"/>
              </a:rPr>
              <a:t>Mid-caps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, tj. firmy do 500 zaměstnanců, nezávisle na obratu, aktivech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Příjemci garance</a:t>
            </a:r>
            <a:endParaRPr lang="en-GB" altLang="cs-CZ" dirty="0" smtClean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75970"/>
            <a:ext cx="3368824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Font typeface="Wingdings" pitchFamily="2" charset="2"/>
              <a:buNone/>
            </a:pPr>
            <a:r>
              <a:rPr lang="cs-CZ" altLang="cs-CZ" sz="2400" dirty="0">
                <a:solidFill>
                  <a:schemeClr val="bg1"/>
                </a:solidFill>
              </a:rPr>
              <a:t>Cílový segment: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94" y="3690036"/>
            <a:ext cx="3368824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lnSpc>
                <a:spcPct val="150000"/>
              </a:lnSpc>
              <a:buFont typeface="Wingdings" pitchFamily="2" charset="2"/>
              <a:buNone/>
            </a:pPr>
            <a:r>
              <a:rPr lang="cs-CZ" altLang="cs-CZ" sz="2400" dirty="0">
                <a:solidFill>
                  <a:schemeClr val="bg1"/>
                </a:solidFill>
              </a:rPr>
              <a:t>Cena záruky:</a:t>
            </a:r>
          </a:p>
        </p:txBody>
      </p:sp>
      <p:sp>
        <p:nvSpPr>
          <p:cNvPr id="2" name="Rectangle 1"/>
          <p:cNvSpPr/>
          <p:nvPr/>
        </p:nvSpPr>
        <p:spPr>
          <a:xfrm>
            <a:off x="392205" y="448197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altLang="cs-CZ" b="1" dirty="0" smtClean="0">
                <a:solidFill>
                  <a:schemeClr val="tx2"/>
                </a:solidFill>
              </a:rPr>
              <a:t>Pro klienta je záruka bezplatná. V některých případech může garance EIF i snížit úrokovou sazbu pro klienta.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03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431121\Desktop\PICTURES\14799999_10206812140891700_1603013517_o2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28" y="1068341"/>
            <a:ext cx="9902872" cy="578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2000" y="1620000"/>
            <a:ext cx="8967600" cy="3393176"/>
          </a:xfrm>
          <a:prstGeom prst="rect">
            <a:avLst/>
          </a:prstGeom>
          <a:solidFill>
            <a:schemeClr val="bg1">
              <a:alpha val="73000"/>
            </a:schemeClr>
          </a:solidFill>
          <a:extLst/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Účel úvěru </a:t>
            </a: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– inovativní projekty, například nová špičková technologie, patenty, růst obratu, zaměstnanosti o 20%</a:t>
            </a:r>
          </a:p>
          <a:p>
            <a:pPr marL="273050" indent="-273050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Velikost úvěru</a:t>
            </a:r>
            <a:r>
              <a:rPr lang="cs-CZ" sz="18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- 25 tis. – 7,- mil. EUR</a:t>
            </a:r>
          </a:p>
          <a:p>
            <a:pPr marL="273050" indent="-273050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Měna úvěru </a:t>
            </a:r>
            <a:r>
              <a:rPr lang="cs-CZ" sz="1800" dirty="0" smtClean="0">
                <a:solidFill>
                  <a:schemeClr val="tx2"/>
                </a:solidFill>
                <a:latin typeface="Arial"/>
              </a:rPr>
              <a:t>-</a:t>
            </a:r>
            <a:r>
              <a:rPr lang="cs-CZ" sz="1800" dirty="0" smtClean="0">
                <a:solidFill>
                  <a:schemeClr val="accent3"/>
                </a:solidFill>
                <a:latin typeface="Arial"/>
              </a:rPr>
              <a:t> </a:t>
            </a: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CZK nebo EUR</a:t>
            </a:r>
          </a:p>
          <a:p>
            <a:pPr marL="273050" indent="-273050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Splatnost úvěru </a:t>
            </a: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– do 7 let od podpisu smlouvy, nově až 10 let - výjimečně</a:t>
            </a:r>
          </a:p>
          <a:p>
            <a:pPr marL="273050" indent="-273050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Výhoda pro klienty </a:t>
            </a: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– nižší úroková sazba díky nižším </a:t>
            </a:r>
            <a:endParaRPr lang="en-US" sz="1800" dirty="0" smtClean="0">
              <a:solidFill>
                <a:srgbClr val="000000"/>
              </a:solidFill>
              <a:latin typeface="Arial"/>
            </a:endParaRPr>
          </a:p>
          <a:p>
            <a:pPr indent="355600">
              <a:lnSpc>
                <a:spcPct val="150000"/>
              </a:lnSpc>
              <a:buClr>
                <a:srgbClr val="000000"/>
              </a:buClr>
              <a:buSzPct val="100000"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nákladům banky na riziko, kapitál</a:t>
            </a:r>
          </a:p>
          <a:p>
            <a:pPr marL="273050" indent="-27305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>
              <a:solidFill>
                <a:srgbClr val="0049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18</a:t>
            </a:fld>
            <a:endParaRPr lang="sk-SK" dirty="0">
              <a:solidFill>
                <a:srgbClr val="00497B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Parametry úvěrů - projekty</a:t>
            </a:r>
            <a:endParaRPr lang="en-GB" altLang="cs-CZ" dirty="0" smtClean="0">
              <a:solidFill>
                <a:schemeClr val="accent3"/>
              </a:solidFill>
              <a:latin typeface="Arial"/>
            </a:endParaRPr>
          </a:p>
        </p:txBody>
      </p:sp>
      <p:pic>
        <p:nvPicPr>
          <p:cNvPr id="9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529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36000"/>
            <a:ext cx="9906000" cy="592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pPr/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19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Co se dá ještě financovat ???</a:t>
            </a:r>
            <a:endParaRPr lang="en-GB" altLang="cs-CZ" dirty="0" smtClean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7" name="TextovéPole 2"/>
          <p:cNvSpPr txBox="1"/>
          <p:nvPr/>
        </p:nvSpPr>
        <p:spPr>
          <a:xfrm>
            <a:off x="432000" y="2042510"/>
            <a:ext cx="8967600" cy="882434"/>
          </a:xfrm>
          <a:prstGeom prst="rect">
            <a:avLst/>
          </a:prstGeom>
          <a:solidFill>
            <a:schemeClr val="bg1">
              <a:alpha val="91000"/>
            </a:schemeClr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179451" indent="-179451" algn="ctr">
              <a:defRPr/>
            </a:pPr>
            <a:r>
              <a:rPr lang="cs-CZ" sz="2400" b="1" dirty="0">
                <a:solidFill>
                  <a:schemeClr val="accent3"/>
                </a:solidFill>
              </a:rPr>
              <a:t>V případě splnění parametrů pro zařazení je možné financovat</a:t>
            </a:r>
            <a:r>
              <a:rPr lang="cs-CZ" sz="2400" b="1" dirty="0" smtClean="0">
                <a:solidFill>
                  <a:schemeClr val="accent3"/>
                </a:solidFill>
              </a:rPr>
              <a:t>:</a:t>
            </a:r>
            <a:endParaRPr lang="cs-CZ" sz="2400" b="1" dirty="0">
              <a:solidFill>
                <a:schemeClr val="accent3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32000" y="3429001"/>
            <a:ext cx="3908600" cy="2016224"/>
          </a:xfrm>
          <a:prstGeom prst="rect">
            <a:avLst/>
          </a:prstGeom>
          <a:solidFill>
            <a:schemeClr val="accent3">
              <a:alpha val="89000"/>
            </a:schemeClr>
          </a:solidFill>
          <a:ln>
            <a:noFill/>
          </a:ln>
        </p:spPr>
        <p:txBody>
          <a:bodyPr wrap="square" lIns="72000" tIns="72000" rIns="72000" bIns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8288" indent="-268288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25475" indent="-269875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84250" indent="-268288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sz="1800" dirty="0" smtClean="0">
                <a:solidFill>
                  <a:schemeClr val="bg1"/>
                </a:solidFill>
              </a:rPr>
              <a:t>Jakákoli </a:t>
            </a:r>
            <a:r>
              <a:rPr lang="cs-CZ" sz="1800" dirty="0">
                <a:solidFill>
                  <a:schemeClr val="bg1"/>
                </a:solidFill>
              </a:rPr>
              <a:t>hmotná či nehmotné aktiva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13040" y="3429000"/>
            <a:ext cx="4086560" cy="2016225"/>
          </a:xfrm>
          <a:prstGeom prst="rect">
            <a:avLst/>
          </a:prstGeom>
          <a:solidFill>
            <a:schemeClr val="accent3">
              <a:alpha val="89000"/>
            </a:schemeClr>
          </a:solidFill>
          <a:ln>
            <a:noFill/>
          </a:ln>
        </p:spPr>
        <p:txBody>
          <a:bodyPr wrap="square" lIns="72000" tIns="72000" rIns="72000" bIns="0" anchor="ctr" anchorCtr="0">
            <a:noAutofit/>
          </a:bodyPr>
          <a:lstStyle/>
          <a:p>
            <a:pPr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cs-CZ" dirty="0">
                <a:solidFill>
                  <a:schemeClr val="bg1"/>
                </a:solidFill>
              </a:rPr>
              <a:t>Je možné využít i na provozní financování – (musí existovat splátkový </a:t>
            </a:r>
            <a:r>
              <a:rPr lang="cs-CZ" dirty="0" smtClean="0">
                <a:solidFill>
                  <a:schemeClr val="bg1"/>
                </a:solidFill>
              </a:rPr>
              <a:t>kalendář, v případě revolvingových úvěrů maximální doba splatnosti 3 roky.)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1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829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431121\Desktop\ladislav dvorak 0404\zena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-27385"/>
            <a:ext cx="9905998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10"/>
          <p:cNvSpPr/>
          <p:nvPr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539750" y="3429000"/>
            <a:ext cx="8280400" cy="1079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mtClean="0"/>
              <a:t> </a:t>
            </a:r>
          </a:p>
          <a:p>
            <a:endParaRPr lang="cs-CZ" altLang="cs-CZ" sz="2800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altLang="cs-CZ" dirty="0" smtClean="0">
                <a:solidFill>
                  <a:schemeClr val="accent3"/>
                </a:solidFill>
              </a:rPr>
              <a:t>Programy ČMZRB</a:t>
            </a:r>
            <a:r>
              <a:rPr lang="en-US" altLang="cs-CZ" dirty="0">
                <a:solidFill>
                  <a:schemeClr val="accent3"/>
                </a:solidFill>
              </a:rPr>
              <a:t/>
            </a:r>
            <a:br>
              <a:rPr lang="en-US" altLang="cs-CZ" dirty="0">
                <a:solidFill>
                  <a:schemeClr val="accent3"/>
                </a:solidFill>
              </a:rPr>
            </a:br>
            <a:r>
              <a:rPr lang="cs-CZ" altLang="cs-CZ" dirty="0" smtClean="0">
                <a:solidFill>
                  <a:schemeClr val="accent3"/>
                </a:solidFill>
              </a:rPr>
              <a:t>Program INOSTART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524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431121\Desktop\ladislav dvorak 0404\zena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-27385"/>
            <a:ext cx="9905998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10"/>
          <p:cNvSpPr/>
          <p:nvPr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cs-CZ" dirty="0">
                <a:solidFill>
                  <a:schemeClr val="accent3"/>
                </a:solidFill>
              </a:rPr>
              <a:t>European Investment </a:t>
            </a:r>
            <a:r>
              <a:rPr lang="cs-CZ" altLang="cs-CZ" dirty="0">
                <a:solidFill>
                  <a:schemeClr val="accent3"/>
                </a:solidFill>
              </a:rPr>
              <a:t>Bank</a:t>
            </a:r>
            <a:r>
              <a:rPr lang="en-US" altLang="cs-CZ" dirty="0">
                <a:solidFill>
                  <a:schemeClr val="accent3"/>
                </a:solidFill>
              </a:rPr>
              <a:t/>
            </a:r>
            <a:br>
              <a:rPr lang="en-US" altLang="cs-CZ" dirty="0">
                <a:solidFill>
                  <a:schemeClr val="accent3"/>
                </a:solidFill>
              </a:rPr>
            </a:br>
            <a:r>
              <a:rPr lang="cs-CZ" altLang="cs-CZ" dirty="0" err="1">
                <a:solidFill>
                  <a:schemeClr val="accent3"/>
                </a:solidFill>
              </a:rPr>
              <a:t>Global</a:t>
            </a:r>
            <a:r>
              <a:rPr lang="cs-CZ" altLang="cs-CZ" dirty="0">
                <a:solidFill>
                  <a:schemeClr val="accent3"/>
                </a:solidFill>
              </a:rPr>
              <a:t> </a:t>
            </a:r>
            <a:r>
              <a:rPr lang="cs-CZ" altLang="cs-CZ" dirty="0" err="1" smtClean="0">
                <a:solidFill>
                  <a:schemeClr val="accent3"/>
                </a:solidFill>
              </a:rPr>
              <a:t>Loans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520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7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1071" y="48815"/>
            <a:ext cx="4304929" cy="680927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/>
              <a:t>28 May 2019</a:t>
            </a:fld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21</a:t>
            </a:fld>
            <a:endParaRPr lang="sk-SK" dirty="0"/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lang="de-AT" sz="3200" kern="1200" smtClean="0">
                <a:solidFill>
                  <a:schemeClr val="tx1"/>
                </a:solidFill>
                <a:latin typeface="Arial" charset="0"/>
                <a:ea typeface="+mn-ea"/>
                <a:cs typeface="Arial" pitchFamily="34" charset="0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32000" y="2276872"/>
            <a:ext cx="66812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8288" indent="-268288" eaLnBrk="1" hangingPunct="1">
              <a:spcBef>
                <a:spcPct val="20000"/>
              </a:spcBef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 Úvěr poskytovaný ČS za zvýhodněných podmínek </a:t>
            </a:r>
          </a:p>
          <a:p>
            <a:pPr marL="268288" indent="-268288" eaLnBrk="1" hangingPunct="1">
              <a:spcBef>
                <a:spcPct val="20000"/>
              </a:spcBef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 Pro projekty definované velikosti (EUR 40 tis. – EUR 25 mil.)</a:t>
            </a:r>
          </a:p>
          <a:p>
            <a:pPr marL="268288" indent="-268288" eaLnBrk="1" hangingPunct="1">
              <a:spcBef>
                <a:spcPct val="20000"/>
              </a:spcBef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altLang="cs-CZ" b="1" dirty="0" smtClean="0">
                <a:solidFill>
                  <a:schemeClr val="accent3"/>
                </a:solidFill>
                <a:latin typeface="Arial"/>
              </a:rPr>
              <a:t>Určen pro financování:</a:t>
            </a:r>
          </a:p>
          <a:p>
            <a:pPr marL="631825" lvl="1" indent="-274638" eaLnBrk="1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/>
              <a:buChar char="-"/>
              <a:defRPr/>
            </a:pP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Malých a středních podniků / </a:t>
            </a:r>
            <a:r>
              <a:rPr lang="cs-CZ" altLang="cs-CZ" dirty="0" err="1" smtClean="0">
                <a:solidFill>
                  <a:srgbClr val="000000"/>
                </a:solidFill>
                <a:latin typeface="Arial"/>
              </a:rPr>
              <a:t>MidCaps</a:t>
            </a: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 (dle definice </a:t>
            </a:r>
            <a:r>
              <a:rPr lang="en-US" altLang="cs-CZ" dirty="0">
                <a:solidFill>
                  <a:srgbClr val="000000"/>
                </a:solidFill>
                <a:latin typeface="Arial"/>
              </a:rPr>
              <a:t/>
            </a:r>
            <a:br>
              <a:rPr lang="en-US" altLang="cs-CZ" dirty="0">
                <a:solidFill>
                  <a:srgbClr val="000000"/>
                </a:solidFill>
                <a:latin typeface="Arial"/>
              </a:rPr>
            </a:b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velikosti subjektu) a municipalit</a:t>
            </a:r>
          </a:p>
          <a:p>
            <a:pPr marL="631825" lvl="1" indent="-274638" eaLnBrk="1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/>
              <a:buChar char="-"/>
              <a:defRPr/>
            </a:pPr>
            <a:r>
              <a:rPr lang="cs-CZ" altLang="cs-CZ" dirty="0" smtClean="0">
                <a:solidFill>
                  <a:srgbClr val="000000"/>
                </a:solidFill>
                <a:latin typeface="Arial"/>
              </a:rPr>
              <a:t>Projektů směřujících do oblastí: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47813" y="4941888"/>
            <a:ext cx="331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buFont typeface="Arial" charset="0"/>
              <a:buChar char="–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endParaRPr lang="en-US" altLang="cs-CZ" sz="1600" b="1" i="1">
              <a:solidFill>
                <a:schemeClr val="tx2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435600" y="4868863"/>
            <a:ext cx="2232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buFont typeface="Arial" charset="0"/>
              <a:buChar char="–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endParaRPr lang="en-US" altLang="cs-CZ" sz="1600" b="1" i="1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620000"/>
            <a:ext cx="2864768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defRPr/>
            </a:pPr>
            <a:r>
              <a:rPr lang="cs-CZ" altLang="cs-CZ" sz="2400" dirty="0" smtClean="0">
                <a:solidFill>
                  <a:schemeClr val="bg1"/>
                </a:solidFill>
                <a:latin typeface="Arial"/>
              </a:rPr>
              <a:t>Globální úvěr</a:t>
            </a:r>
            <a:endParaRPr lang="cs-CZ" altLang="cs-CZ" sz="24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32000" y="4293094"/>
            <a:ext cx="3908600" cy="1368153"/>
          </a:xfrm>
          <a:prstGeom prst="rect">
            <a:avLst/>
          </a:prstGeom>
          <a:solidFill>
            <a:schemeClr val="accent3">
              <a:alpha val="89000"/>
            </a:schemeClr>
          </a:solidFill>
          <a:ln>
            <a:noFill/>
          </a:ln>
        </p:spPr>
        <p:txBody>
          <a:bodyPr wrap="square" lIns="72000" tIns="72000" rIns="72000" bIns="0" anchor="ctr" anchorCtr="1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8288" indent="-268288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25475" indent="-269875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84250" indent="-268288" algn="l" defTabSz="914400" rtl="0" eaLnBrk="1" latinLnBrk="0" hangingPunct="1">
              <a:spcBef>
                <a:spcPct val="20000"/>
              </a:spcBef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7986713" fontAlgn="base">
              <a:spcAft>
                <a:spcPct val="0"/>
              </a:spcAft>
            </a:pPr>
            <a:r>
              <a:rPr lang="cs-CZ" altLang="cs-CZ" sz="1800" b="1" dirty="0">
                <a:solidFill>
                  <a:schemeClr val="bg1"/>
                </a:solidFill>
              </a:rPr>
              <a:t> životní prostředí</a:t>
            </a:r>
          </a:p>
          <a:p>
            <a:pPr lvl="0" defTabSz="7986713" fontAlgn="base">
              <a:spcAft>
                <a:spcPct val="0"/>
              </a:spcAft>
            </a:pPr>
            <a:r>
              <a:rPr lang="cs-CZ" altLang="cs-CZ" sz="1800" b="1" dirty="0">
                <a:solidFill>
                  <a:schemeClr val="bg1"/>
                </a:solidFill>
              </a:rPr>
              <a:t> rozvoj znalostní ekonomiky</a:t>
            </a:r>
          </a:p>
          <a:p>
            <a:pPr lvl="0" defTabSz="7986713" fontAlgn="base">
              <a:spcAft>
                <a:spcPct val="0"/>
              </a:spcAft>
            </a:pPr>
            <a:r>
              <a:rPr lang="cs-CZ" altLang="cs-CZ" sz="1800" b="1" dirty="0">
                <a:solidFill>
                  <a:schemeClr val="bg1"/>
                </a:solidFill>
              </a:rPr>
              <a:t> racionální využití energie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313040" y="4293094"/>
            <a:ext cx="4086560" cy="1368154"/>
          </a:xfrm>
          <a:prstGeom prst="rect">
            <a:avLst/>
          </a:prstGeom>
          <a:solidFill>
            <a:schemeClr val="accent3">
              <a:alpha val="89000"/>
            </a:schemeClr>
          </a:solidFill>
          <a:ln>
            <a:noFill/>
          </a:ln>
        </p:spPr>
        <p:txBody>
          <a:bodyPr wrap="square" lIns="72000" tIns="72000" rIns="72000" bIns="0" anchor="ctr" anchorCtr="1">
            <a:noAutofit/>
          </a:bodyPr>
          <a:lstStyle/>
          <a:p>
            <a:pPr lvl="0" defTabSz="7986713" fontAlgn="base">
              <a:spcBef>
                <a:spcPct val="20000"/>
              </a:spcBef>
              <a:spcAft>
                <a:spcPct val="0"/>
              </a:spcAft>
            </a:pPr>
            <a:r>
              <a:rPr lang="cs-CZ" altLang="cs-CZ" b="1" dirty="0">
                <a:solidFill>
                  <a:schemeClr val="bg1"/>
                </a:solidFill>
                <a:latin typeface="Arial" pitchFamily="34" charset="0"/>
              </a:rPr>
              <a:t> infrastruktura</a:t>
            </a:r>
          </a:p>
          <a:p>
            <a:pPr lvl="0" defTabSz="7986713" fontAlgn="base">
              <a:spcBef>
                <a:spcPct val="20000"/>
              </a:spcBef>
              <a:spcAft>
                <a:spcPct val="0"/>
              </a:spcAft>
            </a:pPr>
            <a:r>
              <a:rPr lang="cs-CZ" altLang="cs-CZ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cs-CZ" altLang="cs-CZ" b="1" dirty="0" smtClean="0">
                <a:solidFill>
                  <a:schemeClr val="bg1"/>
                </a:solidFill>
                <a:latin typeface="Arial" pitchFamily="34" charset="0"/>
              </a:rPr>
              <a:t>zdravotnictví</a:t>
            </a:r>
            <a:endParaRPr lang="cs-CZ" altLang="cs-CZ" b="1" dirty="0">
              <a:solidFill>
                <a:schemeClr val="bg1"/>
              </a:solidFill>
              <a:latin typeface="Arial" pitchFamily="34" charset="0"/>
            </a:endParaRPr>
          </a:p>
          <a:p>
            <a:pPr lvl="0" defTabSz="7986713" fontAlgn="base">
              <a:spcBef>
                <a:spcPct val="20000"/>
              </a:spcBef>
              <a:spcAft>
                <a:spcPct val="0"/>
              </a:spcAft>
            </a:pPr>
            <a:r>
              <a:rPr lang="cs-CZ" altLang="cs-CZ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cs-CZ" altLang="cs-CZ" b="1" dirty="0" smtClean="0">
                <a:solidFill>
                  <a:schemeClr val="bg1"/>
                </a:solidFill>
                <a:latin typeface="Arial" pitchFamily="34" charset="0"/>
              </a:rPr>
              <a:t>vzdělávání</a:t>
            </a:r>
            <a:endParaRPr lang="cs-CZ" altLang="cs-CZ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82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431121\Desktop\ladislav dvorak 0404\flag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0977" y="1"/>
            <a:ext cx="10284389" cy="686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 smtClean="0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22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2000" y="2304016"/>
            <a:ext cx="6825256" cy="234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451" indent="-179451">
              <a:buFont typeface="Wingdings" pitchFamily="2" charset="2"/>
              <a:buNone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Kritéria:</a:t>
            </a:r>
          </a:p>
          <a:p>
            <a:pPr marL="179451" indent="-179451"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	1. Počet zaměstnanců: maximálně 250 na HPP pro MSP</a:t>
            </a:r>
          </a:p>
          <a:p>
            <a:pPr marL="179451" indent="-179451"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	2. Roční obrat:  méně než 50 mil. EUR </a:t>
            </a:r>
            <a:endParaRPr lang="en-US" altLang="cs-CZ" sz="1800" dirty="0" smtClean="0">
              <a:solidFill>
                <a:srgbClr val="000000"/>
              </a:solidFill>
              <a:latin typeface="Arial"/>
            </a:endParaRPr>
          </a:p>
          <a:p>
            <a:pPr marL="179388" indent="265113"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nebo </a:t>
            </a:r>
          </a:p>
          <a:p>
            <a:pPr marL="179451" indent="-179451"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	    Roční bilanční suma: méně než 43 mil. EUR</a:t>
            </a:r>
          </a:p>
          <a:p>
            <a:pPr marL="179451" indent="-179451">
              <a:buClr>
                <a:schemeClr val="accent1"/>
              </a:buClr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	3. Vlastnická struktura: Nezávislá, Partnerská, Propojená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30952" y="1620000"/>
            <a:ext cx="5638800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Font typeface="Wingdings" pitchFamily="2" charset="2"/>
              <a:buNone/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Definice dle Evropské komise SME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4509120"/>
            <a:ext cx="5638800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Clr>
                <a:schemeClr val="accent1"/>
              </a:buClr>
              <a:buFont typeface="Wingdings" pitchFamily="2" charset="2"/>
              <a:buNone/>
            </a:pPr>
            <a:r>
              <a:rPr lang="cs-CZ" altLang="cs-CZ" sz="2400" dirty="0" err="1">
                <a:solidFill>
                  <a:schemeClr val="bg1"/>
                </a:solidFill>
              </a:rPr>
              <a:t>Mid</a:t>
            </a:r>
            <a:r>
              <a:rPr lang="cs-CZ" altLang="cs-CZ" sz="2400" dirty="0">
                <a:solidFill>
                  <a:schemeClr val="bg1"/>
                </a:solidFill>
              </a:rPr>
              <a:t> – Caps: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5925" y="5049120"/>
            <a:ext cx="4666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altLang="cs-CZ" dirty="0" smtClean="0">
                <a:solidFill>
                  <a:srgbClr val="000000"/>
                </a:solidFill>
              </a:rPr>
              <a:t>Méně </a:t>
            </a:r>
            <a:r>
              <a:rPr lang="cs-CZ" altLang="cs-CZ" dirty="0">
                <a:solidFill>
                  <a:srgbClr val="000000"/>
                </a:solidFill>
              </a:rPr>
              <a:t>než 3000 zaměstnanců ve skupině</a:t>
            </a:r>
          </a:p>
        </p:txBody>
      </p:sp>
      <p:pic>
        <p:nvPicPr>
          <p:cNvPr id="15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361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/>
              <a:t>28 May 2019</a:t>
            </a:fld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/>
              <a:t>Page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23</a:t>
            </a:fld>
            <a:endParaRPr lang="sk-SK" dirty="0"/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620000"/>
            <a:ext cx="3944888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Font typeface="Wingdings" pitchFamily="2" charset="2"/>
              <a:buNone/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Projektové podmínky</a:t>
            </a: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14243"/>
            <a:ext cx="9906000" cy="2625757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2000" y="2304016"/>
            <a:ext cx="896760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extLst/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Z globálního úvěru lze refinancovat až 100% celkových projektových nákladů, max. 12,5 mil. EUR</a:t>
            </a: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Velikost projektu 40.000 – 25 mil. EUR  </a:t>
            </a: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Dokončení projektu do 3 let</a:t>
            </a: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V případě, že je na projekt jiná dotace, EIB zvýhodnění je na nedotovanou část projektu</a:t>
            </a: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Pouze nové projekty před realizací, v realizaci, maximálně však 6 měsíců od data dokončení projektu (zkolaudované, udělení licence…aj.) 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861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431121\Desktop\ladislav dvorak 0404\shutterstock_549195883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 bwMode="auto">
          <a:xfrm>
            <a:off x="5889104" y="0"/>
            <a:ext cx="40168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 smtClean="0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24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2000" y="2304016"/>
            <a:ext cx="5457104" cy="342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451" indent="-179451">
              <a:lnSpc>
                <a:spcPct val="90000"/>
              </a:lnSpc>
              <a:buClr>
                <a:srgbClr val="000000"/>
              </a:buClr>
              <a:buSzPct val="100000"/>
              <a:buFont typeface="Wingdings"/>
              <a:buChar char="§"/>
              <a:tabLst>
                <a:tab pos="1617663" algn="l"/>
                <a:tab pos="3492500" algn="l"/>
              </a:tabLst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PRŮMYSL – VÝSTAVBA, ROZŠÍŘENÍ, MODERNIZACE</a:t>
            </a:r>
            <a:endParaRPr lang="cs-CZ" altLang="cs-CZ" sz="1800" dirty="0" smtClean="0">
              <a:solidFill>
                <a:schemeClr val="accent3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výrobní haly, 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provozní/administrativní/logistické budovy a areály,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technologická a vývojová centra,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nákup a modernizace výrobních a logistických technologií  </a:t>
            </a:r>
          </a:p>
          <a:p>
            <a:pPr marL="179451" indent="-179451">
              <a:lnSpc>
                <a:spcPct val="90000"/>
              </a:lnSpc>
              <a:buClr>
                <a:srgbClr val="000000"/>
              </a:buClr>
              <a:buSzPct val="100000"/>
              <a:buFont typeface="Wingdings"/>
              <a:buChar char="§"/>
              <a:tabLst>
                <a:tab pos="1617663" algn="l"/>
                <a:tab pos="3492500" algn="l"/>
              </a:tabLst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VÝROBA ENERGIE Z OBNOVITELNÝCH ZDROJŮ </a:t>
            </a:r>
            <a:endParaRPr lang="cs-CZ" altLang="cs-CZ" sz="1800" dirty="0" smtClean="0">
              <a:solidFill>
                <a:schemeClr val="accent3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solární elektrárny,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větrné elektrárny,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bioplynové stanice, </a:t>
            </a:r>
          </a:p>
          <a:p>
            <a:pPr marL="285750" indent="-285750">
              <a:lnSpc>
                <a:spcPct val="9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malé vodní elektrárny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1484784"/>
            <a:ext cx="5889104" cy="675216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lnSpc>
                <a:spcPct val="90000"/>
              </a:lnSpc>
              <a:buFontTx/>
              <a:buNone/>
              <a:tabLst>
                <a:tab pos="1617663" algn="l"/>
                <a:tab pos="3492500" algn="l"/>
              </a:tabLst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Běžné typy projektů vhodné pro Globální úvěr: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749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431121\Desktop\ladislav dvorak 0404\shutterstock_164205476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9625" y="0"/>
            <a:ext cx="4016375" cy="6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 smtClean="0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25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2000" y="2160000"/>
            <a:ext cx="5457625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451" indent="-179451">
              <a:buClr>
                <a:srgbClr val="000000"/>
              </a:buClr>
              <a:buSzPct val="100000"/>
              <a:buFont typeface="Wingdings"/>
              <a:buChar char="§"/>
              <a:tabLst>
                <a:tab pos="1617663" algn="l"/>
                <a:tab pos="3492500" algn="l"/>
              </a:tabLst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ZEMĚDĚLSTVÍ – VÝSTAVBA, ROZŠÍŘENÍ, MODERNIZACE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kravíny, stáje, silážní žlaby, sila,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posklizňové linky,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sklady pro neintervenční účely </a:t>
            </a:r>
          </a:p>
          <a:p>
            <a:pPr marL="179451" indent="-179451">
              <a:buClr>
                <a:srgbClr val="000000"/>
              </a:buClr>
              <a:buSzPct val="100000"/>
              <a:buFont typeface="Wingdings"/>
              <a:buChar char="§"/>
              <a:tabLst>
                <a:tab pos="1617663" algn="l"/>
                <a:tab pos="3492500" algn="l"/>
              </a:tabLst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SLUŽBY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školící centra, aquaparky, multikina, lyžařské vleky</a:t>
            </a:r>
          </a:p>
          <a:p>
            <a:pPr marL="179451" indent="-179451">
              <a:buClr>
                <a:srgbClr val="000000"/>
              </a:buClr>
              <a:buSzPct val="100000"/>
              <a:buFont typeface="Wingdings"/>
              <a:buChar char="§"/>
              <a:tabLst>
                <a:tab pos="1617663" algn="l"/>
                <a:tab pos="3492500" algn="l"/>
              </a:tabLst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KOMUNÁLNÍ FINANCOVÁNÍ 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výstavba a modernizace tepláren,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tabLst>
                <a:tab pos="1617663" algn="l"/>
                <a:tab pos="3492500" algn="l"/>
              </a:tabLst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nákup a modernizace technologií nemocnic </a:t>
            </a:r>
          </a:p>
          <a:p>
            <a:pPr>
              <a:buFont typeface="Arial" charset="0"/>
              <a:buNone/>
              <a:tabLst>
                <a:tab pos="1617663" algn="l"/>
                <a:tab pos="3492500" algn="l"/>
              </a:tabLst>
            </a:pPr>
            <a:endParaRPr lang="cs-CZ" altLang="cs-CZ" sz="180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1484784"/>
            <a:ext cx="5889104" cy="675216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lnSpc>
                <a:spcPct val="90000"/>
              </a:lnSpc>
              <a:buFontTx/>
              <a:buNone/>
              <a:tabLst>
                <a:tab pos="1617663" algn="l"/>
                <a:tab pos="3492500" algn="l"/>
              </a:tabLst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Běžné typy projektů vhodné pro Globální úvěr: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432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0" y="117800"/>
            <a:ext cx="4572000" cy="67402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/>
              <a:t>28 May 2019</a:t>
            </a:fld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dirty="0" err="1" smtClean="0"/>
              <a:t>Page</a:t>
            </a:r>
            <a:r>
              <a:rPr lang="sk-SK" dirty="0" smtClean="0"/>
              <a:t>	</a:t>
            </a:r>
            <a:fld id="{B6F15528-21DE-4FAA-801E-634DDDAF4B2B}" type="slidenum">
              <a:rPr lang="sk-SK" smtClean="0"/>
              <a:pPr>
                <a:tabLst>
                  <a:tab pos="357188" algn="l"/>
                  <a:tab pos="447675" algn="l"/>
                </a:tabLst>
              </a:pPr>
              <a:t>26</a:t>
            </a:fld>
            <a:endParaRPr lang="sk-SK" dirty="0"/>
          </a:p>
        </p:txBody>
      </p:sp>
      <p:sp>
        <p:nvSpPr>
          <p:cNvPr id="5" name="Zástupný symbol pro číslo snímku 5"/>
          <p:cNvSpPr txBox="1">
            <a:spLocks/>
          </p:cNvSpPr>
          <p:nvPr/>
        </p:nvSpPr>
        <p:spPr bwMode="auto">
          <a:xfrm>
            <a:off x="3505200" y="63055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0" latinLnBrk="0" hangingPunct="0"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en-GB" altLang="cs-CZ" sz="1800" smtClean="0">
              <a:solidFill>
                <a:srgbClr val="083676"/>
              </a:solidFill>
            </a:endParaRPr>
          </a:p>
          <a:p>
            <a:pPr eaLnBrk="1" hangingPunct="1">
              <a:buFontTx/>
              <a:buNone/>
            </a:pPr>
            <a:endParaRPr lang="en-GB" altLang="cs-CZ" sz="1800">
              <a:solidFill>
                <a:srgbClr val="083676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11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Programy financované ve </a:t>
            </a:r>
            <a:br>
              <a:rPr lang="cs-CZ" altLang="cs-CZ" dirty="0" smtClean="0">
                <a:solidFill>
                  <a:schemeClr val="accent3"/>
                </a:solidFill>
                <a:latin typeface="Arial"/>
              </a:rPr>
            </a:br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spolupráci s EIB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2000" y="2254843"/>
            <a:ext cx="4737024" cy="98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Úrokové zvýhodnění 0,25% </a:t>
            </a:r>
            <a:r>
              <a:rPr lang="cs-CZ" altLang="cs-CZ" sz="1800" dirty="0" err="1" smtClean="0">
                <a:solidFill>
                  <a:srgbClr val="000000"/>
                </a:solidFill>
                <a:latin typeface="Arial"/>
              </a:rPr>
              <a:t>p.a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268288" indent="-268288"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U firem zaměstnávajících pracovníky do 29 let 0,3%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450344"/>
            <a:ext cx="5169024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Font typeface="Wingdings" pitchFamily="2" charset="2"/>
              <a:buNone/>
              <a:defRPr/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Aktuální podpora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2495" y="4319445"/>
            <a:ext cx="473702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12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dirty="0">
                <a:solidFill>
                  <a:srgbClr val="000000"/>
                </a:solidFill>
                <a:latin typeface="Arial"/>
              </a:rPr>
              <a:t>Úvěry EIB ve výši 1 5</a:t>
            </a:r>
            <a:r>
              <a:rPr lang="cs-CZ" dirty="0" smtClean="0">
                <a:solidFill>
                  <a:srgbClr val="000000"/>
                </a:solidFill>
                <a:latin typeface="Arial"/>
              </a:rPr>
              <a:t>00 </a:t>
            </a:r>
            <a:r>
              <a:rPr lang="cs-CZ" dirty="0">
                <a:solidFill>
                  <a:srgbClr val="000000"/>
                </a:solidFill>
                <a:latin typeface="Arial"/>
              </a:rPr>
              <a:t>mil. </a:t>
            </a:r>
            <a:r>
              <a:rPr lang="cs-CZ" dirty="0" smtClean="0">
                <a:solidFill>
                  <a:srgbClr val="000000"/>
                </a:solidFill>
                <a:latin typeface="Arial"/>
              </a:rPr>
              <a:t>EUR</a:t>
            </a:r>
            <a:endParaRPr lang="cs-CZ" dirty="0">
              <a:solidFill>
                <a:srgbClr val="000000"/>
              </a:solidFill>
              <a:latin typeface="Arial"/>
            </a:endParaRP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  <a:defRPr/>
            </a:pPr>
            <a:r>
              <a:rPr lang="cs-CZ" dirty="0">
                <a:solidFill>
                  <a:srgbClr val="000000"/>
                </a:solidFill>
                <a:latin typeface="Arial"/>
              </a:rPr>
              <a:t>Počet podpořených projektů :  </a:t>
            </a:r>
            <a:r>
              <a:rPr lang="cs-CZ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cs-CZ" dirty="0">
                <a:solidFill>
                  <a:srgbClr val="000000"/>
                </a:solidFill>
                <a:latin typeface="Arial"/>
              </a:rPr>
              <a:t>2</a:t>
            </a:r>
            <a:r>
              <a:rPr lang="cs-CZ" dirty="0" smtClean="0">
                <a:solidFill>
                  <a:srgbClr val="000000"/>
                </a:solidFill>
                <a:latin typeface="Arial"/>
              </a:rPr>
              <a:t>00</a:t>
            </a:r>
            <a:r>
              <a:rPr lang="cs-CZ" dirty="0">
                <a:solidFill>
                  <a:srgbClr val="000000"/>
                </a:solidFill>
                <a:latin typeface="Arial"/>
              </a:rPr>
              <a:t> </a:t>
            </a:r>
            <a:endParaRPr lang="cs-CZ" dirty="0" smtClean="0">
              <a:solidFill>
                <a:srgbClr val="000000"/>
              </a:solidFill>
              <a:latin typeface="Arial"/>
            </a:endParaRPr>
          </a:p>
          <a:p>
            <a:pPr marL="268288" indent="-268288">
              <a:spcAft>
                <a:spcPts val="1200"/>
              </a:spcAft>
              <a:buClr>
                <a:srgbClr val="000000"/>
              </a:buClr>
              <a:buSzPct val="100000"/>
              <a:buFont typeface="Wingdings"/>
              <a:buChar char="§"/>
              <a:defRPr/>
            </a:pPr>
            <a:endParaRPr lang="cs-CZ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378" y="3507628"/>
            <a:ext cx="5169024" cy="540000"/>
          </a:xfrm>
          <a:prstGeom prst="rect">
            <a:avLst/>
          </a:prstGeom>
          <a:solidFill>
            <a:schemeClr val="accent3"/>
          </a:solidFill>
          <a:extLst/>
        </p:spPr>
        <p:txBody>
          <a:bodyPr wrap="square" lIns="0" tIns="0" rIns="0" bIns="0" anchor="ctr" anchorCtr="0">
            <a:noAutofit/>
          </a:bodyPr>
          <a:lstStyle/>
          <a:p>
            <a:pPr marL="452438" indent="-1588">
              <a:buFont typeface="Wingdings" pitchFamily="2" charset="2"/>
              <a:buNone/>
              <a:defRPr/>
            </a:pPr>
            <a:r>
              <a:rPr lang="cs-CZ" altLang="cs-CZ" sz="2400" dirty="0">
                <a:solidFill>
                  <a:schemeClr val="bg1"/>
                </a:solidFill>
                <a:latin typeface="Arial"/>
              </a:rPr>
              <a:t>Výsledky spolupráce k </a:t>
            </a:r>
            <a:r>
              <a:rPr lang="cs-CZ" altLang="cs-CZ" sz="2400" dirty="0" smtClean="0">
                <a:solidFill>
                  <a:schemeClr val="bg1"/>
                </a:solidFill>
                <a:latin typeface="Arial"/>
              </a:rPr>
              <a:t>31.12.2018</a:t>
            </a:r>
            <a:endParaRPr lang="cs-CZ" altLang="cs-CZ" sz="2400" dirty="0">
              <a:solidFill>
                <a:schemeClr val="bg1"/>
              </a:solidFill>
              <a:latin typeface="Arial"/>
            </a:endParaRPr>
          </a:p>
        </p:txBody>
      </p:sp>
      <p:cxnSp>
        <p:nvCxnSpPr>
          <p:cNvPr id="15" name="Gerade Verbindung 4"/>
          <p:cNvCxnSpPr/>
          <p:nvPr/>
        </p:nvCxnSpPr>
        <p:spPr>
          <a:xfrm>
            <a:off x="432000" y="5994000"/>
            <a:ext cx="8967600" cy="0"/>
          </a:xfrm>
          <a:prstGeom prst="line">
            <a:avLst/>
          </a:prstGeom>
          <a:ln w="12700">
            <a:solidFill>
              <a:srgbClr val="004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632" y="6025976"/>
            <a:ext cx="19612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5253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431121\Desktop\ladislav dvorak 0404\zena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-27385"/>
            <a:ext cx="9905998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10"/>
          <p:cNvSpPr/>
          <p:nvPr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cs-CZ" dirty="0">
                <a:solidFill>
                  <a:schemeClr val="accent3"/>
                </a:solidFill>
              </a:rPr>
              <a:t>European Investment </a:t>
            </a:r>
            <a:r>
              <a:rPr lang="cs-CZ" altLang="cs-CZ" dirty="0">
                <a:solidFill>
                  <a:schemeClr val="accent3"/>
                </a:solidFill>
              </a:rPr>
              <a:t>Bank</a:t>
            </a:r>
            <a:r>
              <a:rPr lang="en-US" altLang="cs-CZ" dirty="0">
                <a:solidFill>
                  <a:schemeClr val="accent3"/>
                </a:solidFill>
              </a:rPr>
              <a:t/>
            </a:r>
            <a:br>
              <a:rPr lang="en-US" altLang="cs-CZ" dirty="0">
                <a:solidFill>
                  <a:schemeClr val="accent3"/>
                </a:solidFill>
              </a:rPr>
            </a:br>
            <a:r>
              <a:rPr lang="cs-CZ" altLang="cs-CZ" dirty="0" err="1" smtClean="0">
                <a:solidFill>
                  <a:schemeClr val="accent3"/>
                </a:solidFill>
              </a:rPr>
              <a:t>Guarantees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776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431121\Desktop\ladislav dvorak 0404\shutterstock_417879754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965" b="26934"/>
          <a:stretch/>
        </p:blipFill>
        <p:spPr bwMode="auto">
          <a:xfrm>
            <a:off x="0" y="4545944"/>
            <a:ext cx="9906000" cy="233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9369-42A1-4189-A4D1-F98A63BC713F}" type="datetime4">
              <a:rPr lang="en-GB" smtClean="0">
                <a:solidFill>
                  <a:schemeClr val="bg1"/>
                </a:solidFill>
              </a:rPr>
              <a:t>28 May 2019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 smtClean="0">
                <a:solidFill>
                  <a:schemeClr val="bg1"/>
                </a:solidFill>
              </a:rPr>
              <a:t>Page	</a:t>
            </a:r>
            <a:fld id="{B6F15528-21DE-4FAA-801E-634DDDAF4B2B}" type="slidenum">
              <a:rPr lang="sk-SK" smtClean="0">
                <a:solidFill>
                  <a:schemeClr val="bg1"/>
                </a:solidFill>
              </a:rPr>
              <a:pPr>
                <a:tabLst>
                  <a:tab pos="357188" algn="l"/>
                  <a:tab pos="447675" algn="l"/>
                </a:tabLst>
              </a:pPr>
              <a:t>28</a:t>
            </a:fld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2000" y="870250"/>
            <a:ext cx="8967600" cy="3545073"/>
          </a:xfrm>
          <a:prstGeom prst="rect">
            <a:avLst/>
          </a:prstGeom>
          <a:solidFill>
            <a:schemeClr val="bg1">
              <a:alpha val="91000"/>
            </a:schemeClr>
          </a:solidFill>
          <a:extLst/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>
                <a:solidFill>
                  <a:srgbClr val="000000"/>
                </a:solidFill>
                <a:latin typeface="Arial"/>
              </a:rPr>
              <a:t>S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kupina EIB, rating AAA, tj. 100% uznatelnost záruky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Rozsah garance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50%, bez omezení plnění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Celkový objem úvěrů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2 x 100 mil. EUR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b="1" dirty="0" smtClean="0">
                <a:solidFill>
                  <a:schemeClr val="accent3"/>
                </a:solidFill>
                <a:latin typeface="Arial"/>
              </a:rPr>
              <a:t>Cílový segment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– tzv. </a:t>
            </a:r>
            <a:r>
              <a:rPr lang="cs-CZ" altLang="cs-CZ" sz="1800" dirty="0" err="1" smtClean="0">
                <a:solidFill>
                  <a:srgbClr val="000000"/>
                </a:solidFill>
                <a:latin typeface="Arial"/>
              </a:rPr>
              <a:t>Mid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-Caps firmy (max. do 3000 zaměstnanců), za určitých podmínek i větší </a:t>
            </a:r>
          </a:p>
          <a:p>
            <a:pPr marL="268288" indent="-268288">
              <a:lnSpc>
                <a:spcPct val="150000"/>
              </a:lnSpc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Projekt financování inovací, úspor energie i jiné investiční priority</a:t>
            </a:r>
          </a:p>
          <a:p>
            <a:pPr marL="285750" indent="-285750">
              <a:lnSpc>
                <a:spcPct val="15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Neposkytuje finanční výhodu, ale zvyšuje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100000"/>
            </a:pPr>
            <a:r>
              <a:rPr lang="cs-CZ" altLang="cs-CZ" sz="1800" dirty="0">
                <a:solidFill>
                  <a:srgbClr val="000000"/>
                </a:solidFill>
                <a:latin typeface="Arial"/>
              </a:rPr>
              <a:t> 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    dostupnost financování</a:t>
            </a:r>
          </a:p>
          <a:p>
            <a:pPr marL="179451" indent="-179451"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51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cs-CZ" altLang="cs-CZ" dirty="0" smtClean="0">
                <a:solidFill>
                  <a:schemeClr val="accent3"/>
                </a:solidFill>
                <a:latin typeface="Arial"/>
              </a:rPr>
              <a:t>Parametry linky</a:t>
            </a:r>
            <a:endParaRPr lang="en-GB" altLang="cs-CZ" dirty="0" smtClean="0">
              <a:solidFill>
                <a:schemeClr val="accent3"/>
              </a:solidFill>
              <a:latin typeface="Arial"/>
            </a:endParaRPr>
          </a:p>
        </p:txBody>
      </p:sp>
      <p:pic>
        <p:nvPicPr>
          <p:cNvPr id="9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501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6" b="100000" l="11052" r="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032" y="3399081"/>
            <a:ext cx="4664968" cy="345892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32000" y="1620000"/>
            <a:ext cx="89676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 CE" pitchFamily="34" charset="0"/>
              <a:buNone/>
            </a:pPr>
            <a:r>
              <a:rPr lang="cs-CZ" altLang="cs-CZ" sz="3200" dirty="0" smtClean="0">
                <a:solidFill>
                  <a:srgbClr val="000000"/>
                </a:solidFill>
                <a:latin typeface="Arial"/>
              </a:rPr>
              <a:t>Děkuji za pozornost !</a:t>
            </a:r>
          </a:p>
          <a:p>
            <a:pPr>
              <a:buFont typeface="Arial CE" pitchFamily="34" charset="0"/>
              <a:buNone/>
            </a:pPr>
            <a:endParaRPr lang="cs-CZ" altLang="cs-CZ" sz="1800" b="1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 CE" pitchFamily="34" charset="0"/>
              <a:buNone/>
            </a:pPr>
            <a:endParaRPr lang="cs-CZ" altLang="cs-CZ" sz="1800" b="1" dirty="0" smtClean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600"/>
              </a:spcBef>
              <a:buFont typeface="Arial CE" pitchFamily="34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  <a:latin typeface="Arial"/>
              </a:rPr>
              <a:t>Česká spořitelna, a.s.</a:t>
            </a:r>
          </a:p>
          <a:p>
            <a:pPr>
              <a:spcBef>
                <a:spcPts val="600"/>
              </a:spcBef>
              <a:buFont typeface="Arial CE" pitchFamily="34" charset="0"/>
              <a:buNone/>
            </a:pPr>
            <a:r>
              <a:rPr lang="cs-CZ" altLang="cs-CZ" sz="1800" b="1" dirty="0" err="1" smtClean="0">
                <a:solidFill>
                  <a:srgbClr val="000000"/>
                </a:solidFill>
                <a:latin typeface="Arial"/>
              </a:rPr>
              <a:t>Corporate</a:t>
            </a:r>
            <a:r>
              <a:rPr lang="cs-CZ" altLang="cs-CZ" sz="18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altLang="cs-CZ" sz="1800" b="1" dirty="0" err="1" smtClean="0">
                <a:solidFill>
                  <a:srgbClr val="000000"/>
                </a:solidFill>
                <a:latin typeface="Arial"/>
              </a:rPr>
              <a:t>Engagement</a:t>
            </a:r>
            <a:r>
              <a:rPr lang="cs-CZ" altLang="cs-CZ" sz="18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cs-CZ" altLang="cs-CZ" sz="1800" b="1" dirty="0" err="1" smtClean="0">
                <a:solidFill>
                  <a:srgbClr val="000000"/>
                </a:solidFill>
                <a:latin typeface="Arial"/>
              </a:rPr>
              <a:t>Tribe</a:t>
            </a:r>
            <a:endParaRPr lang="cs-CZ" altLang="cs-CZ" sz="1800" dirty="0" smtClean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cs-CZ" altLang="cs-CZ" sz="1800" b="1" dirty="0" smtClean="0">
                <a:solidFill>
                  <a:srgbClr val="000000"/>
                </a:solidFill>
                <a:latin typeface="Arial"/>
              </a:rPr>
              <a:t>Ladislav Dvořák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e-mail: </a:t>
            </a:r>
            <a:r>
              <a:rPr lang="cs-CZ" altLang="cs-CZ" sz="1800" dirty="0" err="1" smtClean="0">
                <a:solidFill>
                  <a:srgbClr val="000000"/>
                </a:solidFill>
                <a:latin typeface="Arial"/>
              </a:rPr>
              <a:t>ldvorak</a:t>
            </a:r>
            <a:r>
              <a:rPr lang="en-US" altLang="cs-CZ" sz="1800" dirty="0" smtClean="0">
                <a:solidFill>
                  <a:srgbClr val="000000"/>
                </a:solidFill>
                <a:latin typeface="Arial"/>
              </a:rPr>
              <a:t>@</a:t>
            </a:r>
            <a:r>
              <a:rPr lang="cs-CZ" altLang="cs-CZ" sz="1800" dirty="0" smtClean="0">
                <a:solidFill>
                  <a:srgbClr val="000000"/>
                </a:solidFill>
                <a:latin typeface="Arial"/>
              </a:rPr>
              <a:t>csas.cz, tel. 956 714 256</a:t>
            </a:r>
            <a:endParaRPr lang="en-US" altLang="cs-CZ" sz="1800" dirty="0" smtClean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cs-CZ" altLang="cs-CZ" sz="1800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 CE" pitchFamily="34" charset="0"/>
              <a:buNone/>
            </a:pPr>
            <a:endParaRPr lang="cs-CZ" altLang="cs-CZ" sz="1800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 CE" pitchFamily="34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  <a:latin typeface="Arial"/>
                <a:hlinkClick r:id="rId6"/>
              </a:rPr>
              <a:t>www.csas.cz</a:t>
            </a:r>
            <a:endParaRPr lang="cs-CZ" altLang="cs-CZ" sz="1800" b="1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 CE" pitchFamily="34" charset="0"/>
              <a:buNone/>
            </a:pPr>
            <a:endParaRPr lang="cs-CZ" altLang="cs-CZ" sz="180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9750" y="115888"/>
            <a:ext cx="799306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charset="0"/>
              <a:buChar char="–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cs-CZ" altLang="cs-CZ" sz="31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497B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179451" indent="-179451"/>
            <a:r>
              <a:rPr lang="fi-FI" altLang="cs-CZ" dirty="0">
                <a:solidFill>
                  <a:srgbClr val="40A3D5"/>
                </a:solidFill>
                <a:latin typeface="Arial"/>
              </a:rPr>
              <a:t>Koho kontaktovat s radou či otázkou</a:t>
            </a:r>
          </a:p>
        </p:txBody>
      </p:sp>
      <p:pic>
        <p:nvPicPr>
          <p:cNvPr id="8" name="Picture 3" descr="C:\Users\431121\Desktop\ladislav dvorak 0404\logo2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593" y="6165305"/>
            <a:ext cx="1249362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csin.cz/static_intranet/cs/Prace/Marketing/logo_cs_a_graficky_manual/Obrazky/logo_cskb_pro_email_podpis.png?t=151178332077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583" y="6079181"/>
            <a:ext cx="2032330" cy="66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409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72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 smtClean="0">
                <a:solidFill>
                  <a:schemeClr val="accent3"/>
                </a:solidFill>
                <a:latin typeface="Arial"/>
              </a:rPr>
              <a:t>Programy ČMZRB 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432000" y="1175689"/>
            <a:ext cx="8967600" cy="476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endParaRPr lang="cs" sz="18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Vyhlašovatelem je většinou MPO, poskytovatelem ČMZRB</a:t>
            </a:r>
            <a:endParaRPr lang="cs"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Na koho jsou cíleny? 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SME, částečně i města a obce, snaha o rozšíření do dalších oblastí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Jedná se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zejména o: 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záruky, v některých případech o přímé úvěry s úrokovou 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dotací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Záruky jsou dostupné v závislosti na disponibilních zdrojích, aktuálně tzv. M-záruka pro malé a střední firmy (SME), avšak </a:t>
            </a: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pouze do 4 mil. Kč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Záruku lze využít na provozní i investiční úvěry. Větší úvěry pouze pro sociální podniky.  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Největším poskytovatelem úvěrů se zárukou ČMZRB je tradičně ČS spolu s KB, každá má cca 30% podíl, tj. dohromady 60 %.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V roce 2019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bylo realizováno rozšíření </a:t>
            </a: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záruk na investiční úvěry až do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40 </a:t>
            </a: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mil.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Kč a rovněž na provozní úvěry související s investicemi</a:t>
            </a:r>
            <a:endParaRPr lang="cs" sz="18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endParaRPr lang="cs"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endParaRPr lang="cs" sz="1800" b="1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3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97" y="174265"/>
            <a:ext cx="3044803" cy="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249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72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 smtClean="0">
                <a:solidFill>
                  <a:schemeClr val="accent3"/>
                </a:solidFill>
                <a:latin typeface="Arial"/>
              </a:rPr>
              <a:t>Programy ČMZRB 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432000" y="836712"/>
            <a:ext cx="896760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Program Expanze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– úvěry</a:t>
            </a:r>
          </a:p>
          <a:p>
            <a:pPr>
              <a:buClr>
                <a:srgbClr val="000000"/>
              </a:buClr>
              <a:buSzPct val="100000"/>
            </a:pPr>
            <a:endParaRPr lang="cs" sz="1800" b="1" dirty="0" smtClean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Úvěry </a:t>
            </a:r>
            <a:r>
              <a:rPr lang="cs-CZ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SME přímo </a:t>
            </a: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poskytované ČMZRB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Bez úroku a bez poplatků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Výše úvěru 1 – 45 mil. Kč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Až do výše 45 % způsobilých výdajů projektu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Splatnost až 7 let, resp. až 10 let (je-li úvěr převážně určen na nemovité věci)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b="1" dirty="0">
                <a:solidFill>
                  <a:schemeClr val="accent3"/>
                </a:solidFill>
                <a:latin typeface="Arial"/>
                <a:ea typeface="Arial"/>
                <a:cs typeface="Arial"/>
              </a:rPr>
              <a:t>Pokud je spolu s úvěrem ČMZRB poskytnut úvěr ČS (na zbývající náklady) - finanční příspěvek na úhradu úroků komerčního úvěru až 2 mil. 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</a:rPr>
              <a:t>Kč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endParaRPr lang="cs-CZ" sz="1800" b="1" dirty="0" smtClean="0">
              <a:solidFill>
                <a:schemeClr val="accent3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Program Expanze –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záruka</a:t>
            </a:r>
          </a:p>
          <a:p>
            <a:pPr>
              <a:buClr>
                <a:srgbClr val="000000"/>
              </a:buClr>
              <a:buSzPct val="100000"/>
            </a:pPr>
            <a:endParaRPr lang="cs"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rčena pro SME firmy</a:t>
            </a: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Záruka standardní:	- 70% jistiny</a:t>
            </a:r>
          </a:p>
          <a:p>
            <a:pPr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- úvěr 4 – 25 mil. Kč</a:t>
            </a:r>
          </a:p>
          <a:p>
            <a:pPr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- 7 let (nemovitosti 10 let)</a:t>
            </a:r>
            <a:endParaRPr lang="cs-CZ" sz="1800" b="1" dirty="0">
              <a:solidFill>
                <a:schemeClr val="accent3"/>
              </a:solidFill>
              <a:latin typeface="Arial"/>
              <a:ea typeface="Arial"/>
              <a:cs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endParaRPr lang="cs-CZ" sz="1800" b="1" dirty="0">
              <a:solidFill>
                <a:schemeClr val="accent3"/>
              </a:solidFill>
              <a:latin typeface="Arial"/>
              <a:ea typeface="Arial"/>
              <a:cs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endParaRPr lang="cs-CZ" sz="1800" dirty="0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4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97" y="174265"/>
            <a:ext cx="3044803" cy="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843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72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" dirty="0" smtClean="0">
                <a:solidFill>
                  <a:schemeClr val="accent3"/>
                </a:solidFill>
                <a:latin typeface="Arial"/>
              </a:rPr>
              <a:t>Programy ČMZRB 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432000" y="923689"/>
            <a:ext cx="8967600" cy="495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Program Expanze – </a:t>
            </a:r>
            <a:r>
              <a:rPr lang="cs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záruka</a:t>
            </a:r>
            <a:endParaRPr lang="cs"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lang="cs"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Záruka pro zvláštní podporované aktivitiy (zvýhodněný region, efektivní využívání vody v průmyslu):	- 80% jistiny</a:t>
            </a:r>
          </a:p>
          <a:p>
            <a:pPr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- úvěr 4 – 40 mil. Kč</a:t>
            </a:r>
          </a:p>
          <a:p>
            <a:pPr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- 12 let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Projekt: 	- na území ČR mimo 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Prahu</a:t>
            </a: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investice do nemovitosti – musí být rovněž stroje a zdůvodnění</a:t>
            </a: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ne na úspory energie</a:t>
            </a: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nesmí být podpořen dotací z přímo řízeného nástroje EU</a:t>
            </a: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nesmí být dokončen před podáním žádosti</a:t>
            </a: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cs" sz="18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NACE 68.2 – pronájem, pouze pro SME firmy</a:t>
            </a:r>
          </a:p>
          <a:p>
            <a:pPr>
              <a:buClr>
                <a:srgbClr val="000000"/>
              </a:buClr>
              <a:buSzPct val="100000"/>
            </a:pPr>
            <a:endParaRPr lang="cs" sz="18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c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ČS má kromě tradičních programů ČMZRB na základě vítězství ve veřejné soutěži jako jediná i </a:t>
            </a:r>
            <a:r>
              <a:rPr lang="c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program INOSTART.</a:t>
            </a:r>
          </a:p>
          <a:p>
            <a:pPr>
              <a:buClr>
                <a:srgbClr val="000000"/>
              </a:buClr>
              <a:buSzPct val="100000"/>
            </a:pPr>
            <a:endParaRPr lang="cs" sz="18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5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97" y="174265"/>
            <a:ext cx="3044803" cy="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858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81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SzPct val="36666"/>
            </a:pPr>
            <a:r>
              <a:rPr lang="cs" dirty="0" smtClean="0">
                <a:solidFill>
                  <a:schemeClr val="accent3"/>
                </a:solidFill>
                <a:latin typeface="Arial"/>
              </a:rPr>
              <a:t>Program INOSTART 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4294967295"/>
          </p:nvPr>
        </p:nvSpPr>
        <p:spPr>
          <a:xfrm>
            <a:off x="431459" y="2314724"/>
            <a:ext cx="855344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Jediný funkční program start up financování s podporou státu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800" dirty="0">
              <a:solidFill>
                <a:srgbClr val="000000"/>
              </a:solidFill>
              <a:latin typeface="Arial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Žadatelem je MSP, tj. velikost do 250 zaměstnanců, roční obrat do 50 mil. EUR nebo výše aktiv do 43 mil. EUR (dříve jen pro malé podniky)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800" dirty="0">
              <a:solidFill>
                <a:srgbClr val="000000"/>
              </a:solidFill>
              <a:latin typeface="Arial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0000"/>
                </a:solidFill>
                <a:latin typeface="Arial"/>
              </a:rPr>
              <a:t>Od zahájení podnikatelské činnosti do podání žádosti o podporu neuplynuly více jak </a:t>
            </a:r>
            <a:r>
              <a:rPr lang="cs-CZ" sz="1800" b="1" dirty="0">
                <a:solidFill>
                  <a:schemeClr val="accent3"/>
                </a:solidFill>
                <a:latin typeface="Arial"/>
                <a:ea typeface="Arial"/>
                <a:cs typeface="Arial"/>
              </a:rPr>
              <a:t>3 roky</a:t>
            </a:r>
            <a:r>
              <a:rPr lang="cs-CZ" sz="1800" b="1" dirty="0">
                <a:solidFill>
                  <a:schemeClr val="tx2"/>
                </a:solidFill>
                <a:latin typeface="Arial"/>
                <a:ea typeface="Arial"/>
                <a:cs typeface="Arial"/>
              </a:rPr>
              <a:t> </a:t>
            </a:r>
            <a:endParaRPr lang="cs-CZ" sz="1800" b="1" dirty="0" smtClean="0">
              <a:solidFill>
                <a:schemeClr val="tx2"/>
              </a:solidFill>
              <a:latin typeface="Arial"/>
              <a:ea typeface="Arial"/>
              <a:cs typeface="Arial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800" b="1" dirty="0">
              <a:solidFill>
                <a:schemeClr val="accent3"/>
              </a:solidFill>
              <a:latin typeface="Arial"/>
              <a:ea typeface="Arial"/>
              <a:cs typeface="Arial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>
                <a:solidFill>
                  <a:srgbClr val="000000"/>
                </a:solidFill>
                <a:latin typeface="Arial"/>
              </a:rPr>
              <a:t>Realizace projektu </a:t>
            </a:r>
            <a:r>
              <a:rPr lang="cs-CZ" sz="1800" dirty="0">
                <a:solidFill>
                  <a:schemeClr val="accent3"/>
                </a:solidFill>
                <a:latin typeface="Arial"/>
              </a:rPr>
              <a:t>v </a:t>
            </a:r>
            <a:r>
              <a:rPr lang="cs-CZ" sz="18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</a:rPr>
              <a:t>celé ČR</a:t>
            </a:r>
            <a:endParaRPr sz="1800" b="1" dirty="0">
              <a:solidFill>
                <a:schemeClr val="accent3"/>
              </a:solidFill>
              <a:latin typeface="Arial"/>
              <a:ea typeface="Arial"/>
              <a:cs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b="1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  <a:buClr>
                <a:srgbClr val="000000"/>
              </a:buClr>
              <a:buSzPct val="91666"/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endParaRPr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751960"/>
            <a:ext cx="3368824" cy="540000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 anchorCtr="0">
            <a:noAutofit/>
          </a:bodyPr>
          <a:lstStyle/>
          <a:p>
            <a:pPr marL="450850"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-CZ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Klíčové</a:t>
            </a:r>
            <a:r>
              <a:rPr lang="cs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parametry:</a:t>
            </a:r>
            <a:endParaRPr lang="c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6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grpSp>
        <p:nvGrpSpPr>
          <p:cNvPr id="15" name="Skupina 14"/>
          <p:cNvGrpSpPr/>
          <p:nvPr/>
        </p:nvGrpSpPr>
        <p:grpSpPr>
          <a:xfrm>
            <a:off x="5574010" y="4344874"/>
            <a:ext cx="3006440" cy="1512168"/>
            <a:chOff x="5673160" y="4005064"/>
            <a:chExt cx="3006440" cy="1512168"/>
          </a:xfrm>
        </p:grpSpPr>
        <p:sp>
          <p:nvSpPr>
            <p:cNvPr id="8" name="Ovál 7">
              <a:hlinkClick r:id="rId4"/>
            </p:cNvPr>
            <p:cNvSpPr/>
            <p:nvPr/>
          </p:nvSpPr>
          <p:spPr>
            <a:xfrm>
              <a:off x="5673160" y="4005064"/>
              <a:ext cx="3006440" cy="15121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6033120" y="4576482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bg2"/>
                  </a:solidFill>
                </a:rPr>
                <a:t>www.csas.cz/inostart</a:t>
              </a:r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300" y="302747"/>
            <a:ext cx="16383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"/>
          <p:cNvSpPr/>
          <p:nvPr/>
        </p:nvSpPr>
        <p:spPr>
          <a:xfrm>
            <a:off x="350573" y="1048351"/>
            <a:ext cx="8779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 je to program INOSTART</a:t>
            </a:r>
            <a:r>
              <a:rPr lang="cs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? – </a:t>
            </a:r>
            <a:r>
              <a:rPr lang="cs" dirty="0">
                <a:solidFill>
                  <a:srgbClr val="000000"/>
                </a:solidFill>
                <a:latin typeface="Arial"/>
                <a:cs typeface="Arial" pitchFamily="34" charset="0"/>
                <a:sym typeface="Arial"/>
              </a:rPr>
              <a:t>program záruk za úvěry začínajícím podnikatelům</a:t>
            </a:r>
          </a:p>
        </p:txBody>
      </p:sp>
    </p:spTree>
    <p:extLst>
      <p:ext uri="{BB962C8B-B14F-4D97-AF65-F5344CB8AC3E}">
        <p14:creationId xmlns:p14="http://schemas.microsoft.com/office/powerpoint/2010/main" val="41780544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3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>
              <a:buSzPct val="36666"/>
            </a:pPr>
            <a:r>
              <a:rPr lang="cs" dirty="0" smtClean="0">
                <a:solidFill>
                  <a:schemeClr val="accent3"/>
                </a:solidFill>
                <a:latin typeface="Arial"/>
              </a:rPr>
              <a:t>Parametry úvěru programu INOSTART 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4294967295"/>
          </p:nvPr>
        </p:nvSpPr>
        <p:spPr>
          <a:xfrm>
            <a:off x="430647" y="1645761"/>
            <a:ext cx="8553448" cy="149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marL="285750" indent="-285750" algn="just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b="1" dirty="0" smtClean="0">
                <a:solidFill>
                  <a:schemeClr val="accent3"/>
                </a:solidFill>
                <a:latin typeface="Arial"/>
              </a:rPr>
              <a:t>Délka úvěru </a:t>
            </a: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maximálně 5 let od data první splátky, odložení zahájení splácení maximálně 3 roky, </a:t>
            </a:r>
            <a:r>
              <a:rPr lang="cs-CZ" sz="1600" b="1" dirty="0" smtClean="0">
                <a:solidFill>
                  <a:schemeClr val="accent3"/>
                </a:solidFill>
                <a:latin typeface="Arial"/>
              </a:rPr>
              <a:t>tj. maximálně 8 let</a:t>
            </a:r>
            <a:endParaRPr lang="cs-CZ" sz="1600" b="1" dirty="0">
              <a:solidFill>
                <a:schemeClr val="accent3"/>
              </a:solidFill>
              <a:latin typeface="Arial"/>
            </a:endParaRPr>
          </a:p>
          <a:p>
            <a:pPr marL="285750" indent="-285750" algn="just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b="1" dirty="0" smtClean="0">
                <a:solidFill>
                  <a:schemeClr val="accent3"/>
                </a:solidFill>
                <a:latin typeface="Arial"/>
              </a:rPr>
              <a:t>Výše úvěru: </a:t>
            </a: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0,5 – 15 mil. Kč</a:t>
            </a:r>
            <a:endParaRPr lang="cs-CZ" sz="1600" dirty="0">
              <a:solidFill>
                <a:srgbClr val="000000"/>
              </a:solidFill>
              <a:latin typeface="Arial"/>
            </a:endParaRPr>
          </a:p>
          <a:p>
            <a:pPr marL="285750" indent="-285750" algn="just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b="1" dirty="0" smtClean="0">
                <a:solidFill>
                  <a:schemeClr val="accent3"/>
                </a:solidFill>
                <a:latin typeface="Arial"/>
              </a:rPr>
              <a:t>Zajištění úvěru:</a:t>
            </a: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 individuální, dohodnuto mezi bankou a klientem</a:t>
            </a:r>
          </a:p>
          <a:p>
            <a:pPr marL="285750" indent="-285750" algn="just"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accent3"/>
                </a:solidFill>
                <a:latin typeface="Arial"/>
              </a:rPr>
              <a:t>Podmínka čerpání:</a:t>
            </a: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 poskytnutí záruky ČMZRB (do výše 60 % nesplacené jistiny) </a:t>
            </a:r>
            <a:endParaRPr sz="1600" dirty="0">
              <a:solidFill>
                <a:srgbClr val="000000"/>
              </a:solidFill>
              <a:latin typeface="Arial"/>
            </a:endParaRPr>
          </a:p>
          <a:p>
            <a:pPr algn="just"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 algn="just">
              <a:spcAft>
                <a:spcPts val="0"/>
              </a:spcAft>
            </a:pPr>
            <a:endParaRPr sz="1800" dirty="0">
              <a:solidFill>
                <a:srgbClr val="000000"/>
              </a:solidFill>
              <a:latin typeface="Arial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600" dirty="0" smtClean="0">
              <a:solidFill>
                <a:srgbClr val="000000"/>
              </a:solidFill>
              <a:latin typeface="Arial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Pořízení dlouhodobého hmotného a nehmotného majetku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V případě nemovitého majetku pouze do 40 % předpokládaných způsobilých výdajů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Zásoby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000000"/>
                </a:solidFill>
                <a:latin typeface="Arial"/>
              </a:rPr>
              <a:t>Drobný hmotný a nehmotný majetek</a:t>
            </a:r>
            <a:endParaRPr sz="1600" dirty="0">
              <a:solidFill>
                <a:srgbClr val="000000"/>
              </a:solidFill>
              <a:latin typeface="Arial"/>
            </a:endParaRPr>
          </a:p>
          <a:p>
            <a:pPr>
              <a:spcAft>
                <a:spcPts val="0"/>
              </a:spcAft>
              <a:buClr>
                <a:srgbClr val="000000"/>
              </a:buClr>
              <a:buSzPct val="91666"/>
            </a:pPr>
            <a:r>
              <a:rPr lang="cs-CZ" sz="1800" b="1" dirty="0" smtClean="0">
                <a:solidFill>
                  <a:schemeClr val="accent3"/>
                </a:solidFill>
                <a:latin typeface="Arial"/>
              </a:rPr>
              <a:t>Včetně DPH</a:t>
            </a:r>
            <a:endParaRPr sz="1800" b="1" dirty="0">
              <a:solidFill>
                <a:schemeClr val="accent3"/>
              </a:solidFill>
              <a:latin typeface="Arial"/>
            </a:endParaRPr>
          </a:p>
          <a:p>
            <a:endParaRPr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65143"/>
            <a:ext cx="3368824" cy="540000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 anchorCtr="0">
            <a:noAutofit/>
          </a:bodyPr>
          <a:lstStyle/>
          <a:p>
            <a:pPr marL="450850"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Parametry úvěru: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7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sp>
        <p:nvSpPr>
          <p:cNvPr id="12" name="Rectangle 2"/>
          <p:cNvSpPr/>
          <p:nvPr/>
        </p:nvSpPr>
        <p:spPr>
          <a:xfrm>
            <a:off x="0" y="3315028"/>
            <a:ext cx="3368824" cy="540000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 anchorCtr="0">
            <a:noAutofit/>
          </a:bodyPr>
          <a:lstStyle/>
          <a:p>
            <a:pPr marL="450850"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Způsobilé výdaje:</a:t>
            </a:r>
            <a:endParaRPr lang="c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336" y="254028"/>
            <a:ext cx="16383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927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562" y="0"/>
            <a:ext cx="3500438" cy="6858000"/>
          </a:xfrm>
          <a:prstGeom prst="rect">
            <a:avLst/>
          </a:prstGeom>
        </p:spPr>
      </p:pic>
      <p:sp>
        <p:nvSpPr>
          <p:cNvPr id="97" name="Shape 97"/>
          <p:cNvSpPr txBox="1">
            <a:spLocks noGrp="1"/>
          </p:cNvSpPr>
          <p:nvPr>
            <p:ph type="title" idx="4294967295"/>
          </p:nvPr>
        </p:nvSpPr>
        <p:spPr>
          <a:xfrm>
            <a:off x="432000" y="252000"/>
            <a:ext cx="89676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r>
              <a:rPr lang="cs-CZ" dirty="0" smtClean="0">
                <a:solidFill>
                  <a:schemeClr val="accent3"/>
                </a:solidFill>
                <a:latin typeface="Arial"/>
              </a:rPr>
              <a:t>Poradenství poskytované programem</a:t>
            </a:r>
            <a:endParaRPr lang="cs" dirty="0">
              <a:solidFill>
                <a:schemeClr val="accent3"/>
              </a:solidFill>
              <a:latin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432000" y="1052736"/>
            <a:ext cx="8967600" cy="2537489"/>
          </a:xfrm>
          <a:prstGeom prst="rect">
            <a:avLst/>
          </a:prstGeom>
          <a:solidFill>
            <a:schemeClr val="bg1">
              <a:alpha val="63000"/>
            </a:schemeClr>
          </a:solidFill>
          <a:extLst/>
        </p:spPr>
        <p:txBody>
          <a:bodyPr wrap="square" lIns="0" tIns="0" rIns="0" bIns="0" anchor="t" anchorCtr="0">
            <a:noAutofit/>
          </a:bodyPr>
          <a:lstStyle/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Příjemci podpory jsou oprávněni využívat zvýhodněných poradenských služeb:</a:t>
            </a:r>
          </a:p>
          <a:p>
            <a:pPr marL="522288" lvl="1" indent="-342900"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lang="cs" sz="16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Předporadenství</a:t>
            </a:r>
          </a:p>
          <a:p>
            <a:pPr marL="522288" lvl="1" indent="-342900"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lang="cs" sz="16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Poradenství spojené s realizací projektu </a:t>
            </a:r>
            <a:r>
              <a:rPr lang="cs" sz="16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1">
              <a:buClr>
                <a:schemeClr val="tx2"/>
              </a:buClr>
              <a:buSzPct val="100000"/>
            </a:pPr>
            <a:endParaRPr lang="cs" sz="1600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Dotace na předporadenstí se může poskytovat až do výše </a:t>
            </a:r>
            <a:r>
              <a:rPr lang="cs" sz="1600" b="1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28 tis. Kč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Dotace na poradenství bude poskytnuta až do výše </a:t>
            </a:r>
            <a:r>
              <a:rPr lang="cs" sz="1600" b="1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10 % objemu příslušného úvěru, maximálně 150 tis. Kč včetně DPH</a:t>
            </a:r>
            <a:r>
              <a:rPr lang="cs" sz="1600" b="1" dirty="0" smtClean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(může být až 200 hodin poradenství)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Poradenství poskytuje jako subdodavatel dceřiná společnost České spořitelny</a:t>
            </a:r>
            <a:r>
              <a:rPr lang="cs" sz="1600" b="1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Erste Grantika Advisory</a:t>
            </a:r>
            <a:r>
              <a:rPr lang="cs" sz="1600" dirty="0" smtClean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(dříve Grantika CS)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527600" y="6192000"/>
            <a:ext cx="1152000" cy="270000"/>
          </a:xfrm>
        </p:spPr>
        <p:txBody>
          <a:bodyPr/>
          <a:lstStyle/>
          <a:p>
            <a:fld id="{DB589369-42A1-4189-A4D1-F98A63BC713F}" type="datetime4">
              <a:rPr lang="en-GB" smtClean="0">
                <a:solidFill>
                  <a:srgbClr val="00497B"/>
                </a:solidFill>
              </a:rPr>
              <a:pPr/>
              <a:t>28 May 2019</a:t>
            </a:fld>
            <a:endParaRPr lang="de-AT" dirty="0">
              <a:solidFill>
                <a:srgbClr val="00497B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59600" y="6192000"/>
            <a:ext cx="540000" cy="270000"/>
          </a:xfrm>
        </p:spPr>
        <p:txBody>
          <a:bodyPr/>
          <a:lstStyle/>
          <a:p>
            <a:pPr>
              <a:tabLst>
                <a:tab pos="357188" algn="l"/>
                <a:tab pos="447675" algn="l"/>
              </a:tabLst>
            </a:pPr>
            <a:r>
              <a:rPr lang="sk-SK">
                <a:solidFill>
                  <a:srgbClr val="00497B"/>
                </a:solidFill>
              </a:rPr>
              <a:t>Page	</a:t>
            </a:r>
            <a:fld id="{B6F15528-21DE-4FAA-801E-634DDDAF4B2B}" type="slidenum">
              <a:rPr lang="sk-SK">
                <a:solidFill>
                  <a:srgbClr val="00497B"/>
                </a:solidFill>
              </a:rPr>
              <a:pPr>
                <a:tabLst>
                  <a:tab pos="357188" algn="l"/>
                  <a:tab pos="447675" algn="l"/>
                </a:tabLst>
              </a:pPr>
              <a:t>8</a:t>
            </a:fld>
            <a:endParaRPr lang="sk-SK" dirty="0">
              <a:solidFill>
                <a:srgbClr val="00497B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336" y="254028"/>
            <a:ext cx="16383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/>
          <p:nvPr/>
        </p:nvSpPr>
        <p:spPr>
          <a:xfrm>
            <a:off x="0" y="3636000"/>
            <a:ext cx="5457056" cy="540000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 anchorCtr="0">
            <a:noAutofit/>
          </a:bodyPr>
          <a:lstStyle/>
          <a:p>
            <a:pPr marL="450850">
              <a:spcAft>
                <a:spcPts val="0"/>
              </a:spcAft>
              <a:buClr>
                <a:srgbClr val="000000"/>
              </a:buClr>
              <a:buSzPct val="68750"/>
            </a:pPr>
            <a:r>
              <a:rPr lang="cs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Oblasti poskytovaného poradenství</a:t>
            </a:r>
            <a:endParaRPr lang="c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2480" y="4221775"/>
            <a:ext cx="9127120" cy="1077218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pPr marL="285750" indent="-1968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chemeClr val="accent3"/>
                </a:solidFill>
              </a:rPr>
              <a:t>ad1)</a:t>
            </a:r>
            <a:r>
              <a:rPr lang="cs-CZ" sz="1600" dirty="0" smtClean="0">
                <a:solidFill>
                  <a:schemeClr val="tx2"/>
                </a:solidFill>
              </a:rPr>
              <a:t> Poradenství při zpracování business plánu, při zpracování analýzy trhu, ekonomické analýzy, plány</a:t>
            </a:r>
          </a:p>
          <a:p>
            <a:pPr marL="285750" indent="-1968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chemeClr val="accent3"/>
                </a:solidFill>
              </a:rPr>
              <a:t>a</a:t>
            </a:r>
            <a:r>
              <a:rPr lang="cs-CZ" sz="1600" dirty="0" smtClean="0">
                <a:solidFill>
                  <a:schemeClr val="accent3"/>
                </a:solidFill>
              </a:rPr>
              <a:t>d2)</a:t>
            </a:r>
            <a:r>
              <a:rPr lang="cs-CZ" sz="1600" dirty="0" smtClean="0">
                <a:solidFill>
                  <a:schemeClr val="tx2"/>
                </a:solidFill>
              </a:rPr>
              <a:t> Řízení podniku, strategické plány, marketing, výběr zaměstnanců, ochrana duševního vlastnictví, dotační poradenství a management … </a:t>
            </a:r>
          </a:p>
        </p:txBody>
      </p:sp>
    </p:spTree>
    <p:extLst>
      <p:ext uri="{BB962C8B-B14F-4D97-AF65-F5344CB8AC3E}">
        <p14:creationId xmlns:p14="http://schemas.microsoft.com/office/powerpoint/2010/main" val="12636319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431121\Desktop\ladislav dvorak 0404\zena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-27385"/>
            <a:ext cx="9905998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10"/>
          <p:cNvSpPr/>
          <p:nvPr/>
        </p:nvSpPr>
        <p:spPr>
          <a:xfrm>
            <a:off x="0" y="5265384"/>
            <a:ext cx="9903600" cy="1620000"/>
          </a:xfrm>
          <a:prstGeom prst="rect">
            <a:avLst/>
          </a:prstGeom>
          <a:gradFill>
            <a:gsLst>
              <a:gs pos="0">
                <a:srgbClr val="BCE4FA"/>
              </a:gs>
              <a:gs pos="100000">
                <a:srgbClr val="BCE4FA">
                  <a:alpha val="34902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539750" y="3429000"/>
            <a:ext cx="8280400" cy="1079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00497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6575" indent="-179388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3763" indent="-177800" algn="l" defTabSz="914400" rtl="0" eaLnBrk="1" latinLnBrk="0" hangingPunct="1">
              <a:spcBef>
                <a:spcPct val="20000"/>
              </a:spcBef>
              <a:buClr>
                <a:srgbClr val="E3061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mtClean="0"/>
              <a:t> </a:t>
            </a:r>
          </a:p>
          <a:p>
            <a:endParaRPr lang="cs-CZ" altLang="cs-CZ" sz="2800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cs-CZ" dirty="0">
                <a:solidFill>
                  <a:schemeClr val="accent3"/>
                </a:solidFill>
              </a:rPr>
              <a:t>European Investment Fund</a:t>
            </a:r>
            <a:br>
              <a:rPr lang="en-US" altLang="cs-CZ" dirty="0">
                <a:solidFill>
                  <a:schemeClr val="accent3"/>
                </a:solidFill>
              </a:rPr>
            </a:br>
            <a:r>
              <a:rPr lang="cs-CZ" altLang="cs-CZ" dirty="0" smtClean="0">
                <a:solidFill>
                  <a:schemeClr val="accent3"/>
                </a:solidFill>
              </a:rPr>
              <a:t>Firemní úvěr Start up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" name="Picture 3" descr="C:\Users\431121\Desktop\ceska sporitelna logo no b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6177375"/>
            <a:ext cx="1033723" cy="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104913"/>
            <a:ext cx="1237809" cy="6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733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RESENTATIONTYPE" val="EG_SLSPFormatBeam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ACHE" val="True"/>
</p:tagLst>
</file>

<file path=ppt/theme/theme1.xml><?xml version="1.0" encoding="utf-8"?>
<a:theme xmlns:a="http://schemas.openxmlformats.org/drawingml/2006/main" name="EG_SLSPFormat">
  <a:themeElements>
    <a:clrScheme name="Custom 1">
      <a:dk1>
        <a:srgbClr val="00497B"/>
      </a:dk1>
      <a:lt1>
        <a:srgbClr val="FFFFFF"/>
      </a:lt1>
      <a:dk2>
        <a:srgbClr val="000000"/>
      </a:dk2>
      <a:lt2>
        <a:srgbClr val="FFFFFF"/>
      </a:lt2>
      <a:accent1>
        <a:srgbClr val="00497B"/>
      </a:accent1>
      <a:accent2>
        <a:srgbClr val="0078B4"/>
      </a:accent2>
      <a:accent3>
        <a:srgbClr val="40A3D5"/>
      </a:accent3>
      <a:accent4>
        <a:srgbClr val="83D0F5"/>
      </a:accent4>
      <a:accent5>
        <a:srgbClr val="BCE4FA"/>
      </a:accent5>
      <a:accent6>
        <a:srgbClr val="DFF2FD"/>
      </a:accent6>
      <a:hlink>
        <a:srgbClr val="83D0F5"/>
      </a:hlink>
      <a:folHlink>
        <a:srgbClr val="0049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slsp 2013">
        <a:dk1>
          <a:srgbClr val="00497B"/>
        </a:dk1>
        <a:lt1>
          <a:srgbClr val="FFFFFF"/>
        </a:lt1>
        <a:dk2>
          <a:srgbClr val="000000"/>
        </a:dk2>
        <a:lt2>
          <a:srgbClr val="FFFFFF"/>
        </a:lt2>
        <a:accent1>
          <a:srgbClr val="00497B"/>
        </a:accent1>
        <a:accent2>
          <a:srgbClr val="0078B4"/>
        </a:accent2>
        <a:accent3>
          <a:srgbClr val="40A3D5"/>
        </a:accent3>
        <a:accent4>
          <a:srgbClr val="83D0F5"/>
        </a:accent4>
        <a:accent5>
          <a:srgbClr val="BCE4FA"/>
        </a:accent5>
        <a:accent6>
          <a:srgbClr val="DFF2FD"/>
        </a:accent6>
        <a:hlink>
          <a:srgbClr val="000000"/>
        </a:hlink>
        <a:folHlink>
          <a:srgbClr val="00497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</TotalTime>
  <Words>1658</Words>
  <Application>Microsoft Office PowerPoint</Application>
  <PresentationFormat>A4 (210 x 297 mm)</PresentationFormat>
  <Paragraphs>295</Paragraphs>
  <Slides>29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5" baseType="lpstr">
      <vt:lpstr>Arial</vt:lpstr>
      <vt:lpstr>Arial CE</vt:lpstr>
      <vt:lpstr>Arial Narrow</vt:lpstr>
      <vt:lpstr>Calibri</vt:lpstr>
      <vt:lpstr>Wingdings</vt:lpstr>
      <vt:lpstr>EG_SLSPFormat</vt:lpstr>
      <vt:lpstr>Praha 20.5.2019 Ladislav Dvořák</vt:lpstr>
      <vt:lpstr>Programy ČMZRB Program INOSTART</vt:lpstr>
      <vt:lpstr>Programy ČMZRB </vt:lpstr>
      <vt:lpstr>Programy ČMZRB </vt:lpstr>
      <vt:lpstr>Programy ČMZRB </vt:lpstr>
      <vt:lpstr>Program INOSTART </vt:lpstr>
      <vt:lpstr>Parametry úvěru programu INOSTART </vt:lpstr>
      <vt:lpstr>Poradenství poskytované programem</vt:lpstr>
      <vt:lpstr>European Investment Fund Firemní úvěr Start up</vt:lpstr>
      <vt:lpstr>Co je Firemní úvěr Start up se zárukou  EIF? </vt:lpstr>
      <vt:lpstr>Parametry Firemního úvěru Start up ČS</vt:lpstr>
      <vt:lpstr>Doklady a podmínky pro poskytnutí</vt:lpstr>
      <vt:lpstr>Výhody a užitky pro klienta</vt:lpstr>
      <vt:lpstr>Marketingová komunikace</vt:lpstr>
      <vt:lpstr>European Investment Fund Garance InnovFin</vt:lpstr>
      <vt:lpstr>Prezentace aplikace PowerPoint</vt:lpstr>
      <vt:lpstr>Prezentace aplikace PowerPoint</vt:lpstr>
      <vt:lpstr>Prezentace aplikace PowerPoint</vt:lpstr>
      <vt:lpstr>Prezentace aplikace PowerPoint</vt:lpstr>
      <vt:lpstr>European Investment Bank Global Loans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European Investment Bank Guarantees</vt:lpstr>
      <vt:lpstr>Prezentace aplikace PowerPoint</vt:lpstr>
      <vt:lpstr>Prezentace aplikace PowerPoint</vt:lpstr>
    </vt:vector>
  </TitlesOfParts>
  <Company>Erste Group Bank 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SZYMONIK Ewa</dc:creator>
  <cp:lastModifiedBy>Dvořák Ladislav</cp:lastModifiedBy>
  <cp:revision>151</cp:revision>
  <cp:lastPrinted>2019-05-28T12:19:08Z</cp:lastPrinted>
  <dcterms:created xsi:type="dcterms:W3CDTF">2014-01-29T15:12:11Z</dcterms:created>
  <dcterms:modified xsi:type="dcterms:W3CDTF">2019-05-28T12:19:27Z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b3a104e-2916-42dc-a2f6-6210338509ed_Enabled">
    <vt:lpwstr>True</vt:lpwstr>
  </property>
  <property fmtid="{D5CDD505-2E9C-101B-9397-08002B2CF9AE}" pid="3" name="MSIP_Label_2b3a104e-2916-42dc-a2f6-6210338509ed_SiteId">
    <vt:lpwstr>e70aafb3-2e89-46a5-ba50-66803e8a4411</vt:lpwstr>
  </property>
  <property fmtid="{D5CDD505-2E9C-101B-9397-08002B2CF9AE}" pid="4" name="MSIP_Label_2b3a104e-2916-42dc-a2f6-6210338509ed_Owner">
    <vt:lpwstr>cen12096@csin.cz</vt:lpwstr>
  </property>
  <property fmtid="{D5CDD505-2E9C-101B-9397-08002B2CF9AE}" pid="5" name="MSIP_Label_2b3a104e-2916-42dc-a2f6-6210338509ed_SetDate">
    <vt:lpwstr>2018-10-16T12:44:18.9036777Z</vt:lpwstr>
  </property>
  <property fmtid="{D5CDD505-2E9C-101B-9397-08002B2CF9AE}" pid="6" name="MSIP_Label_2b3a104e-2916-42dc-a2f6-6210338509ed_Name">
    <vt:lpwstr>ČS vyhrazené</vt:lpwstr>
  </property>
  <property fmtid="{D5CDD505-2E9C-101B-9397-08002B2CF9AE}" pid="7" name="MSIP_Label_2b3a104e-2916-42dc-a2f6-6210338509ed_Application">
    <vt:lpwstr>Microsoft Azure Information Protection</vt:lpwstr>
  </property>
  <property fmtid="{D5CDD505-2E9C-101B-9397-08002B2CF9AE}" pid="8" name="MSIP_Label_2b3a104e-2916-42dc-a2f6-6210338509ed_Extended_MSFT_Method">
    <vt:lpwstr>Automatic</vt:lpwstr>
  </property>
  <property fmtid="{D5CDD505-2E9C-101B-9397-08002B2CF9AE}" pid="9" name="Sensitivity">
    <vt:lpwstr>ČS vyhrazené</vt:lpwstr>
  </property>
</Properties>
</file>