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0"/>
  </p:notesMasterIdLst>
  <p:handoutMasterIdLst>
    <p:handoutMasterId r:id="rId11"/>
  </p:handoutMasterIdLst>
  <p:sldIdLst>
    <p:sldId id="293" r:id="rId2"/>
    <p:sldId id="302" r:id="rId3"/>
    <p:sldId id="294" r:id="rId4"/>
    <p:sldId id="458" r:id="rId5"/>
    <p:sldId id="465" r:id="rId6"/>
    <p:sldId id="466" r:id="rId7"/>
    <p:sldId id="474" r:id="rId8"/>
    <p:sldId id="473" r:id="rId9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82">
          <p15:clr>
            <a:srgbClr val="A4A3A4"/>
          </p15:clr>
        </p15:guide>
        <p15:guide id="2" pos="311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dřich Paclík" initials="OP" lastIdx="1" clrIdx="0">
    <p:extLst>
      <p:ext uri="{19B8F6BF-5375-455C-9EA6-DF929625EA0E}">
        <p15:presenceInfo xmlns:p15="http://schemas.microsoft.com/office/powerpoint/2012/main" userId="S-1-5-21-322642430-3226043530-3305732022-11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003399"/>
    <a:srgbClr val="3366CC"/>
    <a:srgbClr val="333399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94099" autoAdjust="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>
        <p:guide orient="horz" pos="2082"/>
        <p:guide pos="31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3D2454F-16DD-43EE-B4C9-8D8C54A90519}" type="datetimeFigureOut">
              <a:rPr lang="cs-CZ"/>
              <a:pPr>
                <a:defRPr/>
              </a:pPr>
              <a:t>13.06.2019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A6C59BD-16E1-4B6C-8BF4-B0CDF14E6B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2479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ABE84C9-9235-4A98-8B77-BA758ED9310E}" type="datetimeFigureOut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47" tIns="45623" rIns="91247" bIns="45623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247" tIns="45623" rIns="91247" bIns="45623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91247" tIns="45623" rIns="91247" bIns="45623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9D9A4E1-DFBE-4DC1-82FE-ABDF0E00539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6315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/>
          </a:p>
        </p:txBody>
      </p:sp>
      <p:sp>
        <p:nvSpPr>
          <p:cNvPr id="3482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EB3FD79-6B37-49DE-A392-3086BDDE612E}" type="slidenum">
              <a:rPr lang="cs-CZ" smtClean="0">
                <a:latin typeface="Arial" charset="0"/>
              </a:rPr>
              <a:pPr>
                <a:defRPr/>
              </a:pPr>
              <a:t>8</a:t>
            </a:fld>
            <a:endParaRPr lang="cs-CZ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5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73859-3ED1-471C-B742-F2A16E0E8B0A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39C08-D1EF-4724-A42B-04E930A6F59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54257-EB4E-4AA9-B750-9EB1AE3B4ADF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9F97-EF76-41AC-9200-D7DCFC1668E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F34D8-C6D6-4664-9A5C-ED3C95C4BCEF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3F6AD-5741-4840-8140-8EC324BC413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287526916"/>
      </p:ext>
    </p:extLst>
  </p:cSld>
  <p:clrMapOvr>
    <a:masterClrMapping/>
  </p:clrMapOvr>
  <p:transition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5141B-66DA-47F0-A210-C64EFC35B761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B9F97-1518-40F6-B271-1A52D0CC76F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6A96A-6680-477F-BA2E-7F9A7BD7FFBE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A9A01-C220-4164-849D-A89356BF9D1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682D-F598-4FC1-9994-D42159B00E10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CE94B-9075-4294-9B92-F20AB53015D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B3B06-4838-475C-8311-840FC87A2964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1FB5E-BF9C-49B4-B9E8-F7FB5AEEA8A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65217-CF4B-4428-97F5-5D0F24D6C2E0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97FB9-E107-4349-A408-AA8B4B69AAF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178B5-724B-4F8A-A763-E05EF974F113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81EC5-D549-4852-8C90-026E6A2D65F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1580D-8534-4D4F-B7E9-6CB67EA604C8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D6DB-D3B1-4C67-B690-07F7F596826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C9906-4600-4885-A4F2-455CAB46A881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3FEC0-26EC-4E5C-AC4B-A7C7B2D358A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2051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B1444E4-C456-40BC-A49F-53EC7FEB4321}" type="datetime1">
              <a:rPr lang="cs-CZ"/>
              <a:pPr>
                <a:defRPr/>
              </a:pPr>
              <a:t>13.06.2019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cs-CZ"/>
              <a:t>SVAZ STROJÍRENSKÉ TECHNOLOGIE - SST,  www.</a:t>
            </a:r>
            <a:r>
              <a:rPr lang="cs-CZ" err="1"/>
              <a:t>sst.cz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16D9270-3530-404F-9E57-0DEFB7E7541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  <p:sldLayoutId id="2147484253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3D60D8-04E1-424B-AEBB-88E0A0F8D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EMO 2019 </a:t>
            </a:r>
            <a:r>
              <a:rPr lang="cs-CZ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HANNOVER</a:t>
            </a:r>
            <a:endParaRPr lang="cs-CZ" dirty="0"/>
          </a:p>
        </p:txBody>
      </p:sp>
      <p:sp>
        <p:nvSpPr>
          <p:cNvPr id="21507" name="Zástupný symbol pro obsah 2">
            <a:extLst>
              <a:ext uri="{FF2B5EF4-FFF2-40B4-BE49-F238E27FC236}">
                <a16:creationId xmlns:a16="http://schemas.microsoft.com/office/drawing/2014/main" id="{06DEF780-3655-42C9-8BD3-D3EA1C6B4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13" y="1520825"/>
            <a:ext cx="8893175" cy="4516438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cs-CZ" altLang="cs-CZ" sz="2800" dirty="0">
                <a:solidFill>
                  <a:srgbClr val="0000FF"/>
                </a:solidFill>
              </a:rPr>
              <a:t>Termín: 16. – 21. září 2019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altLang="cs-CZ" sz="1200" dirty="0">
              <a:solidFill>
                <a:srgbClr val="0000FF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z="1800" dirty="0"/>
              <a:t>V roce 2017 se zúčastnilo 29 českých firem, z nichž 16 bylo svazových (plus TRENS). České firmy vystavovaly na celkové ploše 2 414 m</a:t>
            </a:r>
            <a:r>
              <a:rPr lang="cs-CZ" altLang="cs-CZ" sz="1800" baseline="30000" dirty="0"/>
              <a:t>2</a:t>
            </a:r>
            <a:r>
              <a:rPr lang="cs-CZ" altLang="cs-CZ" sz="1800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z="1800" dirty="0"/>
              <a:t>Letos se  na  veletrh  EMO  přihlásilo 28 českých firem,  z toho 14 svazových. Celkem je objednáno 1 746 m</a:t>
            </a:r>
            <a:r>
              <a:rPr lang="cs-CZ" altLang="cs-CZ" sz="1800" baseline="30000" dirty="0"/>
              <a:t>2 </a:t>
            </a:r>
            <a:r>
              <a:rPr lang="cs-CZ" altLang="cs-CZ" sz="1800" dirty="0"/>
              <a:t>výstavní plochy.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altLang="cs-CZ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z="1800" dirty="0"/>
              <a:t>                                                       </a:t>
            </a:r>
            <a:endParaRPr lang="cs-CZ" altLang="cs-CZ" sz="2000" dirty="0"/>
          </a:p>
          <a:p>
            <a:pPr marL="0" indent="0">
              <a:buFont typeface="Arial" panose="020B0604020202020204" pitchFamily="34" charset="0"/>
              <a:buNone/>
            </a:pPr>
            <a:endParaRPr lang="cs-CZ" altLang="cs-CZ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sz="1800" dirty="0"/>
              <a:t>                                                      </a:t>
            </a:r>
            <a:endParaRPr lang="cs-CZ" altLang="cs-CZ" sz="4400" b="1" dirty="0">
              <a:solidFill>
                <a:srgbClr val="0000FF"/>
              </a:solidFill>
            </a:endParaRPr>
          </a:p>
        </p:txBody>
      </p:sp>
      <p:pic>
        <p:nvPicPr>
          <p:cNvPr id="21508" name="Obrázek 3">
            <a:extLst>
              <a:ext uri="{FF2B5EF4-FFF2-40B4-BE49-F238E27FC236}">
                <a16:creationId xmlns:a16="http://schemas.microsoft.com/office/drawing/2014/main" id="{572E62AB-B027-43BF-AFAE-594836F05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3662363"/>
            <a:ext cx="3079750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Obrázek 4" descr="C:\Users\cap.SSTPRAHA\Desktop\Obrázky\logo-cecimo-plne.jpg">
            <a:extLst>
              <a:ext uri="{FF2B5EF4-FFF2-40B4-BE49-F238E27FC236}">
                <a16:creationId xmlns:a16="http://schemas.microsoft.com/office/drawing/2014/main" id="{2C5DFBB5-F986-439B-A10C-477F1BFED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63" y="4795838"/>
            <a:ext cx="121285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4" descr="C:\Users\cap.SSTPRAHA\Desktop\Obrázky\logo-cecimo-plne.jpg">
            <a:extLst>
              <a:ext uri="{FF2B5EF4-FFF2-40B4-BE49-F238E27FC236}">
                <a16:creationId xmlns:a16="http://schemas.microsoft.com/office/drawing/2014/main" id="{3024C9FB-4548-4393-96D1-D07DE361B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" y="4795837"/>
            <a:ext cx="121285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>
            <a:extLst>
              <a:ext uri="{FF2B5EF4-FFF2-40B4-BE49-F238E27FC236}">
                <a16:creationId xmlns:a16="http://schemas.microsoft.com/office/drawing/2014/main" id="{2E24882D-7AB9-4117-96B2-629503AC7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EMO 2019 - HANNOVER</a:t>
            </a:r>
            <a:endParaRPr lang="cs-CZ" altLang="cs-CZ" dirty="0"/>
          </a:p>
        </p:txBody>
      </p:sp>
      <p:graphicFrame>
        <p:nvGraphicFramePr>
          <p:cNvPr id="2" name="Zástupný symbol pro obsah 1">
            <a:extLst>
              <a:ext uri="{FF2B5EF4-FFF2-40B4-BE49-F238E27FC236}">
                <a16:creationId xmlns:a16="http://schemas.microsoft.com/office/drawing/2014/main" id="{E8875F5F-61EF-4A19-B91E-C2B52BD9377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2501394"/>
              </p:ext>
            </p:extLst>
          </p:nvPr>
        </p:nvGraphicFramePr>
        <p:xfrm>
          <a:off x="469781" y="1624013"/>
          <a:ext cx="3590489" cy="4216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16046">
                  <a:extLst>
                    <a:ext uri="{9D8B030D-6E8A-4147-A177-3AD203B41FA5}">
                      <a16:colId xmlns:a16="http://schemas.microsoft.com/office/drawing/2014/main" val="757666449"/>
                    </a:ext>
                  </a:extLst>
                </a:gridCol>
                <a:gridCol w="574443">
                  <a:extLst>
                    <a:ext uri="{9D8B030D-6E8A-4147-A177-3AD203B41FA5}">
                      <a16:colId xmlns:a16="http://schemas.microsoft.com/office/drawing/2014/main" val="259363233"/>
                    </a:ext>
                  </a:extLst>
                </a:gridCol>
              </a:tblGrid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Anaj</a:t>
                      </a:r>
                      <a:r>
                        <a:rPr lang="cs-CZ" sz="1400" dirty="0">
                          <a:effectLst/>
                        </a:rPr>
                        <a:t> Czech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28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77284858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Bomar</a:t>
                      </a:r>
                      <a:r>
                        <a:rPr lang="cs-CZ" sz="1400" dirty="0">
                          <a:effectLst/>
                        </a:rPr>
                        <a:t> spol.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140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694004516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CKD BLANSKO-OS,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64937096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Compo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Tech</a:t>
                      </a:r>
                      <a:r>
                        <a:rPr lang="cs-CZ" sz="1400" dirty="0">
                          <a:effectLst/>
                        </a:rPr>
                        <a:t> PLUS </a:t>
                      </a:r>
                      <a:r>
                        <a:rPr lang="cs-CZ" sz="1400" dirty="0" err="1">
                          <a:effectLst/>
                        </a:rPr>
                        <a:t>spol.s.r.o</a:t>
                      </a:r>
                      <a:r>
                        <a:rPr lang="cs-CZ" sz="1400" dirty="0">
                          <a:effectLst/>
                        </a:rPr>
                        <a:t>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52604156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Dormer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Pramet</a:t>
                      </a:r>
                      <a:r>
                        <a:rPr lang="cs-CZ" sz="1400" dirty="0">
                          <a:effectLst/>
                        </a:rPr>
                        <a:t>,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50002783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ExactCut</a:t>
                      </a: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s.r.o.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049681053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Fermat Group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469141841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FERMAT </a:t>
                      </a:r>
                      <a:r>
                        <a:rPr lang="cs-CZ" sz="1400" dirty="0" err="1">
                          <a:effectLst/>
                        </a:rPr>
                        <a:t>Machine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Tool</a:t>
                      </a:r>
                      <a:r>
                        <a:rPr lang="cs-CZ" sz="1400" dirty="0">
                          <a:effectLst/>
                        </a:rPr>
                        <a:t>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1606894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HESTEGO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58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78876637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Karned</a:t>
                      </a: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Tools</a:t>
                      </a: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s.r.o.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793432197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KINEX </a:t>
                      </a:r>
                      <a:r>
                        <a:rPr lang="cs-CZ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Measuring</a:t>
                      </a: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s.r.o.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371557419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KSK </a:t>
                      </a:r>
                      <a:r>
                        <a:rPr lang="cs-CZ" sz="1400" dirty="0" err="1">
                          <a:effectLst/>
                        </a:rPr>
                        <a:t>Precise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Motion</a:t>
                      </a:r>
                      <a:r>
                        <a:rPr lang="cs-CZ" sz="1400" dirty="0">
                          <a:effectLst/>
                        </a:rPr>
                        <a:t>,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20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942114804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M&amp;V spol. s r. 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14133714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N.KO spol. s r.o.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43815958"/>
                  </a:ext>
                </a:extLst>
              </a:tr>
              <a:tr h="2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NAREX </a:t>
                      </a:r>
                      <a:r>
                        <a:rPr lang="cs-CZ" sz="1400" dirty="0" err="1">
                          <a:effectLst/>
                        </a:rPr>
                        <a:t>Zdanice</a:t>
                      </a:r>
                      <a:r>
                        <a:rPr lang="cs-CZ" sz="1400" dirty="0">
                          <a:effectLst/>
                        </a:rPr>
                        <a:t>, spol. s r. 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33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53430444"/>
                  </a:ext>
                </a:extLst>
              </a:tr>
            </a:tbl>
          </a:graphicData>
        </a:graphic>
      </p:graphicFrame>
      <p:graphicFrame>
        <p:nvGraphicFramePr>
          <p:cNvPr id="3" name="Zástupný symbol pro obsah 2">
            <a:extLst>
              <a:ext uri="{FF2B5EF4-FFF2-40B4-BE49-F238E27FC236}">
                <a16:creationId xmlns:a16="http://schemas.microsoft.com/office/drawing/2014/main" id="{212B4CEB-24BD-4BF3-AD79-FB33ED8DFC5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98134932"/>
              </p:ext>
            </p:extLst>
          </p:nvPr>
        </p:nvGraphicFramePr>
        <p:xfrm>
          <a:off x="4865614" y="1624013"/>
          <a:ext cx="3590489" cy="39278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15402">
                  <a:extLst>
                    <a:ext uri="{9D8B030D-6E8A-4147-A177-3AD203B41FA5}">
                      <a16:colId xmlns:a16="http://schemas.microsoft.com/office/drawing/2014/main" val="578492409"/>
                    </a:ext>
                  </a:extLst>
                </a:gridCol>
                <a:gridCol w="575087">
                  <a:extLst>
                    <a:ext uri="{9D8B030D-6E8A-4147-A177-3AD203B41FA5}">
                      <a16:colId xmlns:a16="http://schemas.microsoft.com/office/drawing/2014/main" val="3488831551"/>
                    </a:ext>
                  </a:extLst>
                </a:gridCol>
              </a:tblGrid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PILANA Metal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27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4028335549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Pilous -Pasové Pily, spol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25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3995880980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PTV, </a:t>
                      </a:r>
                      <a:r>
                        <a:rPr lang="cs-CZ" sz="1400" dirty="0" err="1">
                          <a:effectLst/>
                        </a:rPr>
                        <a:t>spol.s.r.o</a:t>
                      </a:r>
                      <a:r>
                        <a:rPr lang="cs-CZ" sz="1400" dirty="0">
                          <a:effectLst/>
                        </a:rPr>
                        <a:t>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2954357084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Skoda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Machine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Tool</a:t>
                      </a:r>
                      <a:r>
                        <a:rPr lang="cs-CZ" sz="1400" dirty="0">
                          <a:effectLst/>
                        </a:rPr>
                        <a:t>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4015784755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Smeral</a:t>
                      </a:r>
                      <a:r>
                        <a:rPr lang="cs-CZ" sz="1400" dirty="0">
                          <a:effectLst/>
                        </a:rPr>
                        <a:t> Brno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23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1861857678"/>
                  </a:ext>
                </a:extLst>
              </a:tr>
              <a:tr h="313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Svaz strojírenské technologie</a:t>
                      </a: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20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866830872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Slovacke</a:t>
                      </a:r>
                      <a:r>
                        <a:rPr lang="cs-CZ" sz="1400" dirty="0">
                          <a:effectLst/>
                        </a:rPr>
                        <a:t> </a:t>
                      </a:r>
                      <a:r>
                        <a:rPr lang="cs-CZ" sz="1400" dirty="0" err="1">
                          <a:effectLst/>
                        </a:rPr>
                        <a:t>Strojirny</a:t>
                      </a:r>
                      <a:r>
                        <a:rPr lang="cs-CZ" sz="1400" dirty="0">
                          <a:effectLst/>
                        </a:rPr>
                        <a:t>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1407819436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TOS HOSTIVAŘ s 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3928784370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TOS KURIM - OS,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3878545281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TOS Varnsdorf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285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1417129846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TOSHULIN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3722350494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WALMAG MAGNETICS s.r.o.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1920590393"/>
                  </a:ext>
                </a:extLst>
              </a:tr>
              <a:tr h="301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ZPS - FRÉZOVACÍ NÁSTROJE a.s.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33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49" marR="19049" marT="0" marB="0"/>
                </a:tc>
                <a:extLst>
                  <a:ext uri="{0D108BD9-81ED-4DB2-BD59-A6C34878D82A}">
                    <a16:rowId xmlns:a16="http://schemas.microsoft.com/office/drawing/2014/main" val="12424975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3FC089-D8B4-4306-92A9-889EE144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EMO 2019 - HANNOVER</a:t>
            </a:r>
            <a:endParaRPr lang="cs-CZ" dirty="0"/>
          </a:p>
        </p:txBody>
      </p:sp>
      <p:sp>
        <p:nvSpPr>
          <p:cNvPr id="17411" name="Zástupný symbol pro obsah 2">
            <a:extLst>
              <a:ext uri="{FF2B5EF4-FFF2-40B4-BE49-F238E27FC236}">
                <a16:creationId xmlns:a16="http://schemas.microsoft.com/office/drawing/2014/main" id="{A2A40C74-19B0-4DCF-BD30-FF92F0256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75" y="1512888"/>
            <a:ext cx="8893175" cy="4516437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cs-CZ" altLang="cs-CZ" sz="2000" dirty="0"/>
              <a:t>Veletrh bude uspořádán v celkem 17 pavilonech hannoverského výstaviště a bude rozčleněn do 74 oborových kategorií. České firmy budou vystavovat na celkové ploše </a:t>
            </a:r>
            <a:r>
              <a:rPr lang="cs-CZ" altLang="cs-CZ" sz="2000" b="1" dirty="0"/>
              <a:t>1 746 m</a:t>
            </a:r>
            <a:r>
              <a:rPr lang="cs-CZ" altLang="cs-CZ" sz="2000" b="1" baseline="30000" dirty="0"/>
              <a:t>2</a:t>
            </a:r>
            <a:r>
              <a:rPr lang="cs-CZ" altLang="cs-CZ" sz="2000" dirty="0"/>
              <a:t>. Stánek SST bude umístěn v hale č. 16 společně se stánky dalších národních asociací.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cs-CZ" altLang="cs-CZ" sz="800" dirty="0"/>
          </a:p>
          <a:p>
            <a:pPr marL="0" indent="0" algn="just">
              <a:buNone/>
            </a:pPr>
            <a:r>
              <a:rPr lang="cs-CZ" sz="2000" dirty="0"/>
              <a:t>Dne 20. května v Praze proběhla tisková konference k připravovanému veletrhu EMO 2019. Hlavním organizátorem TK byla společnost Deutsche Messe AG. Na přípravě TK s německým organizátorem SST úzce spolupracoval a pan ředitel Paclík na TK vystoupil se svým projevem. TK se konala v hotelu </a:t>
            </a:r>
            <a:r>
              <a:rPr lang="cs-CZ" sz="2000" dirty="0" err="1"/>
              <a:t>Esplanade</a:t>
            </a:r>
            <a:r>
              <a:rPr lang="cs-CZ" sz="2000" dirty="0"/>
              <a:t>. Za německý svaz VDW se TK zúčastnil ředitel EMO Hannover pan Christoph Miller a ředitel protokolu Deutsche Messe AG pan Michael Rose.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altLang="cs-CZ" sz="2000" dirty="0"/>
              <a:t> </a:t>
            </a:r>
          </a:p>
        </p:txBody>
      </p:sp>
      <p:pic>
        <p:nvPicPr>
          <p:cNvPr id="17413" name="Obrázek 4" descr="C:\Users\cap.SSTPRAHA\Desktop\Obrázky\logo-cecimo-plne.jpg">
            <a:extLst>
              <a:ext uri="{FF2B5EF4-FFF2-40B4-BE49-F238E27FC236}">
                <a16:creationId xmlns:a16="http://schemas.microsoft.com/office/drawing/2014/main" id="{8A0EB6A7-89ED-4C8E-AA8D-C05CB50A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283" y="4955230"/>
            <a:ext cx="1107434" cy="107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ZÁKLADNÍ DATA</a:t>
            </a:r>
            <a:endParaRPr lang="cs-CZ" sz="3200" b="1" dirty="0"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90697"/>
          </a:xfrm>
        </p:spPr>
        <p:txBody>
          <a:bodyPr/>
          <a:lstStyle/>
          <a:p>
            <a:pPr marL="0" indent="0">
              <a:buNone/>
            </a:pPr>
            <a:endParaRPr lang="cs-CZ" sz="28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cs-CZ" sz="3200" dirty="0">
                <a:latin typeface="+mj-lt"/>
                <a:cs typeface="Arial" pitchFamily="34" charset="0"/>
              </a:rPr>
              <a:t>EMO je nejvýznamnější akcí CECIMO (E</a:t>
            </a:r>
            <a:r>
              <a:rPr lang="cs-CZ" sz="3200" dirty="0">
                <a:cs typeface="Arial" pitchFamily="34" charset="0"/>
              </a:rPr>
              <a:t>vropského  výboru  pro spolupráci v oboru obráběcích strojů)</a:t>
            </a:r>
            <a:endParaRPr lang="cs-CZ" sz="3200" dirty="0">
              <a:latin typeface="+mj-lt"/>
              <a:cs typeface="Arial" pitchFamily="34" charset="0"/>
            </a:endParaRPr>
          </a:p>
          <a:p>
            <a:pPr lvl="2"/>
            <a:endParaRPr lang="cs-CZ" sz="3200" dirty="0">
              <a:latin typeface="+mj-lt"/>
              <a:cs typeface="Arial" pitchFamily="34" charset="0"/>
            </a:endParaRPr>
          </a:p>
          <a:p>
            <a:pPr marL="914400" lvl="2" indent="0">
              <a:buNone/>
            </a:pPr>
            <a:r>
              <a:rPr lang="cs-CZ" sz="3200" dirty="0">
                <a:latin typeface="+mj-lt"/>
                <a:cs typeface="Arial" pitchFamily="34" charset="0"/>
              </a:rPr>
              <a:t>SST  je  členem  CECIMO  od  r. 1996</a:t>
            </a:r>
          </a:p>
          <a:p>
            <a:pPr marL="914400" lvl="2" indent="0">
              <a:buNone/>
            </a:pPr>
            <a:endParaRPr lang="cs-CZ" sz="3200" baseline="30000" dirty="0"/>
          </a:p>
          <a:p>
            <a:pPr marL="0" indent="0">
              <a:buNone/>
            </a:pPr>
            <a:endParaRPr lang="cs-CZ" sz="2800" baseline="30000" dirty="0"/>
          </a:p>
        </p:txBody>
      </p:sp>
      <p:pic>
        <p:nvPicPr>
          <p:cNvPr id="5" name="obrázek 2" descr="VÃ½sledek obrÃ¡zku pro EMO Hannover 2019 - 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" y="33337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01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latin typeface="Cambria" panose="02040503050406030204" pitchFamily="18" charset="0"/>
              </a:rPr>
              <a:t>Příklady novinek – exponát TOSHULIN, a.s.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948E083-EDB5-498C-917B-AC5CF902B3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532" y="1219556"/>
            <a:ext cx="6178521" cy="4318585"/>
          </a:xfrm>
          <a:prstGeom prst="rect">
            <a:avLst/>
          </a:prstGeom>
        </p:spPr>
      </p:pic>
      <p:pic>
        <p:nvPicPr>
          <p:cNvPr id="6" name="obrázek 2" descr="VÃ½sledek obrÃ¡zku pro EMO Hannover 2019 - log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" y="514706"/>
            <a:ext cx="70485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bdélník 2"/>
          <p:cNvSpPr/>
          <p:nvPr/>
        </p:nvSpPr>
        <p:spPr>
          <a:xfrm>
            <a:off x="5715000" y="2025869"/>
            <a:ext cx="28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POWERTURN 2000 C1</a:t>
            </a:r>
          </a:p>
        </p:txBody>
      </p:sp>
    </p:spTree>
    <p:extLst>
      <p:ext uri="{BB962C8B-B14F-4D97-AF65-F5344CB8AC3E}">
        <p14:creationId xmlns:p14="http://schemas.microsoft.com/office/powerpoint/2010/main" val="4194850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latin typeface="Cambria" panose="02040503050406030204" pitchFamily="18" charset="0"/>
              </a:rPr>
              <a:t>     Příklady novinek – exponát TOS KUŘIM – OS, a.s.</a:t>
            </a:r>
          </a:p>
        </p:txBody>
      </p:sp>
      <p:pic>
        <p:nvPicPr>
          <p:cNvPr id="5" name="obrázek 2" descr="VÃ½sledek obrÃ¡zku pro EMO Hannover 2019 - 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" y="514706"/>
            <a:ext cx="7048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41" y="1657706"/>
            <a:ext cx="7307317" cy="4057387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6400800" y="1860330"/>
            <a:ext cx="1663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B5362F"/>
                </a:solidFill>
                <a:cs typeface="Arial" panose="020B0604020202020204" pitchFamily="34" charset="0"/>
              </a:rPr>
              <a:t>FRF 250/2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0969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>
                <a:latin typeface="Cambria" panose="02040503050406030204" pitchFamily="18" charset="0"/>
              </a:rPr>
              <a:t>     Příklady novinek – exponát TOS Varnsdorf, a.s.</a:t>
            </a:r>
          </a:p>
        </p:txBody>
      </p:sp>
      <p:pic>
        <p:nvPicPr>
          <p:cNvPr id="5" name="obrázek 2" descr="VÃ½sledek obrÃ¡zku pro EMO Hannover 2019 - 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" y="514706"/>
            <a:ext cx="7048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96" y="1655379"/>
            <a:ext cx="5093049" cy="391773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5620406" y="2025869"/>
            <a:ext cx="2995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cs-CZ" b="1" dirty="0">
                <a:solidFill>
                  <a:srgbClr val="FF0000"/>
                </a:solidFill>
                <a:cs typeface="Arial" pitchFamily="34" charset="0"/>
              </a:rPr>
              <a:t>WHT 130L</a:t>
            </a:r>
          </a:p>
        </p:txBody>
      </p:sp>
    </p:spTree>
    <p:extLst>
      <p:ext uri="{BB962C8B-B14F-4D97-AF65-F5344CB8AC3E}">
        <p14:creationId xmlns:p14="http://schemas.microsoft.com/office/powerpoint/2010/main" val="4171055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428750"/>
          </a:xfrm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EMO 2019 - HANNOVER</a:t>
            </a:r>
            <a:endParaRPr lang="cs-CZ" dirty="0">
              <a:latin typeface="Cambria" pitchFamily="18" charset="0"/>
              <a:cs typeface="Arial" pitchFamily="34" charset="0"/>
            </a:endParaRPr>
          </a:p>
        </p:txBody>
      </p:sp>
      <p:sp>
        <p:nvSpPr>
          <p:cNvPr id="24579" name="TextovéPole 12"/>
          <p:cNvSpPr txBox="1">
            <a:spLocks noChangeArrowheads="1"/>
          </p:cNvSpPr>
          <p:nvPr/>
        </p:nvSpPr>
        <p:spPr bwMode="auto">
          <a:xfrm>
            <a:off x="810426" y="2098506"/>
            <a:ext cx="760444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cs-CZ" sz="2800" dirty="0">
              <a:latin typeface="Calibri" pitchFamily="34" charset="0"/>
            </a:endParaRPr>
          </a:p>
          <a:p>
            <a:pPr algn="ctr"/>
            <a:r>
              <a:rPr lang="cs-CZ" sz="4400" dirty="0">
                <a:solidFill>
                  <a:srgbClr val="0000FF"/>
                </a:solidFill>
                <a:latin typeface="Calibri" pitchFamily="34" charset="0"/>
              </a:rPr>
              <a:t>Děkuji za pozornost </a:t>
            </a:r>
          </a:p>
          <a:p>
            <a:pPr algn="ctr"/>
            <a:endParaRPr lang="cs-CZ" sz="4000" dirty="0">
              <a:latin typeface="Calibri" pitchFamily="34" charset="0"/>
            </a:endParaRPr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id="{A60C4A14-7AC2-4D73-A003-7FB5A6B03497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745" y="4283223"/>
            <a:ext cx="1584509" cy="158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332256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8721</TotalTime>
  <Words>451</Words>
  <Application>Microsoft Office PowerPoint</Application>
  <PresentationFormat>Předvádění na obrazovce (4:3)</PresentationFormat>
  <Paragraphs>86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</vt:lpstr>
      <vt:lpstr>Motiv sady Office</vt:lpstr>
      <vt:lpstr>EMO 2019 - HANNOVER</vt:lpstr>
      <vt:lpstr>EMO 2019 - HANNOVER</vt:lpstr>
      <vt:lpstr>EMO 2019 - HANNOVER</vt:lpstr>
      <vt:lpstr>ZÁKLADNÍ DATA</vt:lpstr>
      <vt:lpstr>Příklady novinek – exponát TOSHULIN, a.s.</vt:lpstr>
      <vt:lpstr>     Příklady novinek – exponát TOS KUŘIM – OS, a.s.</vt:lpstr>
      <vt:lpstr>     Příklady novinek – exponát TOS Varnsdorf, a.s.</vt:lpstr>
      <vt:lpstr>EMO 2019 - HANNOVER</vt:lpstr>
    </vt:vector>
  </TitlesOfParts>
  <Company>sst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Kočí Jan</dc:creator>
  <cp:lastModifiedBy>Pavel Čáp</cp:lastModifiedBy>
  <cp:revision>888</cp:revision>
  <cp:lastPrinted>2019-05-09T07:56:00Z</cp:lastPrinted>
  <dcterms:created xsi:type="dcterms:W3CDTF">2006-05-25T09:48:41Z</dcterms:created>
  <dcterms:modified xsi:type="dcterms:W3CDTF">2019-06-13T12:02:55Z</dcterms:modified>
</cp:coreProperties>
</file>