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77" r:id="rId2"/>
  </p:sldMasterIdLst>
  <p:notesMasterIdLst>
    <p:notesMasterId r:id="rId32"/>
  </p:notesMasterIdLst>
  <p:handoutMasterIdLst>
    <p:handoutMasterId r:id="rId33"/>
  </p:handoutMasterIdLst>
  <p:sldIdLst>
    <p:sldId id="264" r:id="rId3"/>
    <p:sldId id="398" r:id="rId4"/>
    <p:sldId id="390" r:id="rId5"/>
    <p:sldId id="391" r:id="rId6"/>
    <p:sldId id="392" r:id="rId7"/>
    <p:sldId id="393" r:id="rId8"/>
    <p:sldId id="394" r:id="rId9"/>
    <p:sldId id="363" r:id="rId10"/>
    <p:sldId id="406" r:id="rId11"/>
    <p:sldId id="407" r:id="rId12"/>
    <p:sldId id="395" r:id="rId13"/>
    <p:sldId id="405" r:id="rId14"/>
    <p:sldId id="360" r:id="rId15"/>
    <p:sldId id="300" r:id="rId16"/>
    <p:sldId id="294" r:id="rId17"/>
    <p:sldId id="396" r:id="rId18"/>
    <p:sldId id="397" r:id="rId19"/>
    <p:sldId id="404" r:id="rId20"/>
    <p:sldId id="399" r:id="rId21"/>
    <p:sldId id="324" r:id="rId22"/>
    <p:sldId id="331" r:id="rId23"/>
    <p:sldId id="332" r:id="rId24"/>
    <p:sldId id="333" r:id="rId25"/>
    <p:sldId id="402" r:id="rId26"/>
    <p:sldId id="375" r:id="rId27"/>
    <p:sldId id="376" r:id="rId28"/>
    <p:sldId id="389" r:id="rId29"/>
    <p:sldId id="401" r:id="rId30"/>
    <p:sldId id="316" r:id="rId31"/>
  </p:sldIdLst>
  <p:sldSz cx="12192000" cy="6858000"/>
  <p:notesSz cx="6761163" cy="99425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7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6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35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D2E3C-2B2A-4E63-A26F-8F8A5E7D5206}" type="datetimeFigureOut">
              <a:rPr lang="cs-CZ" smtClean="0"/>
              <a:t>30.05.2023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F69FF-6EA6-4963-8FD7-6ABDA3EA7D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515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92050-CB40-4E11-89FE-F0DD1B693B54}" type="datetimeFigureOut">
              <a:rPr lang="cs-CZ" smtClean="0"/>
              <a:t>30.05.2023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93403-A3FC-415C-9CB5-1E206502BD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324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080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8805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7894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582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6216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112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7676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6799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13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4362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816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15833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880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090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22779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5126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6955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1852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16542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3726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75494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3220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5131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5618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7095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6560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176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3465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3403-A3FC-415C-9CB5-1E206502BDE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9339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C586-3C6C-48BD-9C50-A4CE41994E9B}" type="datetime1">
              <a:rPr lang="cs-CZ" smtClean="0"/>
              <a:t>30.05.2023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 1.6. 2023 TOS Varnsdorf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5E91-D497-49F1-802C-50D760B90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3833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BFF7-9C73-4EF0-9427-D0FA3BB2048B}" type="datetime1">
              <a:rPr lang="cs-CZ" smtClean="0"/>
              <a:t>30.05.2023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 1.6. 2023 TOS Varnsdorf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5E91-D497-49F1-802C-50D760B90C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3182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400" dirty="0" smtClean="0">
                <a:latin typeface="Cambria" panose="02040503050406030204" pitchFamily="18" charset="0"/>
              </a:rPr>
              <a:t>SVAZ STROJÍRENSKÉ TECHNOLOGIE</a:t>
            </a:r>
            <a:br>
              <a:rPr lang="cs-CZ" sz="2400" dirty="0" smtClean="0">
                <a:latin typeface="Cambria" panose="02040503050406030204" pitchFamily="18" charset="0"/>
              </a:rPr>
            </a:br>
            <a:r>
              <a:rPr lang="cs-CZ" sz="2400" dirty="0" smtClean="0">
                <a:latin typeface="Cambria" panose="02040503050406030204" pitchFamily="18" charset="0"/>
              </a:rPr>
              <a:t>www.sst.cz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Aktuality z oboru obráběcích a tvářecích strojů a nástrojů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D78B2-28EA-453D-818E-3E2A7661C08A}" type="datetime1">
              <a:rPr lang="cs-CZ" smtClean="0"/>
              <a:t>30.05.2023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Setkání OŘ 1.6. 2023 TOS Varnsdorf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B5E91-D497-49F1-802C-50D760B90C7D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1313"/>
            <a:ext cx="346438" cy="973183"/>
          </a:xfrm>
          <a:prstGeom prst="rect">
            <a:avLst/>
          </a:prstGeom>
        </p:spPr>
      </p:pic>
      <p:pic>
        <p:nvPicPr>
          <p:cNvPr id="9" name="Obrázek 7" descr="logo_cecimo_sst_kombi_simplified_rgb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182" y="541312"/>
            <a:ext cx="969618" cy="97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51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kern="1200" baseline="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400" dirty="0" smtClean="0">
                <a:latin typeface="Cambria" panose="02040503050406030204" pitchFamily="18" charset="0"/>
              </a:rPr>
              <a:t>SVAZ STROJÍRENSKÉ TECHNOLOGIE</a:t>
            </a:r>
            <a:br>
              <a:rPr lang="cs-CZ" sz="2400" dirty="0" smtClean="0">
                <a:latin typeface="Cambria" panose="02040503050406030204" pitchFamily="18" charset="0"/>
              </a:rPr>
            </a:br>
            <a:r>
              <a:rPr lang="cs-CZ" sz="2400" dirty="0" smtClean="0">
                <a:latin typeface="Cambria" panose="02040503050406030204" pitchFamily="18" charset="0"/>
              </a:rPr>
              <a:t>www.sst.cz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cs-CZ" dirty="0" smtClean="0"/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Aktuality z oboru obráběcích a tvářecích strojů a nástrojů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3897-E02D-40D0-A62D-C160908C3A16}" type="datetime1">
              <a:rPr lang="cs-CZ" smtClean="0"/>
              <a:t>30.05.2023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Setkání OŘ 1.6. 2023 TOS Varnsdorf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B5E91-D497-49F1-802C-50D760B90C7D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1313"/>
            <a:ext cx="346438" cy="973183"/>
          </a:xfrm>
          <a:prstGeom prst="rect">
            <a:avLst/>
          </a:prstGeom>
        </p:spPr>
      </p:pic>
      <p:pic>
        <p:nvPicPr>
          <p:cNvPr id="9" name="Obrázek 7" descr="logo_cecimo_sst_kombi_simplified_rgb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182" y="541312"/>
            <a:ext cx="969618" cy="97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98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kern="1200" baseline="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>
            <a:normAutofit fontScale="92500" lnSpcReduction="10000"/>
          </a:bodyPr>
          <a:lstStyle/>
          <a:p>
            <a:endParaRPr lang="cs-CZ" sz="1800" dirty="0" smtClean="0"/>
          </a:p>
          <a:p>
            <a:r>
              <a:rPr lang="cs-CZ" sz="3200" dirty="0" smtClean="0">
                <a:latin typeface="Cambria" panose="02040503050406030204" pitchFamily="18" charset="0"/>
              </a:rPr>
              <a:t>Aktuální statistika oboru MT</a:t>
            </a:r>
          </a:p>
          <a:p>
            <a:endParaRPr lang="cs-CZ" sz="3200" dirty="0" smtClean="0">
              <a:latin typeface="Cambria" panose="02040503050406030204" pitchFamily="18" charset="0"/>
            </a:endParaRPr>
          </a:p>
          <a:p>
            <a:r>
              <a:rPr lang="cs-CZ" dirty="0" smtClean="0">
                <a:latin typeface="Cambria" panose="02040503050406030204" pitchFamily="18" charset="0"/>
              </a:rPr>
              <a:t>očekávané výsledky  za rok 2022</a:t>
            </a:r>
          </a:p>
          <a:p>
            <a:endParaRPr lang="cs-CZ" dirty="0" smtClean="0">
              <a:latin typeface="Cambria" panose="02040503050406030204" pitchFamily="18" charset="0"/>
            </a:endParaRPr>
          </a:p>
          <a:p>
            <a:r>
              <a:rPr lang="cs-CZ" dirty="0" smtClean="0">
                <a:latin typeface="Cambria" panose="02040503050406030204" pitchFamily="18" charset="0"/>
              </a:rPr>
              <a:t>výhled na rok 2023</a:t>
            </a:r>
          </a:p>
          <a:p>
            <a:endParaRPr lang="cs-CZ" dirty="0" smtClean="0">
              <a:latin typeface="Cambria" panose="02040503050406030204" pitchFamily="18" charset="0"/>
            </a:endParaRPr>
          </a:p>
          <a:p>
            <a:endParaRPr lang="cs-CZ" dirty="0">
              <a:latin typeface="Cambria" panose="02040503050406030204" pitchFamily="18" charset="0"/>
            </a:endParaRPr>
          </a:p>
          <a:p>
            <a:r>
              <a:rPr lang="cs-CZ" sz="2000" dirty="0" smtClean="0">
                <a:latin typeface="Cambria" panose="02040503050406030204" pitchFamily="18" charset="0"/>
              </a:rPr>
              <a:t>Oldřich Paclík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 1.6. 2023 TOS Varnsdorf</a:t>
            </a:r>
            <a:endParaRPr lang="cs-CZ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66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 1.6. 2023 TOS Varnsdorf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6758247" y="2014597"/>
            <a:ext cx="477981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b="1" dirty="0" smtClean="0"/>
          </a:p>
          <a:p>
            <a:pPr algn="ctr"/>
            <a:endParaRPr lang="cs-CZ" b="1" dirty="0"/>
          </a:p>
          <a:p>
            <a:pPr algn="ctr"/>
            <a:r>
              <a:rPr lang="cs-CZ" b="1" dirty="0" smtClean="0"/>
              <a:t>Produkce MT</a:t>
            </a:r>
          </a:p>
          <a:p>
            <a:pPr algn="ctr"/>
            <a:r>
              <a:rPr lang="cs-CZ" b="1" dirty="0" smtClean="0"/>
              <a:t>CECIMO                     </a:t>
            </a:r>
          </a:p>
          <a:p>
            <a:pPr algn="ctr"/>
            <a:r>
              <a:rPr lang="cs-CZ" b="1" dirty="0" smtClean="0"/>
              <a:t>očekávané podíly 2022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 smtClean="0"/>
              <a:t>                  </a:t>
            </a:r>
          </a:p>
          <a:p>
            <a:pPr algn="ctr"/>
            <a:endParaRPr lang="cs-CZ" b="1" dirty="0" smtClean="0"/>
          </a:p>
          <a:p>
            <a:pPr algn="ctr"/>
            <a:endParaRPr lang="cs-CZ" dirty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98" y="1884595"/>
            <a:ext cx="5580567" cy="43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 1.6. 2023 TOS Varnsdorf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7547956" y="2014597"/>
            <a:ext cx="39901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b="1" dirty="0" smtClean="0"/>
          </a:p>
          <a:p>
            <a:pPr algn="ctr"/>
            <a:endParaRPr lang="cs-CZ" b="1" dirty="0"/>
          </a:p>
          <a:p>
            <a:pPr algn="ctr"/>
            <a:r>
              <a:rPr lang="cs-CZ" b="1" dirty="0" smtClean="0"/>
              <a:t>                   Export a Import 2022</a:t>
            </a:r>
          </a:p>
          <a:p>
            <a:pPr algn="ctr"/>
            <a:endParaRPr lang="cs-CZ" b="1" dirty="0" smtClean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606" y="2198674"/>
            <a:ext cx="7624206" cy="368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1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 1.6. 2023 TOS Varnsdorf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7547956" y="2014597"/>
            <a:ext cx="39901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b="1" dirty="0" smtClean="0"/>
          </a:p>
          <a:p>
            <a:pPr algn="ctr"/>
            <a:endParaRPr lang="cs-CZ" b="1" dirty="0"/>
          </a:p>
          <a:p>
            <a:pPr algn="ctr"/>
            <a:r>
              <a:rPr lang="cs-CZ" b="1" dirty="0" smtClean="0"/>
              <a:t>Export a Import 2022</a:t>
            </a:r>
          </a:p>
          <a:p>
            <a:pPr algn="ctr"/>
            <a:endParaRPr lang="cs-CZ" b="1" dirty="0" smtClean="0"/>
          </a:p>
          <a:p>
            <a:pPr algn="ctr"/>
            <a:r>
              <a:rPr lang="cs-CZ" dirty="0" smtClean="0"/>
              <a:t>Import poprvé v historii přesáhl export</a:t>
            </a:r>
          </a:p>
          <a:p>
            <a:pPr algn="ctr"/>
            <a:endParaRPr lang="cs-CZ" dirty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8" name="Picture 147"/>
          <p:cNvPicPr/>
          <p:nvPr/>
        </p:nvPicPr>
        <p:blipFill>
          <a:blip r:embed="rId3"/>
          <a:stretch>
            <a:fillRect/>
          </a:stretch>
        </p:blipFill>
        <p:spPr>
          <a:xfrm>
            <a:off x="1224742" y="2335876"/>
            <a:ext cx="5824450" cy="279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4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 1.6. 2023 TOS Varnsdorf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6758248" y="2014597"/>
            <a:ext cx="477981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Skladba exportu 2022 - podle skupin HS</a:t>
            </a:r>
          </a:p>
          <a:p>
            <a:pPr algn="ctr"/>
            <a:endParaRPr lang="cs-CZ" b="1" dirty="0" smtClean="0"/>
          </a:p>
          <a:p>
            <a:pPr algn="ctr"/>
            <a:r>
              <a:rPr lang="cs-CZ" dirty="0" smtClean="0"/>
              <a:t>Největší podíl stále nomenklatura</a:t>
            </a:r>
          </a:p>
          <a:p>
            <a:pPr algn="ctr"/>
            <a:r>
              <a:rPr lang="cs-CZ" dirty="0" smtClean="0"/>
              <a:t>8460 – brusky </a:t>
            </a:r>
          </a:p>
          <a:p>
            <a:pPr algn="ctr"/>
            <a:r>
              <a:rPr lang="cs-CZ" dirty="0" smtClean="0"/>
              <a:t>3,54 mld. CZK (30,65 %)</a:t>
            </a:r>
            <a:endParaRPr lang="cs-CZ" dirty="0"/>
          </a:p>
          <a:p>
            <a:pPr algn="ctr"/>
            <a:endParaRPr lang="cs-CZ" b="1" dirty="0"/>
          </a:p>
          <a:p>
            <a:pPr lvl="0" algn="ctr"/>
            <a:r>
              <a:rPr lang="cs-CZ" dirty="0"/>
              <a:t>největší </a:t>
            </a:r>
            <a:r>
              <a:rPr lang="cs-CZ" dirty="0" smtClean="0"/>
              <a:t>nárůst </a:t>
            </a:r>
            <a:r>
              <a:rPr lang="cs-CZ" dirty="0"/>
              <a:t>u nomenklatury</a:t>
            </a:r>
          </a:p>
          <a:p>
            <a:pPr algn="ctr"/>
            <a:r>
              <a:rPr lang="cs-CZ" dirty="0"/>
              <a:t> </a:t>
            </a:r>
            <a:r>
              <a:rPr lang="cs-CZ" dirty="0" smtClean="0"/>
              <a:t>8457 </a:t>
            </a:r>
            <a:r>
              <a:rPr lang="cs-CZ" dirty="0"/>
              <a:t>– </a:t>
            </a:r>
            <a:r>
              <a:rPr lang="cs-CZ" dirty="0" smtClean="0"/>
              <a:t>obráběcí centra</a:t>
            </a:r>
          </a:p>
          <a:p>
            <a:pPr algn="ctr"/>
            <a:r>
              <a:rPr lang="cs-CZ" dirty="0" smtClean="0"/>
              <a:t> </a:t>
            </a:r>
            <a:r>
              <a:rPr lang="cs-CZ" dirty="0"/>
              <a:t>o </a:t>
            </a:r>
            <a:r>
              <a:rPr lang="cs-CZ" dirty="0" smtClean="0"/>
              <a:t>700 mil. CZK (+60 %)</a:t>
            </a:r>
          </a:p>
          <a:p>
            <a:pPr algn="ctr"/>
            <a:r>
              <a:rPr lang="cs-CZ" dirty="0" smtClean="0"/>
              <a:t>8462 </a:t>
            </a:r>
            <a:r>
              <a:rPr lang="cs-CZ" dirty="0"/>
              <a:t>– </a:t>
            </a:r>
            <a:r>
              <a:rPr lang="cs-CZ" dirty="0" smtClean="0"/>
              <a:t>tvářecí stroje</a:t>
            </a:r>
            <a:endParaRPr lang="cs-CZ" dirty="0"/>
          </a:p>
          <a:p>
            <a:pPr algn="ctr"/>
            <a:r>
              <a:rPr lang="cs-CZ" dirty="0"/>
              <a:t> o </a:t>
            </a:r>
            <a:r>
              <a:rPr lang="cs-CZ" dirty="0" smtClean="0"/>
              <a:t>416 </a:t>
            </a:r>
            <a:r>
              <a:rPr lang="cs-CZ" dirty="0"/>
              <a:t>mil. CZK </a:t>
            </a:r>
            <a:r>
              <a:rPr lang="cs-CZ" dirty="0" smtClean="0"/>
              <a:t>(+42 %)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největší </a:t>
            </a:r>
            <a:r>
              <a:rPr lang="cs-CZ" dirty="0" smtClean="0"/>
              <a:t>pokles </a:t>
            </a:r>
            <a:r>
              <a:rPr lang="cs-CZ" dirty="0"/>
              <a:t>u nomenklatury</a:t>
            </a:r>
          </a:p>
          <a:p>
            <a:pPr algn="ctr"/>
            <a:r>
              <a:rPr lang="cs-CZ" dirty="0" smtClean="0"/>
              <a:t>8456 – fyzikálně-chemické stroje</a:t>
            </a:r>
          </a:p>
          <a:p>
            <a:pPr algn="ctr"/>
            <a:r>
              <a:rPr lang="cs-CZ" dirty="0"/>
              <a:t> o </a:t>
            </a:r>
            <a:r>
              <a:rPr lang="cs-CZ" dirty="0" smtClean="0"/>
              <a:t>160 </a:t>
            </a:r>
            <a:r>
              <a:rPr lang="cs-CZ" dirty="0"/>
              <a:t>mil. CZK </a:t>
            </a:r>
            <a:r>
              <a:rPr lang="cs-CZ" dirty="0" smtClean="0"/>
              <a:t>(- 19,5 </a:t>
            </a:r>
            <a:r>
              <a:rPr lang="cs-CZ" dirty="0"/>
              <a:t>%)</a:t>
            </a:r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641" y="2126164"/>
            <a:ext cx="4839359" cy="415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1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 1.6. 2023 TOS Varnsdorf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697" y="2319280"/>
            <a:ext cx="4916199" cy="384966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191" y="2319280"/>
            <a:ext cx="4234651" cy="239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6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 1.6. 2023 TOS Varnsdorf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7284720" y="1945419"/>
            <a:ext cx="37628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cs-CZ" dirty="0"/>
          </a:p>
        </p:txBody>
      </p:sp>
      <p:pic>
        <p:nvPicPr>
          <p:cNvPr id="8" name="Obrázek 7"/>
          <p:cNvPicPr/>
          <p:nvPr/>
        </p:nvPicPr>
        <p:blipFill>
          <a:blip r:embed="rId3"/>
          <a:stretch>
            <a:fillRect/>
          </a:stretch>
        </p:blipFill>
        <p:spPr>
          <a:xfrm>
            <a:off x="2335876" y="2099307"/>
            <a:ext cx="7114309" cy="397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8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 1.6. 2023 TOS Varnsdorf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6758248" y="2014597"/>
            <a:ext cx="47798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Skladba importu 2022 - podle skupin HS</a:t>
            </a:r>
          </a:p>
          <a:p>
            <a:pPr algn="ctr"/>
            <a:r>
              <a:rPr lang="cs-CZ" dirty="0" smtClean="0"/>
              <a:t>nárůst o 31 %</a:t>
            </a:r>
          </a:p>
          <a:p>
            <a:pPr algn="ctr"/>
            <a:endParaRPr lang="cs-CZ" dirty="0" smtClean="0"/>
          </a:p>
          <a:p>
            <a:pPr algn="ctr"/>
            <a:r>
              <a:rPr lang="cs-CZ" sz="1400" dirty="0" smtClean="0"/>
              <a:t>největší podíl nomenklatura</a:t>
            </a:r>
          </a:p>
          <a:p>
            <a:pPr algn="ctr"/>
            <a:r>
              <a:rPr lang="cs-CZ" sz="1400" dirty="0" smtClean="0"/>
              <a:t>8462 – tvářecí stroje</a:t>
            </a:r>
          </a:p>
          <a:p>
            <a:pPr algn="ctr"/>
            <a:r>
              <a:rPr lang="cs-CZ" sz="1400" dirty="0" smtClean="0"/>
              <a:t>2,25 mld. CZK (25,4 %)</a:t>
            </a:r>
          </a:p>
          <a:p>
            <a:pPr algn="ctr"/>
            <a:endParaRPr lang="cs-CZ" sz="1400" dirty="0"/>
          </a:p>
          <a:p>
            <a:pPr lvl="0" algn="ctr"/>
            <a:r>
              <a:rPr lang="cs-CZ" sz="1400" dirty="0" smtClean="0"/>
              <a:t>největší nárůst </a:t>
            </a:r>
            <a:r>
              <a:rPr lang="cs-CZ" sz="1400" dirty="0"/>
              <a:t>u nomenklatury</a:t>
            </a:r>
          </a:p>
          <a:p>
            <a:pPr algn="ctr"/>
            <a:r>
              <a:rPr lang="cs-CZ" sz="1400" dirty="0"/>
              <a:t> </a:t>
            </a:r>
            <a:r>
              <a:rPr lang="cs-CZ" sz="1400" dirty="0" smtClean="0"/>
              <a:t>8457 </a:t>
            </a:r>
            <a:r>
              <a:rPr lang="cs-CZ" sz="1400" dirty="0"/>
              <a:t>– </a:t>
            </a:r>
            <a:r>
              <a:rPr lang="cs-CZ" sz="1400" dirty="0" smtClean="0"/>
              <a:t>obráběcí centra</a:t>
            </a:r>
          </a:p>
          <a:p>
            <a:pPr algn="ctr"/>
            <a:r>
              <a:rPr lang="cs-CZ" sz="1400" dirty="0" smtClean="0"/>
              <a:t> </a:t>
            </a:r>
            <a:r>
              <a:rPr lang="cs-CZ" sz="1400" dirty="0"/>
              <a:t>o </a:t>
            </a:r>
            <a:r>
              <a:rPr lang="cs-CZ" sz="1400" dirty="0" smtClean="0"/>
              <a:t>821 mil. CZK (+47 %)</a:t>
            </a:r>
          </a:p>
          <a:p>
            <a:pPr algn="ctr"/>
            <a:r>
              <a:rPr lang="cs-CZ" sz="1400" dirty="0" smtClean="0"/>
              <a:t>8462 – tvářecí stroje</a:t>
            </a:r>
          </a:p>
          <a:p>
            <a:pPr algn="ctr"/>
            <a:r>
              <a:rPr lang="cs-CZ" sz="1400" dirty="0" smtClean="0"/>
              <a:t>o 814 mil. CZK (+ 36 %)</a:t>
            </a:r>
          </a:p>
          <a:p>
            <a:pPr algn="ctr"/>
            <a:r>
              <a:rPr lang="cs-CZ" sz="1400" dirty="0"/>
              <a:t>8460 – brusky</a:t>
            </a:r>
          </a:p>
          <a:p>
            <a:pPr algn="ctr"/>
            <a:r>
              <a:rPr lang="cs-CZ" sz="1400" dirty="0"/>
              <a:t>o 222 </a:t>
            </a:r>
            <a:r>
              <a:rPr lang="cs-CZ" sz="1400" dirty="0" smtClean="0"/>
              <a:t>mil. </a:t>
            </a:r>
            <a:r>
              <a:rPr lang="cs-CZ" sz="1400" dirty="0"/>
              <a:t>CZK (+ 36 </a:t>
            </a:r>
            <a:r>
              <a:rPr lang="cs-CZ" sz="1400" dirty="0" smtClean="0"/>
              <a:t>%)</a:t>
            </a:r>
          </a:p>
          <a:p>
            <a:pPr algn="ctr"/>
            <a:endParaRPr lang="cs-CZ" sz="1400" dirty="0"/>
          </a:p>
          <a:p>
            <a:pPr algn="ctr"/>
            <a:r>
              <a:rPr lang="cs-CZ" sz="1400" dirty="0" smtClean="0"/>
              <a:t>největší pokles </a:t>
            </a:r>
            <a:r>
              <a:rPr lang="cs-CZ" sz="1400" dirty="0"/>
              <a:t>u nomenklatury</a:t>
            </a:r>
          </a:p>
          <a:p>
            <a:pPr algn="ctr"/>
            <a:r>
              <a:rPr lang="cs-CZ" sz="1400" dirty="0" smtClean="0"/>
              <a:t>8461 – ozub. Stroje, pily atd.</a:t>
            </a:r>
          </a:p>
          <a:p>
            <a:pPr algn="ctr"/>
            <a:r>
              <a:rPr lang="cs-CZ" sz="1400" dirty="0"/>
              <a:t> o </a:t>
            </a:r>
            <a:r>
              <a:rPr lang="cs-CZ" sz="1400" dirty="0" smtClean="0"/>
              <a:t>37 </a:t>
            </a:r>
            <a:r>
              <a:rPr lang="cs-CZ" sz="1400" dirty="0"/>
              <a:t>mil. CZK </a:t>
            </a:r>
            <a:r>
              <a:rPr lang="cs-CZ" sz="1400" dirty="0" smtClean="0"/>
              <a:t>(-10 </a:t>
            </a:r>
            <a:r>
              <a:rPr lang="cs-CZ" sz="1400" dirty="0"/>
              <a:t>%)</a:t>
            </a:r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951" y="2102101"/>
            <a:ext cx="5445350" cy="399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 1.6. 2023 TOS Varnsdorf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40" y="2323394"/>
            <a:ext cx="5455535" cy="353642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355" y="2323394"/>
            <a:ext cx="4351201" cy="263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2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4222866"/>
          </a:xfrm>
        </p:spPr>
        <p:txBody>
          <a:bodyPr>
            <a:normAutofit/>
          </a:bodyPr>
          <a:lstStyle/>
          <a:p>
            <a:endParaRPr lang="cs-CZ" sz="1800" b="1" dirty="0" smtClean="0"/>
          </a:p>
          <a:p>
            <a:r>
              <a:rPr lang="cs-CZ" sz="2000" b="1" dirty="0" smtClean="0"/>
              <a:t>Očekávané výsledky 2022 - ČR:</a:t>
            </a:r>
          </a:p>
          <a:p>
            <a:r>
              <a:rPr lang="cs-CZ" sz="1800" dirty="0" smtClean="0"/>
              <a:t>(ve srovnání s 2021)</a:t>
            </a:r>
          </a:p>
          <a:p>
            <a:endParaRPr lang="cs-CZ" sz="1800" dirty="0" smtClean="0"/>
          </a:p>
          <a:p>
            <a:r>
              <a:rPr lang="cs-CZ" sz="1800" b="1" dirty="0"/>
              <a:t>Export</a:t>
            </a:r>
            <a:r>
              <a:rPr lang="cs-CZ" sz="1800" dirty="0"/>
              <a:t> (skutečnost): </a:t>
            </a:r>
            <a:r>
              <a:rPr lang="cs-CZ" sz="1800" dirty="0" smtClean="0">
                <a:solidFill>
                  <a:srgbClr val="FF0000"/>
                </a:solidFill>
              </a:rPr>
              <a:t>+ 16</a:t>
            </a:r>
            <a:r>
              <a:rPr lang="cs-CZ" sz="1800" dirty="0" smtClean="0"/>
              <a:t> </a:t>
            </a:r>
            <a:r>
              <a:rPr lang="cs-CZ" sz="1800" dirty="0">
                <a:solidFill>
                  <a:srgbClr val="FF0000"/>
                </a:solidFill>
              </a:rPr>
              <a:t>%</a:t>
            </a:r>
            <a:r>
              <a:rPr lang="cs-CZ" sz="1800" b="1" dirty="0"/>
              <a:t> </a:t>
            </a:r>
            <a:r>
              <a:rPr lang="cs-CZ" sz="1800" dirty="0" smtClean="0"/>
              <a:t>na 11.541 </a:t>
            </a:r>
            <a:r>
              <a:rPr lang="cs-CZ" sz="1800" dirty="0"/>
              <a:t>mil. CZK</a:t>
            </a:r>
          </a:p>
          <a:p>
            <a:r>
              <a:rPr lang="cs-CZ" sz="1800" b="1" dirty="0"/>
              <a:t>Import</a:t>
            </a:r>
            <a:r>
              <a:rPr lang="cs-CZ" sz="1800" dirty="0"/>
              <a:t> (</a:t>
            </a:r>
            <a:r>
              <a:rPr lang="cs-CZ" sz="1800" dirty="0" smtClean="0"/>
              <a:t>skutečnost): </a:t>
            </a:r>
            <a:r>
              <a:rPr lang="cs-CZ" sz="1800" b="1" dirty="0" smtClean="0">
                <a:solidFill>
                  <a:srgbClr val="FF0000"/>
                </a:solidFill>
              </a:rPr>
              <a:t> </a:t>
            </a:r>
            <a:r>
              <a:rPr lang="cs-CZ" sz="1800" dirty="0" smtClean="0">
                <a:solidFill>
                  <a:srgbClr val="FF0000"/>
                </a:solidFill>
              </a:rPr>
              <a:t>+ 30,6</a:t>
            </a:r>
            <a:r>
              <a:rPr lang="cs-CZ" sz="1800" dirty="0" smtClean="0"/>
              <a:t> </a:t>
            </a:r>
            <a:r>
              <a:rPr lang="cs-CZ" sz="1800" dirty="0">
                <a:solidFill>
                  <a:srgbClr val="FF0000"/>
                </a:solidFill>
              </a:rPr>
              <a:t>%</a:t>
            </a:r>
            <a:r>
              <a:rPr lang="cs-CZ" sz="1800" dirty="0"/>
              <a:t> na </a:t>
            </a:r>
            <a:r>
              <a:rPr lang="cs-CZ" sz="1800" dirty="0" smtClean="0"/>
              <a:t>12.039 </a:t>
            </a:r>
            <a:r>
              <a:rPr lang="cs-CZ" sz="1800" dirty="0"/>
              <a:t>mil. </a:t>
            </a:r>
            <a:r>
              <a:rPr lang="cs-CZ" sz="1800" dirty="0" smtClean="0"/>
              <a:t>CZK</a:t>
            </a:r>
            <a:endParaRPr lang="cs-CZ" sz="1800" b="1" dirty="0" smtClean="0"/>
          </a:p>
          <a:p>
            <a:r>
              <a:rPr lang="cs-CZ" sz="1800" b="1" dirty="0" smtClean="0"/>
              <a:t>Produkce</a:t>
            </a:r>
            <a:r>
              <a:rPr lang="cs-CZ" sz="1800" dirty="0" smtClean="0"/>
              <a:t> (odhad): </a:t>
            </a:r>
            <a:r>
              <a:rPr lang="cs-CZ" sz="1800" b="1" dirty="0" smtClean="0">
                <a:solidFill>
                  <a:srgbClr val="FF0000"/>
                </a:solidFill>
              </a:rPr>
              <a:t> </a:t>
            </a:r>
            <a:r>
              <a:rPr lang="cs-CZ" sz="1800" dirty="0" smtClean="0">
                <a:solidFill>
                  <a:srgbClr val="FF0000"/>
                </a:solidFill>
              </a:rPr>
              <a:t>+7 % </a:t>
            </a:r>
            <a:r>
              <a:rPr lang="cs-CZ" sz="1800" dirty="0" smtClean="0"/>
              <a:t>na cca 10,3 mld. CZK ( 0,8 % svět. </a:t>
            </a:r>
            <a:r>
              <a:rPr lang="cs-CZ" sz="1800" dirty="0"/>
              <a:t>p</a:t>
            </a:r>
            <a:r>
              <a:rPr lang="cs-CZ" sz="1800" dirty="0" smtClean="0"/>
              <a:t>rodukce )</a:t>
            </a:r>
          </a:p>
          <a:p>
            <a:r>
              <a:rPr lang="cs-CZ" sz="1800" dirty="0" smtClean="0"/>
              <a:t>tj. cca úroveň roku </a:t>
            </a:r>
            <a:r>
              <a:rPr lang="cs-CZ" sz="1800" dirty="0" smtClean="0">
                <a:solidFill>
                  <a:srgbClr val="FF0000"/>
                </a:solidFill>
              </a:rPr>
              <a:t>2011</a:t>
            </a:r>
          </a:p>
          <a:p>
            <a:r>
              <a:rPr lang="cs-CZ" sz="1800" b="1" dirty="0" smtClean="0"/>
              <a:t>Spotřeba</a:t>
            </a:r>
            <a:r>
              <a:rPr lang="cs-CZ" sz="1800" dirty="0" smtClean="0"/>
              <a:t> </a:t>
            </a:r>
            <a:r>
              <a:rPr lang="cs-CZ" sz="1800" dirty="0"/>
              <a:t>(odhad): </a:t>
            </a:r>
            <a:r>
              <a:rPr lang="cs-CZ" sz="1800" dirty="0" smtClean="0">
                <a:solidFill>
                  <a:srgbClr val="FF0000"/>
                </a:solidFill>
              </a:rPr>
              <a:t>+ 23</a:t>
            </a:r>
            <a:r>
              <a:rPr lang="cs-CZ" sz="1800" b="1" dirty="0" smtClean="0">
                <a:solidFill>
                  <a:srgbClr val="FF0000"/>
                </a:solidFill>
              </a:rPr>
              <a:t> </a:t>
            </a:r>
            <a:r>
              <a:rPr lang="cs-CZ" sz="1800" b="1" dirty="0">
                <a:solidFill>
                  <a:srgbClr val="FF0000"/>
                </a:solidFill>
              </a:rPr>
              <a:t>% </a:t>
            </a:r>
            <a:r>
              <a:rPr lang="cs-CZ" sz="1800" dirty="0"/>
              <a:t>na </a:t>
            </a:r>
            <a:r>
              <a:rPr lang="cs-CZ" sz="1800" dirty="0" smtClean="0"/>
              <a:t>10,8 </a:t>
            </a:r>
            <a:r>
              <a:rPr lang="cs-CZ" sz="1800" dirty="0"/>
              <a:t>mld. CZK</a:t>
            </a:r>
          </a:p>
          <a:p>
            <a:r>
              <a:rPr lang="cs-CZ" sz="1800" dirty="0" smtClean="0"/>
              <a:t>(Odhad </a:t>
            </a:r>
            <a:r>
              <a:rPr lang="cs-CZ" sz="1800" dirty="0"/>
              <a:t>produkce HS 8466 (příslušenství) </a:t>
            </a:r>
            <a:r>
              <a:rPr lang="cs-CZ" sz="1800" dirty="0" smtClean="0"/>
              <a:t>cca 6,5 mld. CZK)</a:t>
            </a:r>
            <a:endParaRPr lang="cs-CZ" sz="1800" dirty="0"/>
          </a:p>
          <a:p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 1.6. 2023 TOS Varnsdorf</a:t>
            </a:r>
            <a:endParaRPr lang="cs-CZ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92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>
            <a:normAutofit/>
          </a:bodyPr>
          <a:lstStyle/>
          <a:p>
            <a:endParaRPr lang="cs-CZ" sz="1800" dirty="0" smtClean="0"/>
          </a:p>
          <a:p>
            <a:endParaRPr lang="cs-CZ" sz="3200" dirty="0" smtClean="0">
              <a:latin typeface="Cambria" panose="02040503050406030204" pitchFamily="18" charset="0"/>
            </a:endParaRPr>
          </a:p>
          <a:p>
            <a:r>
              <a:rPr lang="cs-CZ" dirty="0" smtClean="0">
                <a:latin typeface="Cambria" panose="02040503050406030204" pitchFamily="18" charset="0"/>
              </a:rPr>
              <a:t>Výsledky za 1.Q 2023</a:t>
            </a:r>
          </a:p>
          <a:p>
            <a:endParaRPr lang="cs-CZ" dirty="0" smtClean="0">
              <a:latin typeface="Cambria" panose="02040503050406030204" pitchFamily="18" charset="0"/>
            </a:endParaRPr>
          </a:p>
          <a:p>
            <a:endParaRPr lang="cs-CZ" dirty="0">
              <a:latin typeface="Cambria" panose="020405030504060302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 1.6. 2023 TOS Varnsdorf</a:t>
            </a:r>
            <a:endParaRPr lang="cs-CZ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15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>
            <a:normAutofit/>
          </a:bodyPr>
          <a:lstStyle/>
          <a:p>
            <a:endParaRPr lang="cs-CZ" sz="1800" dirty="0" smtClean="0"/>
          </a:p>
          <a:p>
            <a:endParaRPr lang="cs-CZ" sz="1800" dirty="0" smtClean="0"/>
          </a:p>
          <a:p>
            <a:r>
              <a:rPr lang="cs-CZ" sz="2000" dirty="0" smtClean="0">
                <a:latin typeface="Cambria" panose="02040503050406030204" pitchFamily="18" charset="0"/>
              </a:rPr>
              <a:t>Kompletní statistické výsledky včetně produkce a spotřeby za rok 2022 budou známy až začátkem 2. pololetí 2023.</a:t>
            </a:r>
          </a:p>
          <a:p>
            <a:endParaRPr lang="cs-CZ" sz="2000" dirty="0" smtClean="0">
              <a:latin typeface="Cambria" panose="02040503050406030204" pitchFamily="18" charset="0"/>
            </a:endParaRPr>
          </a:p>
          <a:p>
            <a:r>
              <a:rPr lang="cs-CZ" sz="2000" dirty="0" smtClean="0">
                <a:latin typeface="Cambria" panose="02040503050406030204" pitchFamily="18" charset="0"/>
              </a:rPr>
              <a:t>Nyní jsou za rok 2022 známé pouze hodnoty exportu a importu.</a:t>
            </a:r>
          </a:p>
          <a:p>
            <a:endParaRPr lang="cs-CZ" sz="2000" dirty="0" smtClean="0">
              <a:latin typeface="Cambria" panose="02040503050406030204" pitchFamily="18" charset="0"/>
            </a:endParaRPr>
          </a:p>
          <a:p>
            <a:r>
              <a:rPr lang="cs-CZ" sz="2000" dirty="0">
                <a:latin typeface="Cambria" panose="02040503050406030204" pitchFamily="18" charset="0"/>
              </a:rPr>
              <a:t>Na úvod připomenutí </a:t>
            </a:r>
            <a:r>
              <a:rPr lang="cs-CZ" sz="2000" dirty="0" smtClean="0">
                <a:latin typeface="Cambria" panose="02040503050406030204" pitchFamily="18" charset="0"/>
              </a:rPr>
              <a:t>výsledků a postavení ČR za rok 2021. </a:t>
            </a:r>
            <a:endParaRPr lang="cs-CZ" sz="2000" dirty="0">
              <a:latin typeface="Cambria" panose="02040503050406030204" pitchFamily="18" charset="0"/>
            </a:endParaRPr>
          </a:p>
          <a:p>
            <a:endParaRPr lang="cs-CZ" dirty="0">
              <a:latin typeface="Cambria" panose="02040503050406030204" pitchFamily="18" charset="0"/>
            </a:endParaRPr>
          </a:p>
          <a:p>
            <a:endParaRPr lang="cs-CZ" dirty="0" smtClean="0">
              <a:latin typeface="Cambria" panose="02040503050406030204" pitchFamily="18" charset="0"/>
            </a:endParaRPr>
          </a:p>
          <a:p>
            <a:endParaRPr lang="cs-CZ" dirty="0">
              <a:latin typeface="Cambria" panose="020405030504060302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 1.6. 2023 TOS Varnsdorf</a:t>
            </a:r>
            <a:endParaRPr lang="cs-CZ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92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 1.6. 2023 TOS Varnsdorf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242858" y="285620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736" y="2282628"/>
            <a:ext cx="5840906" cy="297327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6829" y="2529585"/>
            <a:ext cx="5000335" cy="326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7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 1.6. 2023 TOS Varnsdorf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7323512" y="2174611"/>
            <a:ext cx="41314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Export podle </a:t>
            </a:r>
            <a:r>
              <a:rPr lang="cs-CZ" b="1" dirty="0" smtClean="0"/>
              <a:t>teritorií </a:t>
            </a:r>
            <a:r>
              <a:rPr lang="cs-CZ" b="1" dirty="0"/>
              <a:t>– 1.Q. </a:t>
            </a:r>
            <a:r>
              <a:rPr lang="cs-CZ" b="1" dirty="0" smtClean="0"/>
              <a:t>2023</a:t>
            </a:r>
            <a:endParaRPr lang="cs-CZ" b="1" dirty="0"/>
          </a:p>
          <a:p>
            <a:endParaRPr lang="cs-CZ" b="1" dirty="0"/>
          </a:p>
          <a:p>
            <a:pPr algn="ctr"/>
            <a:endParaRPr lang="cs-CZ" b="1" dirty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02" y="2319134"/>
            <a:ext cx="5901622" cy="347483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2249" y="2828563"/>
            <a:ext cx="3912689" cy="277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7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 1.6. 2023 TOS Varnsdorf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6242858" y="2174611"/>
            <a:ext cx="4779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371" y="2397900"/>
            <a:ext cx="8947258" cy="339607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097" y="2885229"/>
            <a:ext cx="3734405" cy="283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 1.6. 2023 TOS Varnsdorf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6242858" y="2174611"/>
            <a:ext cx="47798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Dovoz </a:t>
            </a:r>
            <a:r>
              <a:rPr lang="cs-CZ" b="1" dirty="0"/>
              <a:t>podle </a:t>
            </a:r>
            <a:r>
              <a:rPr lang="cs-CZ" b="1" dirty="0" smtClean="0"/>
              <a:t>teritorií </a:t>
            </a:r>
            <a:r>
              <a:rPr lang="cs-CZ" b="1" dirty="0"/>
              <a:t>– 1.Q. </a:t>
            </a:r>
            <a:r>
              <a:rPr lang="cs-CZ" b="1" dirty="0" smtClean="0"/>
              <a:t>2023</a:t>
            </a:r>
            <a:endParaRPr lang="cs-CZ" b="1" dirty="0"/>
          </a:p>
          <a:p>
            <a:endParaRPr lang="cs-CZ" b="1" dirty="0"/>
          </a:p>
          <a:p>
            <a:pPr algn="ctr"/>
            <a:endParaRPr lang="cs-CZ" b="1" dirty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417" y="2174611"/>
            <a:ext cx="5683998" cy="378716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8682" y="2758492"/>
            <a:ext cx="4151813" cy="234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5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 1.6. 2023 TOS Varnsdorf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6242858" y="2174611"/>
            <a:ext cx="47798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b="1" dirty="0"/>
          </a:p>
          <a:p>
            <a:endParaRPr lang="cs-CZ" b="1" dirty="0"/>
          </a:p>
          <a:p>
            <a:pPr algn="ctr"/>
            <a:endParaRPr lang="cs-CZ" b="1" dirty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412" y="1909459"/>
            <a:ext cx="7943176" cy="444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4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 1.6. 2023 TOS Varnsdorf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6758248" y="2014597"/>
            <a:ext cx="47798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Tržby  </a:t>
            </a:r>
          </a:p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r>
              <a:rPr lang="cs-CZ" dirty="0" smtClean="0"/>
              <a:t>Cca 60-ti společností zařazených ČSÚ</a:t>
            </a:r>
            <a:endParaRPr lang="cs-CZ" dirty="0"/>
          </a:p>
          <a:p>
            <a:pPr algn="ctr"/>
            <a:r>
              <a:rPr lang="cs-CZ" dirty="0"/>
              <a:t>podle kódu ekonomických činností </a:t>
            </a:r>
          </a:p>
          <a:p>
            <a:pPr algn="ctr"/>
            <a:r>
              <a:rPr lang="cs-CZ" dirty="0"/>
              <a:t>CZ-NACE </a:t>
            </a:r>
            <a:r>
              <a:rPr lang="cs-CZ" dirty="0" smtClean="0"/>
              <a:t>2841</a:t>
            </a:r>
          </a:p>
          <a:p>
            <a:pPr algn="ctr"/>
            <a:r>
              <a:rPr lang="cs-CZ" dirty="0" smtClean="0"/>
              <a:t>(výroba </a:t>
            </a:r>
            <a:r>
              <a:rPr lang="cs-CZ" dirty="0"/>
              <a:t>kovoobráběcích </a:t>
            </a:r>
            <a:r>
              <a:rPr lang="cs-CZ" dirty="0" smtClean="0"/>
              <a:t>strojů)</a:t>
            </a:r>
          </a:p>
          <a:p>
            <a:pPr algn="ctr"/>
            <a:endParaRPr lang="cs-CZ" dirty="0"/>
          </a:p>
          <a:p>
            <a:pPr algn="ctr"/>
            <a:r>
              <a:rPr lang="cs-CZ" dirty="0" smtClean="0"/>
              <a:t>Cca 50 % oproti r. 2015 </a:t>
            </a:r>
            <a:r>
              <a:rPr lang="cs-CZ" dirty="0" err="1" smtClean="0"/>
              <a:t>resp</a:t>
            </a:r>
            <a:r>
              <a:rPr lang="cs-CZ" dirty="0" smtClean="0"/>
              <a:t> 2018</a:t>
            </a:r>
            <a:endParaRPr lang="cs-CZ" dirty="0"/>
          </a:p>
          <a:p>
            <a:pPr algn="ctr"/>
            <a:endParaRPr lang="cs-CZ" dirty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79" y="2198674"/>
            <a:ext cx="6227412" cy="368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7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 1.6. 2023 TOS Varnsdorf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6758248" y="2014597"/>
            <a:ext cx="47798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Nové zakázky</a:t>
            </a:r>
          </a:p>
          <a:p>
            <a:pPr algn="ctr"/>
            <a:r>
              <a:rPr lang="cs-CZ" b="1" dirty="0" smtClean="0"/>
              <a:t> </a:t>
            </a:r>
          </a:p>
          <a:p>
            <a:pPr algn="ctr"/>
            <a:r>
              <a:rPr lang="cs-CZ" dirty="0"/>
              <a:t>Cca 60-ti společností zařazených ČSÚ</a:t>
            </a:r>
          </a:p>
          <a:p>
            <a:pPr algn="ctr"/>
            <a:r>
              <a:rPr lang="cs-CZ" dirty="0"/>
              <a:t>podle kódu ekonomických činností </a:t>
            </a:r>
          </a:p>
          <a:p>
            <a:pPr algn="ctr"/>
            <a:r>
              <a:rPr lang="cs-CZ" dirty="0"/>
              <a:t>CZ-NACE 2841</a:t>
            </a:r>
          </a:p>
          <a:p>
            <a:pPr algn="ctr"/>
            <a:r>
              <a:rPr lang="cs-CZ" dirty="0"/>
              <a:t>(výroba kovoobráběcích strojů</a:t>
            </a:r>
            <a:r>
              <a:rPr lang="cs-CZ" dirty="0" smtClean="0"/>
              <a:t>)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Cca 50 % oproti r. 2015 </a:t>
            </a:r>
            <a:r>
              <a:rPr lang="cs-CZ" dirty="0" err="1"/>
              <a:t>resp</a:t>
            </a:r>
            <a:r>
              <a:rPr lang="cs-CZ" dirty="0"/>
              <a:t> 2018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419391"/>
            <a:ext cx="5483265" cy="319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5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 1.6. 2023 TOS Varnsdorf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881149" y="2174611"/>
            <a:ext cx="1014152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Závěry z Valného shromáždění </a:t>
            </a:r>
            <a:r>
              <a:rPr lang="cs-CZ" b="1" dirty="0"/>
              <a:t>CECIMO </a:t>
            </a:r>
            <a:r>
              <a:rPr lang="cs-CZ" b="1" dirty="0" smtClean="0"/>
              <a:t>9.5.2022</a:t>
            </a:r>
          </a:p>
          <a:p>
            <a:pPr algn="ctr"/>
            <a:r>
              <a:rPr lang="cs-CZ" sz="1600" b="1" dirty="0" smtClean="0"/>
              <a:t>Výhled, problémy a trendy</a:t>
            </a:r>
            <a:endParaRPr lang="cs-CZ" sz="1600" b="1" dirty="0"/>
          </a:p>
          <a:p>
            <a:pPr algn="ctr"/>
            <a:endParaRPr lang="cs-CZ" b="1" dirty="0" smtClean="0"/>
          </a:p>
          <a:p>
            <a:pPr algn="ctr"/>
            <a:r>
              <a:rPr lang="cs-CZ" sz="1400" dirty="0" smtClean="0"/>
              <a:t>Produkce </a:t>
            </a:r>
            <a:r>
              <a:rPr lang="cs-CZ" sz="1400" dirty="0" smtClean="0"/>
              <a:t>zemí CECIMO v roce 2022 </a:t>
            </a:r>
            <a:r>
              <a:rPr lang="cs-CZ" sz="1400" dirty="0" smtClean="0"/>
              <a:t>narostla oproti </a:t>
            </a:r>
            <a:r>
              <a:rPr lang="cs-CZ" sz="1400" dirty="0" smtClean="0"/>
              <a:t>roku 2021 o cca 12 %.</a:t>
            </a:r>
          </a:p>
          <a:p>
            <a:pPr algn="ctr"/>
            <a:r>
              <a:rPr lang="cs-CZ" sz="1400" dirty="0" smtClean="0"/>
              <a:t>Celosvětová produkce ve stejném období narostla rovněž o cca 12 %.</a:t>
            </a:r>
          </a:p>
          <a:p>
            <a:pPr algn="ctr"/>
            <a:r>
              <a:rPr lang="cs-CZ" sz="1400" dirty="0" smtClean="0"/>
              <a:t>Podíl zemí CECIMO na celosvětové produkci činil 31 %.</a:t>
            </a:r>
            <a:endParaRPr lang="cs-CZ" sz="1400" dirty="0"/>
          </a:p>
          <a:p>
            <a:pPr algn="ctr"/>
            <a:r>
              <a:rPr lang="cs-CZ" sz="1400" dirty="0" smtClean="0"/>
              <a:t>Přes řadu nepříznivých faktorů pokračuje sektor MT v trendu zotavování.</a:t>
            </a:r>
          </a:p>
          <a:p>
            <a:pPr algn="ctr"/>
            <a:r>
              <a:rPr lang="cs-CZ" sz="1400" dirty="0" smtClean="0"/>
              <a:t>V roce 2022 je odhadován nárůst spotřeby zemí CECIMO o 19 %.</a:t>
            </a:r>
          </a:p>
          <a:p>
            <a:pPr algn="ctr"/>
            <a:r>
              <a:rPr lang="cs-CZ" sz="1400" dirty="0" smtClean="0"/>
              <a:t>Růst v roce 2022 se opírá o nárůst nových objednávek, který dosáhl v 1.Q 2022  25 % oproti předchozímu čtvrtletí.</a:t>
            </a:r>
          </a:p>
          <a:p>
            <a:pPr algn="ctr"/>
            <a:r>
              <a:rPr lang="cs-CZ" sz="1400" dirty="0" smtClean="0"/>
              <a:t>CECIMO očekává, že v roce 2023 dosáhne produkce a spotřeba obráběcích a tvářecích strojů </a:t>
            </a:r>
            <a:r>
              <a:rPr lang="cs-CZ" sz="1400" dirty="0" err="1" smtClean="0"/>
              <a:t>předpandemické</a:t>
            </a:r>
            <a:r>
              <a:rPr lang="cs-CZ" sz="1400" dirty="0" smtClean="0"/>
              <a:t> úrovně (2019).</a:t>
            </a:r>
          </a:p>
          <a:p>
            <a:pPr algn="ctr"/>
            <a:endParaRPr lang="cs-CZ" sz="1400" dirty="0" smtClean="0"/>
          </a:p>
          <a:p>
            <a:pPr algn="ctr"/>
            <a:r>
              <a:rPr lang="cs-CZ" sz="1400" b="1" dirty="0"/>
              <a:t>H</a:t>
            </a:r>
            <a:r>
              <a:rPr lang="cs-CZ" sz="1400" b="1" dirty="0" smtClean="0"/>
              <a:t>lavními problémy </a:t>
            </a:r>
            <a:r>
              <a:rPr lang="cs-CZ" sz="1400" dirty="0" smtClean="0"/>
              <a:t>jsou dodací lhůty některých komponent, vysoké ceny energie a surovin, nezájem bank a investorů o strojírenství, vysoká inflace a vysoké ceny úvěrů, nedostatek kvalifikované pracovní síly a </a:t>
            </a:r>
          </a:p>
          <a:p>
            <a:pPr algn="ctr"/>
            <a:r>
              <a:rPr lang="cs-CZ" sz="1400" dirty="0" smtClean="0"/>
              <a:t>nejistoty na trzích v důsledku geopolitické situace.</a:t>
            </a:r>
          </a:p>
          <a:p>
            <a:pPr algn="ctr"/>
            <a:endParaRPr lang="cs-CZ" sz="1400" dirty="0" smtClean="0"/>
          </a:p>
          <a:p>
            <a:pPr algn="ctr"/>
            <a:r>
              <a:rPr lang="cs-CZ" sz="1400" b="1" dirty="0" smtClean="0"/>
              <a:t>Hlavními trendy je</a:t>
            </a:r>
            <a:r>
              <a:rPr lang="cs-CZ" sz="1400" dirty="0" smtClean="0"/>
              <a:t> zelená a digitální transformace a zajištění udržitelnosti výroby MT v EU.</a:t>
            </a:r>
            <a:endParaRPr lang="cs-CZ" sz="1400" dirty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948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 1.6. 2023 TOS Varnsdorf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881149" y="2174611"/>
            <a:ext cx="101415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b="1" dirty="0" smtClean="0"/>
          </a:p>
          <a:p>
            <a:pPr algn="ctr"/>
            <a:endParaRPr lang="cs-CZ" b="1" dirty="0"/>
          </a:p>
          <a:p>
            <a:pPr algn="ctr"/>
            <a:r>
              <a:rPr lang="cs-CZ" b="1" dirty="0" smtClean="0"/>
              <a:t>Výhled 2023 v ČR</a:t>
            </a:r>
            <a:endParaRPr lang="cs-CZ" b="1" dirty="0"/>
          </a:p>
          <a:p>
            <a:endParaRPr lang="cs-CZ" dirty="0" smtClean="0"/>
          </a:p>
          <a:p>
            <a:pPr algn="ctr"/>
            <a:r>
              <a:rPr lang="cs-CZ" dirty="0" smtClean="0"/>
              <a:t>Na základě výsledků exportu za 1. Q 2023 (+ 11 %) ale také zpomalující poptávky odhadujeme, že produkce oboru MT v roce 2023 poroste jen mírně.</a:t>
            </a:r>
          </a:p>
          <a:p>
            <a:pPr algn="ctr"/>
            <a:r>
              <a:rPr lang="cs-CZ" dirty="0"/>
              <a:t>K dosažení </a:t>
            </a:r>
            <a:r>
              <a:rPr lang="cs-CZ" dirty="0" err="1" smtClean="0"/>
              <a:t>předcovidové</a:t>
            </a:r>
            <a:r>
              <a:rPr lang="cs-CZ" dirty="0" smtClean="0"/>
              <a:t> </a:t>
            </a:r>
            <a:r>
              <a:rPr lang="cs-CZ" dirty="0"/>
              <a:t>produkce cca 13 mld. CZK by meziroční nárůst musel dosáhnout cca 25 </a:t>
            </a:r>
            <a:r>
              <a:rPr lang="cs-CZ" dirty="0" smtClean="0"/>
              <a:t>%.</a:t>
            </a:r>
            <a:endParaRPr lang="cs-CZ" dirty="0"/>
          </a:p>
          <a:p>
            <a:pPr algn="ctr"/>
            <a:r>
              <a:rPr lang="cs-CZ" dirty="0" smtClean="0"/>
              <a:t>Za </a:t>
            </a:r>
            <a:r>
              <a:rPr lang="cs-CZ" dirty="0" err="1" smtClean="0"/>
              <a:t>celorok</a:t>
            </a:r>
            <a:r>
              <a:rPr lang="cs-CZ" dirty="0" smtClean="0"/>
              <a:t> 2023 předpokládáme, že produkce a export převýší úroveň roku 2022 cca </a:t>
            </a:r>
            <a:r>
              <a:rPr lang="cs-CZ" smtClean="0"/>
              <a:t>o </a:t>
            </a:r>
            <a:r>
              <a:rPr lang="cs-CZ" smtClean="0"/>
              <a:t>5 - 10 </a:t>
            </a:r>
            <a:r>
              <a:rPr lang="cs-CZ" dirty="0" smtClean="0"/>
              <a:t>%.</a:t>
            </a:r>
          </a:p>
          <a:p>
            <a:pPr algn="ctr"/>
            <a:r>
              <a:rPr lang="cs-CZ" dirty="0" smtClean="0"/>
              <a:t>Import a spotřeba  naroste o cca 10 %.</a:t>
            </a:r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243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r>
              <a:rPr lang="cs-CZ" sz="4000" dirty="0" smtClean="0">
                <a:latin typeface="Cambria" panose="02040503050406030204" pitchFamily="18" charset="0"/>
              </a:rPr>
              <a:t>Děkuji za pozornost</a:t>
            </a:r>
            <a:endParaRPr lang="cs-CZ" sz="4000" dirty="0">
              <a:latin typeface="Cambria" panose="020405030504060302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 1.6. 2023 TOS Varnsdorf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24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 1.6. 2023 TOS Varnsdorf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7547956" y="2014597"/>
            <a:ext cx="39901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produkce 2021 podle zemí </a:t>
            </a:r>
          </a:p>
          <a:p>
            <a:r>
              <a:rPr lang="cs-CZ" b="1" dirty="0" smtClean="0"/>
              <a:t>(mil. EUR)</a:t>
            </a:r>
          </a:p>
          <a:p>
            <a:pPr algn="ctr"/>
            <a:endParaRPr lang="cs-CZ" b="1" dirty="0" smtClean="0"/>
          </a:p>
          <a:p>
            <a:endParaRPr lang="cs-CZ" dirty="0"/>
          </a:p>
          <a:p>
            <a:r>
              <a:rPr lang="cs-CZ" dirty="0" smtClean="0"/>
              <a:t>Pozice ČR</a:t>
            </a:r>
          </a:p>
          <a:p>
            <a:endParaRPr lang="cs-CZ" dirty="0" smtClean="0"/>
          </a:p>
          <a:p>
            <a:r>
              <a:rPr lang="cs-CZ" dirty="0" smtClean="0"/>
              <a:t>2018:  13. místo </a:t>
            </a:r>
          </a:p>
          <a:p>
            <a:r>
              <a:rPr lang="cs-CZ" dirty="0" smtClean="0"/>
              <a:t>2019:  16. místo</a:t>
            </a:r>
          </a:p>
          <a:p>
            <a:r>
              <a:rPr lang="cs-CZ" dirty="0" smtClean="0"/>
              <a:t>2020:  17. místo</a:t>
            </a:r>
          </a:p>
          <a:p>
            <a:r>
              <a:rPr lang="cs-CZ" dirty="0" smtClean="0"/>
              <a:t>2021:  19. místo</a:t>
            </a:r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72" y="2198674"/>
            <a:ext cx="6262255" cy="346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5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 1.6. 2023 TOS Varnsdorf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7547956" y="2014597"/>
            <a:ext cx="39901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b="1" dirty="0" smtClean="0"/>
          </a:p>
          <a:p>
            <a:r>
              <a:rPr lang="cs-CZ" b="1" dirty="0" smtClean="0"/>
              <a:t>2021</a:t>
            </a:r>
            <a:endParaRPr lang="cs-CZ" b="1" dirty="0"/>
          </a:p>
          <a:p>
            <a:r>
              <a:rPr lang="cs-CZ" b="1" dirty="0" smtClean="0"/>
              <a:t>Srovnání zemí podle</a:t>
            </a:r>
            <a:endParaRPr lang="cs-CZ" b="1" dirty="0"/>
          </a:p>
          <a:p>
            <a:r>
              <a:rPr lang="cs-CZ" b="1" dirty="0"/>
              <a:t>produkce </a:t>
            </a:r>
            <a:r>
              <a:rPr lang="cs-CZ" b="1" dirty="0" smtClean="0"/>
              <a:t>per capita</a:t>
            </a:r>
          </a:p>
          <a:p>
            <a:r>
              <a:rPr lang="cs-CZ" b="1" dirty="0" smtClean="0"/>
              <a:t>(EUR)</a:t>
            </a:r>
          </a:p>
          <a:p>
            <a:r>
              <a:rPr lang="cs-CZ" b="1" dirty="0" smtClean="0"/>
              <a:t> </a:t>
            </a:r>
            <a:endParaRPr lang="cs-CZ" b="1" dirty="0"/>
          </a:p>
          <a:p>
            <a:r>
              <a:rPr lang="cs-CZ" dirty="0" smtClean="0"/>
              <a:t>ČR si udržuje 8. pozici</a:t>
            </a:r>
            <a:endParaRPr lang="cs-CZ" dirty="0"/>
          </a:p>
          <a:p>
            <a:pPr lvl="0"/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63" y="2336939"/>
            <a:ext cx="6118874" cy="345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 1.6. 2023 TOS Varnsdorf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7547956" y="2014597"/>
            <a:ext cx="39901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produkce zemí CECIMO 2021</a:t>
            </a:r>
          </a:p>
          <a:p>
            <a:r>
              <a:rPr lang="cs-CZ" b="1" dirty="0" smtClean="0"/>
              <a:t>(mil. EUR)</a:t>
            </a:r>
          </a:p>
          <a:p>
            <a:pPr algn="ctr"/>
            <a:endParaRPr lang="cs-CZ" b="1" dirty="0" smtClean="0"/>
          </a:p>
          <a:p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719" y="2174611"/>
            <a:ext cx="6310917" cy="340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3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 1.6. 2023 TOS Varnsdorf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7547956" y="2014597"/>
            <a:ext cx="39901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vývoz podle zemí 2021</a:t>
            </a:r>
          </a:p>
          <a:p>
            <a:r>
              <a:rPr lang="cs-CZ" b="1" dirty="0" smtClean="0"/>
              <a:t>(mil. EUR)</a:t>
            </a:r>
          </a:p>
          <a:p>
            <a:pPr algn="ctr"/>
            <a:endParaRPr lang="cs-CZ" b="1" dirty="0" smtClean="0"/>
          </a:p>
          <a:p>
            <a:endParaRPr lang="cs-CZ" dirty="0"/>
          </a:p>
          <a:p>
            <a:r>
              <a:rPr lang="cs-CZ" dirty="0"/>
              <a:t>2018: 13. </a:t>
            </a:r>
            <a:r>
              <a:rPr lang="cs-CZ" dirty="0" smtClean="0"/>
              <a:t>místo</a:t>
            </a:r>
            <a:endParaRPr lang="cs-CZ" dirty="0"/>
          </a:p>
          <a:p>
            <a:r>
              <a:rPr lang="cs-CZ" dirty="0"/>
              <a:t>2019: 15. </a:t>
            </a:r>
            <a:r>
              <a:rPr lang="cs-CZ" dirty="0" smtClean="0"/>
              <a:t>místo</a:t>
            </a:r>
            <a:endParaRPr lang="cs-CZ" dirty="0"/>
          </a:p>
          <a:p>
            <a:r>
              <a:rPr lang="cs-CZ" dirty="0"/>
              <a:t>2020: 16. </a:t>
            </a:r>
            <a:r>
              <a:rPr lang="cs-CZ" dirty="0" smtClean="0"/>
              <a:t>místo</a:t>
            </a:r>
            <a:endParaRPr lang="cs-CZ" dirty="0"/>
          </a:p>
          <a:p>
            <a:r>
              <a:rPr lang="cs-CZ" dirty="0"/>
              <a:t>2021: 18. </a:t>
            </a:r>
            <a:r>
              <a:rPr lang="cs-CZ" dirty="0" smtClean="0"/>
              <a:t>místo</a:t>
            </a:r>
            <a:endParaRPr lang="cs-CZ" dirty="0"/>
          </a:p>
          <a:p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699" y="2232971"/>
            <a:ext cx="6197801" cy="335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1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 1.6. 2023 TOS Varnsdorf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7547956" y="2014597"/>
            <a:ext cx="39901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vývoz zemí CECIMO 2021</a:t>
            </a:r>
          </a:p>
          <a:p>
            <a:r>
              <a:rPr lang="cs-CZ" b="1" dirty="0" smtClean="0"/>
              <a:t>(mil. EUR)</a:t>
            </a:r>
          </a:p>
          <a:p>
            <a:pPr algn="ctr"/>
            <a:endParaRPr lang="cs-CZ" b="1" dirty="0" smtClean="0"/>
          </a:p>
          <a:p>
            <a:endParaRPr lang="cs-CZ" dirty="0"/>
          </a:p>
          <a:p>
            <a:r>
              <a:rPr lang="cs-CZ" dirty="0"/>
              <a:t>ČR si udržela 11. místo. V roce 2020 nás předběhlo Turecko mj. v důsledku nárůstu exportu do RF (není v EU, nevztahovaly se na něj </a:t>
            </a:r>
            <a:r>
              <a:rPr lang="cs-CZ" dirty="0" smtClean="0"/>
              <a:t>sankce z roku 2014).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82" y="2227630"/>
            <a:ext cx="6164741" cy="336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2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 1.6. 2023 TOS Varnsdorf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7547956" y="2014597"/>
            <a:ext cx="399011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b="1" dirty="0" smtClean="0"/>
          </a:p>
          <a:p>
            <a:pPr algn="ctr"/>
            <a:endParaRPr lang="cs-CZ" b="1" dirty="0"/>
          </a:p>
          <a:p>
            <a:pPr algn="ctr"/>
            <a:r>
              <a:rPr lang="cs-CZ" b="1" dirty="0" smtClean="0"/>
              <a:t>                     Očekávané výsledky 2022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 smtClean="0"/>
              <a:t>                  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                   Svět: 81,4 </a:t>
            </a:r>
            <a:r>
              <a:rPr lang="cs-CZ" b="1" dirty="0" err="1" smtClean="0"/>
              <a:t>mld</a:t>
            </a:r>
            <a:r>
              <a:rPr lang="cs-CZ" b="1" dirty="0" smtClean="0"/>
              <a:t> EUR</a:t>
            </a:r>
          </a:p>
          <a:p>
            <a:pPr algn="ctr"/>
            <a:r>
              <a:rPr lang="cs-CZ" b="1" dirty="0" smtClean="0"/>
              <a:t>                (+12 % )</a:t>
            </a:r>
            <a:endParaRPr lang="cs-CZ" b="1" dirty="0"/>
          </a:p>
          <a:p>
            <a:endParaRPr lang="cs-CZ" b="1" dirty="0" smtClean="0"/>
          </a:p>
          <a:p>
            <a:pPr algn="ctr"/>
            <a:r>
              <a:rPr lang="cs-CZ" b="1" dirty="0" smtClean="0"/>
              <a:t>                  CECIMO: 25,3 </a:t>
            </a:r>
            <a:r>
              <a:rPr lang="cs-CZ" b="1" dirty="0" err="1" smtClean="0"/>
              <a:t>mld</a:t>
            </a:r>
            <a:r>
              <a:rPr lang="cs-CZ" b="1" dirty="0" smtClean="0"/>
              <a:t> EUR </a:t>
            </a:r>
          </a:p>
          <a:p>
            <a:r>
              <a:rPr lang="cs-CZ" b="1" dirty="0" smtClean="0"/>
              <a:t>                                    (+ 12 % )</a:t>
            </a:r>
            <a:endParaRPr lang="cs-CZ" b="1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211" y="2179644"/>
            <a:ext cx="7805651" cy="400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2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9869"/>
          </a:xfrm>
        </p:spPr>
        <p:txBody>
          <a:bodyPr>
            <a:normAutofit fontScale="90000"/>
          </a:bodyPr>
          <a:lstStyle/>
          <a:p>
            <a:r>
              <a:rPr lang="cs-CZ" sz="2400" dirty="0" smtClean="0"/>
              <a:t>SVAZ STROJÍRENSKÉ TECHNOLOGIE</a:t>
            </a:r>
            <a:br>
              <a:rPr lang="cs-CZ" sz="2400" dirty="0" smtClean="0"/>
            </a:br>
            <a:r>
              <a:rPr lang="cs-CZ" sz="2400" dirty="0" smtClean="0"/>
              <a:t>www.sst.cz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765666"/>
          </a:xfrm>
        </p:spPr>
        <p:txBody>
          <a:bodyPr/>
          <a:lstStyle/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Setkání OŘ 1.6. 2023 TOS Varnsdorf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0" y="1612232"/>
            <a:ext cx="12192000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7547956" y="2014597"/>
            <a:ext cx="399011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b="1" dirty="0" smtClean="0"/>
          </a:p>
          <a:p>
            <a:pPr algn="ctr"/>
            <a:endParaRPr lang="cs-CZ" b="1" dirty="0"/>
          </a:p>
          <a:p>
            <a:pPr algn="ctr"/>
            <a:r>
              <a:rPr lang="cs-CZ" b="1" dirty="0" smtClean="0"/>
              <a:t>Očekávané výsledky </a:t>
            </a:r>
          </a:p>
          <a:p>
            <a:pPr algn="ctr"/>
            <a:r>
              <a:rPr lang="cs-CZ" b="1" dirty="0" smtClean="0"/>
              <a:t>produkce zemí CECIMO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 smtClean="0"/>
              <a:t>                  </a:t>
            </a:r>
          </a:p>
          <a:p>
            <a:pPr algn="ctr"/>
            <a:endParaRPr lang="cs-CZ" b="1" dirty="0" smtClean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endParaRPr lang="cs-CZ" b="1" dirty="0"/>
          </a:p>
          <a:p>
            <a:pPr lvl="0"/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2209728"/>
            <a:ext cx="5857702" cy="414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3601</TotalTime>
  <Words>1124</Words>
  <Application>Microsoft Office PowerPoint</Application>
  <PresentationFormat>Širokoúhlá obrazovka</PresentationFormat>
  <Paragraphs>377</Paragraphs>
  <Slides>29</Slides>
  <Notes>29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Calibri</vt:lpstr>
      <vt:lpstr>Cambria</vt:lpstr>
      <vt:lpstr>2_Motiv Office</vt:lpstr>
      <vt:lpstr>3_Motiv Office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  <vt:lpstr>SVAZ STROJÍRENSKÉ TECHNOLOGIE www.sst.cz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Oldřich Paclík</dc:creator>
  <cp:lastModifiedBy>Oldřich Paclík</cp:lastModifiedBy>
  <cp:revision>347</cp:revision>
  <cp:lastPrinted>2016-06-10T10:29:58Z</cp:lastPrinted>
  <dcterms:created xsi:type="dcterms:W3CDTF">2015-10-14T06:03:44Z</dcterms:created>
  <dcterms:modified xsi:type="dcterms:W3CDTF">2023-05-30T08:22:27Z</dcterms:modified>
</cp:coreProperties>
</file>