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  <p:sldMasterId id="2147483697" r:id="rId3"/>
  </p:sldMasterIdLst>
  <p:notesMasterIdLst>
    <p:notesMasterId r:id="rId27"/>
  </p:notesMasterIdLst>
  <p:handoutMasterIdLst>
    <p:handoutMasterId r:id="rId28"/>
  </p:handoutMasterIdLst>
  <p:sldIdLst>
    <p:sldId id="264" r:id="rId4"/>
    <p:sldId id="349" r:id="rId5"/>
    <p:sldId id="353" r:id="rId6"/>
    <p:sldId id="355" r:id="rId7"/>
    <p:sldId id="351" r:id="rId8"/>
    <p:sldId id="378" r:id="rId9"/>
    <p:sldId id="363" r:id="rId10"/>
    <p:sldId id="390" r:id="rId11"/>
    <p:sldId id="405" r:id="rId12"/>
    <p:sldId id="410" r:id="rId13"/>
    <p:sldId id="360" r:id="rId14"/>
    <p:sldId id="391" r:id="rId15"/>
    <p:sldId id="394" r:id="rId16"/>
    <p:sldId id="401" r:id="rId17"/>
    <p:sldId id="404" r:id="rId18"/>
    <p:sldId id="400" r:id="rId19"/>
    <p:sldId id="402" r:id="rId20"/>
    <p:sldId id="331" r:id="rId21"/>
    <p:sldId id="396" r:id="rId22"/>
    <p:sldId id="375" r:id="rId23"/>
    <p:sldId id="408" r:id="rId24"/>
    <p:sldId id="389" r:id="rId25"/>
    <p:sldId id="316" r:id="rId26"/>
  </p:sldIdLst>
  <p:sldSz cx="12192000" cy="6858000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2E3C-2B2A-4E63-A26F-8F8A5E7D5206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F69FF-6EA6-4963-8FD7-6ABDA3EA7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1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2050-CB40-4E11-89FE-F0DD1B693B5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3403-A3FC-415C-9CB5-1E206502B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24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8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11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216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143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397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379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301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735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35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09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35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583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185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441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372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22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3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47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41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811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46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26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6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96C-202C-4982-BB21-BF84AF85FCFB}" type="datetime1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83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E0FE-AFE2-4D4E-9D8A-46D291AFB32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7080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E0FE-AFE2-4D4E-9D8A-46D291AFB32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2741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E0FE-AFE2-4D4E-9D8A-46D291AFB32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17957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E0FE-AFE2-4D4E-9D8A-46D291AFB32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45695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5039-6B0E-4DC5-935B-EF81452D7DFA}" type="datetime1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8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5039-6B0E-4DC5-935B-EF81452D7DFA}" type="datetime1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45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52D0-49D6-4212-BD3F-280A82EEA64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629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E0FE-AFE2-4D4E-9D8A-46D291AFB32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5850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E0FE-AFE2-4D4E-9D8A-46D291AFB32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98776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E0FE-AFE2-4D4E-9D8A-46D291AFB32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78488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E0FE-AFE2-4D4E-9D8A-46D291AFB32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7123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E0FE-AFE2-4D4E-9D8A-46D291AFB32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67305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 smtClean="0">
                <a:latin typeface="Cambria" panose="02040503050406030204" pitchFamily="18" charset="0"/>
              </a:rPr>
              <a:t>SVAZ STROJÍRENSKÉ TECHNOLOGIE</a:t>
            </a:r>
            <a:br>
              <a:rPr lang="cs-CZ" sz="2400" dirty="0" smtClean="0">
                <a:latin typeface="Cambria" panose="02040503050406030204" pitchFamily="18" charset="0"/>
              </a:rPr>
            </a:br>
            <a:r>
              <a:rPr lang="cs-CZ" sz="2400" dirty="0" smtClean="0">
                <a:latin typeface="Cambria" panose="02040503050406030204" pitchFamily="18" charset="0"/>
              </a:rPr>
              <a:t>www.sst.cz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Aktuality z oboru obráběcích a tvářecích strojů a nástrojů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52D0-49D6-4212-BD3F-280A82EEA64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Setkání OŘ/TŘ podzim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13"/>
            <a:ext cx="346438" cy="973183"/>
          </a:xfrm>
          <a:prstGeom prst="rect">
            <a:avLst/>
          </a:prstGeom>
        </p:spPr>
      </p:pic>
      <p:pic>
        <p:nvPicPr>
          <p:cNvPr id="9" name="Obrázek 7" descr="logo_cecimo_sst_kombi_simplified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82" y="541312"/>
            <a:ext cx="969618" cy="9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10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 smtClean="0">
                <a:latin typeface="Cambria" panose="02040503050406030204" pitchFamily="18" charset="0"/>
              </a:rPr>
              <a:t>SVAZ STROJÍRENSKÉ TECHNOLOGIE</a:t>
            </a:r>
            <a:br>
              <a:rPr lang="cs-CZ" sz="2400" dirty="0" smtClean="0">
                <a:latin typeface="Cambria" panose="02040503050406030204" pitchFamily="18" charset="0"/>
              </a:rPr>
            </a:br>
            <a:r>
              <a:rPr lang="cs-CZ" sz="2400" dirty="0" smtClean="0">
                <a:latin typeface="Cambria" panose="02040503050406030204" pitchFamily="18" charset="0"/>
              </a:rPr>
              <a:t>www.sst.cz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Aktuality z oboru obráběcích a tvářecích strojů a nástrojů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DE0FE-AFE2-4D4E-9D8A-46D291AFB32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Setkání OŘ/TŘ podzim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13"/>
            <a:ext cx="346438" cy="973183"/>
          </a:xfrm>
          <a:prstGeom prst="rect">
            <a:avLst/>
          </a:prstGeom>
        </p:spPr>
      </p:pic>
      <p:pic>
        <p:nvPicPr>
          <p:cNvPr id="9" name="Obrázek 7" descr="logo_cecimo_sst_kombi_simplified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82" y="541312"/>
            <a:ext cx="969618" cy="9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9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52D0-49D6-4212-BD3F-280A82EEA641}" type="datetime1">
              <a:rPr lang="cs-CZ" smtClean="0"/>
              <a:t>26.10.2023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Setkání OŘ/TŘ podzim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13"/>
            <a:ext cx="346438" cy="973183"/>
          </a:xfrm>
          <a:prstGeom prst="rect">
            <a:avLst/>
          </a:prstGeom>
        </p:spPr>
      </p:pic>
      <p:pic>
        <p:nvPicPr>
          <p:cNvPr id="8" name="Obrázek 7" descr="logo_cecimo_sst_kombi_simplified_rg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82" y="541312"/>
            <a:ext cx="969618" cy="9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>
              <a:latin typeface="Cambria" panose="02040503050406030204" pitchFamily="18" charset="0"/>
            </a:endParaRPr>
          </a:p>
          <a:p>
            <a:endParaRPr lang="cs-CZ" sz="1800" dirty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výsledky </a:t>
            </a:r>
            <a:r>
              <a:rPr lang="cs-CZ" dirty="0">
                <a:latin typeface="Cambria" panose="02040503050406030204" pitchFamily="18" charset="0"/>
              </a:rPr>
              <a:t>oboru MT za rok </a:t>
            </a:r>
            <a:r>
              <a:rPr lang="cs-CZ" dirty="0" smtClean="0">
                <a:latin typeface="Cambria" panose="02040503050406030204" pitchFamily="18" charset="0"/>
              </a:rPr>
              <a:t>2022</a:t>
            </a:r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a</a:t>
            </a:r>
          </a:p>
          <a:p>
            <a:r>
              <a:rPr lang="cs-CZ" dirty="0">
                <a:latin typeface="Cambria" panose="02040503050406030204" pitchFamily="18" charset="0"/>
              </a:rPr>
              <a:t>výhled na rok </a:t>
            </a:r>
            <a:r>
              <a:rPr lang="cs-CZ" dirty="0" smtClean="0">
                <a:latin typeface="Cambria" panose="02040503050406030204" pitchFamily="18" charset="0"/>
              </a:rPr>
              <a:t>2023</a:t>
            </a:r>
            <a:endParaRPr lang="cs-CZ" dirty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Oldřich Paclík</a:t>
            </a:r>
            <a:endParaRPr lang="cs-CZ" dirty="0">
              <a:latin typeface="Cambria" panose="02040503050406030204" pitchFamily="18" charset="0"/>
            </a:endParaRPr>
          </a:p>
          <a:p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vývoz a dovoz  ČR </a:t>
            </a:r>
          </a:p>
          <a:p>
            <a:r>
              <a:rPr lang="cs-CZ" b="1" dirty="0" smtClean="0"/>
              <a:t>2022 - 2021</a:t>
            </a:r>
          </a:p>
          <a:p>
            <a:r>
              <a:rPr lang="cs-CZ" b="1" dirty="0" smtClean="0"/>
              <a:t>( v tis. Kč)</a:t>
            </a:r>
          </a:p>
          <a:p>
            <a:pPr algn="ctr"/>
            <a:endParaRPr lang="cs-CZ" b="1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38" y="1861417"/>
            <a:ext cx="5768936" cy="43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758248" y="2014597"/>
            <a:ext cx="4779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export ČR 2022 - podle nomenklatur</a:t>
            </a:r>
          </a:p>
          <a:p>
            <a:pPr algn="ctr"/>
            <a:endParaRPr lang="cs-CZ" b="1" dirty="0" smtClean="0"/>
          </a:p>
          <a:p>
            <a:pPr algn="ctr"/>
            <a:r>
              <a:rPr lang="cs-CZ" dirty="0" smtClean="0"/>
              <a:t>Největší objem stále nomenklatura</a:t>
            </a:r>
          </a:p>
          <a:p>
            <a:pPr algn="ctr"/>
            <a:r>
              <a:rPr lang="cs-CZ" dirty="0" smtClean="0"/>
              <a:t>8460 – brusky (30,65 %)</a:t>
            </a:r>
            <a:endParaRPr lang="cs-CZ" dirty="0"/>
          </a:p>
          <a:p>
            <a:pPr algn="ctr"/>
            <a:endParaRPr lang="cs-CZ" b="1" dirty="0"/>
          </a:p>
          <a:p>
            <a:pPr lvl="0" algn="ctr"/>
            <a:r>
              <a:rPr lang="cs-CZ" dirty="0"/>
              <a:t>největší </a:t>
            </a:r>
            <a:r>
              <a:rPr lang="cs-CZ" dirty="0" smtClean="0"/>
              <a:t>nárůst </a:t>
            </a:r>
            <a:r>
              <a:rPr lang="cs-CZ" dirty="0"/>
              <a:t>u nomenklatury</a:t>
            </a:r>
          </a:p>
          <a:p>
            <a:pPr algn="ctr"/>
            <a:r>
              <a:rPr lang="cs-CZ" dirty="0"/>
              <a:t> </a:t>
            </a:r>
            <a:r>
              <a:rPr lang="cs-CZ" dirty="0" smtClean="0"/>
              <a:t>8457 </a:t>
            </a:r>
            <a:r>
              <a:rPr lang="cs-CZ" dirty="0"/>
              <a:t>– </a:t>
            </a:r>
            <a:r>
              <a:rPr lang="cs-CZ" dirty="0" smtClean="0"/>
              <a:t> obráběcí centra</a:t>
            </a:r>
          </a:p>
          <a:p>
            <a:pPr algn="ctr"/>
            <a:r>
              <a:rPr lang="cs-CZ" dirty="0" smtClean="0"/>
              <a:t> </a:t>
            </a:r>
            <a:r>
              <a:rPr lang="cs-CZ" dirty="0"/>
              <a:t>o </a:t>
            </a:r>
            <a:r>
              <a:rPr lang="cs-CZ" dirty="0" smtClean="0"/>
              <a:t>700 mil. CZK </a:t>
            </a:r>
          </a:p>
          <a:p>
            <a:pPr algn="ctr"/>
            <a:r>
              <a:rPr lang="cs-CZ" dirty="0" smtClean="0"/>
              <a:t>resp. o 60 %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01" y="2577060"/>
            <a:ext cx="5128201" cy="29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706091" y="1623810"/>
            <a:ext cx="4779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export ČR 2022 - podle teritorií</a:t>
            </a:r>
          </a:p>
          <a:p>
            <a:pPr algn="ctr"/>
            <a:endParaRPr lang="cs-CZ" b="1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76" y="3013965"/>
            <a:ext cx="4872954" cy="240709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858" y="2780771"/>
            <a:ext cx="3173753" cy="26417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519" y="3030734"/>
            <a:ext cx="1418544" cy="23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706091" y="1623810"/>
            <a:ext cx="4779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Hlavní exportní trhy 2010 - 2022 (v tis. EUR)</a:t>
            </a:r>
          </a:p>
          <a:p>
            <a:pPr algn="ctr"/>
            <a:endParaRPr lang="cs-CZ" b="1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89" y="2381473"/>
            <a:ext cx="5802607" cy="34124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779" y="2653220"/>
            <a:ext cx="1610556" cy="143450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346" y="2425427"/>
            <a:ext cx="2856654" cy="23184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422" y="2425427"/>
            <a:ext cx="829854" cy="23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706091" y="1623810"/>
            <a:ext cx="4779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Dovoz do ČR 2022 (v tis. Kč)</a:t>
            </a:r>
          </a:p>
          <a:p>
            <a:pPr algn="ctr"/>
            <a:endParaRPr lang="cs-CZ" b="1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66" y="2563736"/>
            <a:ext cx="8266868" cy="33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4222866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výsledky 2022 - ČR:</a:t>
            </a:r>
          </a:p>
          <a:p>
            <a:r>
              <a:rPr lang="cs-CZ" sz="1800" dirty="0" smtClean="0"/>
              <a:t>ve srovnání s 2021</a:t>
            </a:r>
          </a:p>
          <a:p>
            <a:endParaRPr lang="cs-CZ" sz="1800" dirty="0" smtClean="0"/>
          </a:p>
          <a:p>
            <a:r>
              <a:rPr lang="cs-CZ" sz="1800" b="1" dirty="0" smtClean="0"/>
              <a:t>Export</a:t>
            </a:r>
            <a:r>
              <a:rPr lang="cs-CZ" sz="1800" dirty="0" smtClean="0"/>
              <a:t>: </a:t>
            </a:r>
            <a:r>
              <a:rPr lang="cs-CZ" sz="1800" dirty="0" smtClean="0">
                <a:solidFill>
                  <a:srgbClr val="FF0000"/>
                </a:solidFill>
              </a:rPr>
              <a:t>+</a:t>
            </a:r>
            <a:r>
              <a:rPr lang="cs-CZ" sz="1800" b="1" dirty="0" smtClean="0">
                <a:solidFill>
                  <a:srgbClr val="FF0000"/>
                </a:solidFill>
              </a:rPr>
              <a:t> 16</a:t>
            </a:r>
            <a:r>
              <a:rPr lang="cs-CZ" sz="1800" b="1" dirty="0" smtClean="0"/>
              <a:t> </a:t>
            </a:r>
            <a:r>
              <a:rPr lang="cs-CZ" sz="1800" b="1" dirty="0">
                <a:solidFill>
                  <a:srgbClr val="FF0000"/>
                </a:solidFill>
              </a:rPr>
              <a:t>%</a:t>
            </a:r>
            <a:r>
              <a:rPr lang="cs-CZ" sz="1800" b="1" dirty="0"/>
              <a:t> </a:t>
            </a:r>
            <a:r>
              <a:rPr lang="cs-CZ" sz="1800" dirty="0" smtClean="0"/>
              <a:t>na 11,541 mld. CZK</a:t>
            </a:r>
          </a:p>
          <a:p>
            <a:r>
              <a:rPr lang="cs-CZ" sz="1800" dirty="0"/>
              <a:t>tj. </a:t>
            </a:r>
            <a:r>
              <a:rPr lang="cs-CZ" sz="1800" dirty="0" smtClean="0"/>
              <a:t>cca </a:t>
            </a:r>
            <a:r>
              <a:rPr lang="cs-CZ" sz="1800" dirty="0"/>
              <a:t>úroveň roku </a:t>
            </a:r>
            <a:r>
              <a:rPr lang="cs-CZ" sz="1800" dirty="0" smtClean="0"/>
              <a:t>2011</a:t>
            </a:r>
            <a:endParaRPr lang="cs-CZ" sz="1800" dirty="0"/>
          </a:p>
          <a:p>
            <a:r>
              <a:rPr lang="cs-CZ" sz="1800" b="1" dirty="0" smtClean="0"/>
              <a:t>Import</a:t>
            </a:r>
            <a:r>
              <a:rPr lang="cs-CZ" sz="1800" dirty="0" smtClean="0"/>
              <a:t>: </a:t>
            </a:r>
            <a:r>
              <a:rPr lang="cs-CZ" sz="1800" b="1" dirty="0" smtClean="0">
                <a:solidFill>
                  <a:srgbClr val="FF0000"/>
                </a:solidFill>
              </a:rPr>
              <a:t> + 30,6</a:t>
            </a:r>
            <a:r>
              <a:rPr lang="cs-CZ" sz="1800" b="1" dirty="0" smtClean="0"/>
              <a:t> </a:t>
            </a:r>
            <a:r>
              <a:rPr lang="cs-CZ" sz="1800" b="1" dirty="0">
                <a:solidFill>
                  <a:srgbClr val="FF0000"/>
                </a:solidFill>
              </a:rPr>
              <a:t>%</a:t>
            </a:r>
            <a:r>
              <a:rPr lang="cs-CZ" sz="1800" b="1" dirty="0"/>
              <a:t> </a:t>
            </a:r>
            <a:r>
              <a:rPr lang="cs-CZ" sz="1800" dirty="0"/>
              <a:t>na </a:t>
            </a:r>
            <a:r>
              <a:rPr lang="cs-CZ" sz="1800" dirty="0" smtClean="0"/>
              <a:t>12,04 mld. CZK</a:t>
            </a:r>
            <a:endParaRPr lang="cs-CZ" sz="1800" b="1" dirty="0" smtClean="0"/>
          </a:p>
          <a:p>
            <a:r>
              <a:rPr lang="cs-CZ" sz="1800" b="1" dirty="0" smtClean="0"/>
              <a:t>Produkce</a:t>
            </a:r>
            <a:r>
              <a:rPr lang="cs-CZ" sz="1800" dirty="0" smtClean="0"/>
              <a:t>: </a:t>
            </a:r>
            <a:r>
              <a:rPr lang="cs-CZ" sz="1800" b="1" dirty="0" smtClean="0">
                <a:solidFill>
                  <a:srgbClr val="FF0000"/>
                </a:solidFill>
              </a:rPr>
              <a:t> + 8,5 %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na cca 10,38 mld. CZK ( 0,7 % svět. </a:t>
            </a:r>
            <a:r>
              <a:rPr lang="cs-CZ" sz="1800" dirty="0"/>
              <a:t>p</a:t>
            </a:r>
            <a:r>
              <a:rPr lang="cs-CZ" sz="1800" dirty="0" smtClean="0"/>
              <a:t>rodukce 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cs-CZ" sz="1800" b="1" dirty="0" smtClean="0"/>
              <a:t>Spotřeba</a:t>
            </a:r>
            <a:r>
              <a:rPr lang="cs-CZ" sz="1800" dirty="0" smtClean="0"/>
              <a:t>: </a:t>
            </a:r>
            <a:r>
              <a:rPr lang="cs-CZ" sz="1800" b="1" dirty="0" smtClean="0">
                <a:solidFill>
                  <a:srgbClr val="FF0000"/>
                </a:solidFill>
              </a:rPr>
              <a:t> + 23,26 </a:t>
            </a:r>
            <a:r>
              <a:rPr lang="cs-CZ" sz="1800" b="1" dirty="0">
                <a:solidFill>
                  <a:srgbClr val="FF0000"/>
                </a:solidFill>
              </a:rPr>
              <a:t>% </a:t>
            </a:r>
            <a:r>
              <a:rPr lang="cs-CZ" sz="1800" dirty="0"/>
              <a:t>na </a:t>
            </a:r>
            <a:r>
              <a:rPr lang="cs-CZ" sz="1800" dirty="0" smtClean="0"/>
              <a:t>10,88 </a:t>
            </a:r>
            <a:r>
              <a:rPr lang="cs-CZ" sz="1800" dirty="0"/>
              <a:t>mld. CZK</a:t>
            </a:r>
          </a:p>
          <a:p>
            <a:r>
              <a:rPr lang="cs-CZ" sz="1800" dirty="0" smtClean="0"/>
              <a:t>(produkce </a:t>
            </a:r>
            <a:r>
              <a:rPr lang="cs-CZ" sz="1800" dirty="0"/>
              <a:t>HS 8466 (příslušenství) </a:t>
            </a:r>
            <a:r>
              <a:rPr lang="cs-CZ" sz="1800" dirty="0" smtClean="0"/>
              <a:t>6,75 mld. CZK (</a:t>
            </a:r>
            <a:r>
              <a:rPr lang="cs-CZ" sz="1800" dirty="0" smtClean="0">
                <a:solidFill>
                  <a:srgbClr val="FF0000"/>
                </a:solidFill>
              </a:rPr>
              <a:t>-</a:t>
            </a:r>
            <a:r>
              <a:rPr lang="cs-CZ" sz="1800" b="1" dirty="0" smtClean="0">
                <a:solidFill>
                  <a:srgbClr val="FF0000"/>
                </a:solidFill>
              </a:rPr>
              <a:t> 10 % </a:t>
            </a:r>
            <a:r>
              <a:rPr lang="cs-CZ" sz="1800" dirty="0" smtClean="0"/>
              <a:t>)</a:t>
            </a: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0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706091" y="1623810"/>
            <a:ext cx="477981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r>
              <a:rPr lang="cs-CZ" sz="4800" b="1" dirty="0" smtClean="0"/>
              <a:t>? 2023 ?</a:t>
            </a:r>
          </a:p>
          <a:p>
            <a:pPr algn="ctr"/>
            <a:endParaRPr lang="cs-CZ" b="1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6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 </a:t>
            </a:r>
            <a:endParaRPr lang="cs-CZ" dirty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26" y="2370361"/>
            <a:ext cx="8047547" cy="33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323512" y="2174611"/>
            <a:ext cx="4131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pPr algn="ctr"/>
            <a:endParaRPr lang="cs-CZ" b="1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27" y="2004242"/>
            <a:ext cx="8205741" cy="33485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948" y="5463997"/>
            <a:ext cx="7226101" cy="4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323512" y="2174611"/>
            <a:ext cx="4131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pPr algn="ctr"/>
            <a:endParaRPr lang="cs-CZ" b="1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920" y="2102101"/>
            <a:ext cx="8276160" cy="38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423862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Produkce 2022</a:t>
            </a:r>
          </a:p>
          <a:p>
            <a:r>
              <a:rPr lang="cs-CZ" b="1" dirty="0" smtClean="0"/>
              <a:t>Mezinárodní srovnání (mil. EUR)</a:t>
            </a:r>
          </a:p>
          <a:p>
            <a:endParaRPr lang="cs-CZ" b="1" dirty="0" smtClean="0"/>
          </a:p>
          <a:p>
            <a:r>
              <a:rPr lang="cs-CZ" sz="1400" dirty="0" smtClean="0"/>
              <a:t>Japonsko si s Německem vyměnilo pozice</a:t>
            </a:r>
          </a:p>
          <a:p>
            <a:r>
              <a:rPr lang="cs-CZ" sz="1400" dirty="0" smtClean="0"/>
              <a:t>Itálie si vyměnila pozice s USA</a:t>
            </a:r>
          </a:p>
          <a:p>
            <a:r>
              <a:rPr lang="cs-CZ" sz="1400" dirty="0" smtClean="0"/>
              <a:t>Indie se z 12. místa posunula na 9. místo a Rakousko odsunula na 10. místo, Španělsko na 11. místo</a:t>
            </a:r>
          </a:p>
          <a:p>
            <a:r>
              <a:rPr lang="cs-CZ" sz="1400" dirty="0" smtClean="0"/>
              <a:t>Turecko se posunulo ze 14. na 12. místo</a:t>
            </a:r>
            <a:endParaRPr lang="cs-CZ" dirty="0"/>
          </a:p>
          <a:p>
            <a:endParaRPr lang="cs-CZ" dirty="0" smtClean="0"/>
          </a:p>
          <a:p>
            <a:r>
              <a:rPr lang="cs-CZ" sz="1400" dirty="0" smtClean="0"/>
              <a:t>Pozice ČR</a:t>
            </a:r>
          </a:p>
          <a:p>
            <a:endParaRPr lang="cs-CZ" sz="1400" dirty="0" smtClean="0"/>
          </a:p>
          <a:p>
            <a:r>
              <a:rPr lang="cs-CZ" sz="1400" dirty="0" smtClean="0"/>
              <a:t>2018:  13. místo </a:t>
            </a:r>
          </a:p>
          <a:p>
            <a:r>
              <a:rPr lang="cs-CZ" sz="1400" dirty="0" smtClean="0"/>
              <a:t>2019:  16. místo</a:t>
            </a:r>
          </a:p>
          <a:p>
            <a:r>
              <a:rPr lang="cs-CZ" sz="1400" dirty="0" smtClean="0"/>
              <a:t>2020:  17. místo</a:t>
            </a:r>
          </a:p>
          <a:p>
            <a:r>
              <a:rPr lang="cs-CZ" sz="1400" dirty="0" smtClean="0"/>
              <a:t>2021:  19. místo</a:t>
            </a:r>
            <a:endParaRPr lang="cs-CZ" sz="1400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15" y="2126164"/>
            <a:ext cx="6004369" cy="33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758248" y="2014597"/>
            <a:ext cx="47798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b="1" dirty="0"/>
              <a:t>C</a:t>
            </a:r>
            <a:r>
              <a:rPr lang="cs-CZ" b="1" dirty="0" smtClean="0"/>
              <a:t>elkový </a:t>
            </a:r>
            <a:r>
              <a:rPr lang="cs-CZ" b="1" dirty="0" smtClean="0"/>
              <a:t>vývoz </a:t>
            </a:r>
            <a:r>
              <a:rPr lang="cs-CZ" b="1" dirty="0" smtClean="0"/>
              <a:t>za 2. Q  2023</a:t>
            </a:r>
          </a:p>
          <a:p>
            <a:pPr algn="ctr"/>
            <a:r>
              <a:rPr lang="cs-CZ" b="1" dirty="0" smtClean="0"/>
              <a:t> </a:t>
            </a:r>
            <a:endParaRPr lang="cs-CZ" b="1" dirty="0"/>
          </a:p>
          <a:p>
            <a:pPr algn="ctr"/>
            <a:r>
              <a:rPr lang="cs-CZ" b="1" dirty="0" smtClean="0"/>
              <a:t>+ 8,4 %</a:t>
            </a:r>
            <a:endParaRPr lang="cs-CZ" b="1" dirty="0"/>
          </a:p>
          <a:p>
            <a:pPr algn="ctr"/>
            <a:endParaRPr lang="cs-CZ" b="1" dirty="0"/>
          </a:p>
          <a:p>
            <a:pPr algn="ctr"/>
            <a:r>
              <a:rPr lang="cs-CZ" dirty="0" smtClean="0"/>
              <a:t>oproti stejnému období 2022 </a:t>
            </a:r>
            <a:endParaRPr lang="cs-CZ" dirty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2270406"/>
            <a:ext cx="5932516" cy="37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758248" y="2014597"/>
            <a:ext cx="4779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Celkový dovoz za 2.Q 2023  </a:t>
            </a:r>
          </a:p>
          <a:p>
            <a:pPr algn="ctr"/>
            <a:r>
              <a:rPr lang="cs-CZ" b="1" dirty="0" smtClean="0"/>
              <a:t> </a:t>
            </a:r>
            <a:endParaRPr lang="cs-CZ" b="1" dirty="0"/>
          </a:p>
          <a:p>
            <a:pPr algn="ctr"/>
            <a:r>
              <a:rPr lang="cs-CZ" b="1" dirty="0" smtClean="0"/>
              <a:t>+ 21 %</a:t>
            </a:r>
          </a:p>
          <a:p>
            <a:pPr algn="ctr"/>
            <a:endParaRPr lang="cs-CZ" b="1" dirty="0"/>
          </a:p>
          <a:p>
            <a:pPr algn="ctr"/>
            <a:r>
              <a:rPr lang="cs-CZ" dirty="0" smtClean="0"/>
              <a:t>oproti </a:t>
            </a:r>
            <a:r>
              <a:rPr lang="cs-CZ" dirty="0" smtClean="0"/>
              <a:t>stejnému období 2022</a:t>
            </a:r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1370215" y="2786553"/>
            <a:ext cx="5760720" cy="22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64523" y="1900291"/>
            <a:ext cx="1014152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Výhled 2023</a:t>
            </a:r>
          </a:p>
          <a:p>
            <a:pPr algn="ctr"/>
            <a:endParaRPr lang="cs-CZ" b="1" dirty="0"/>
          </a:p>
          <a:p>
            <a:pPr algn="ctr"/>
            <a:r>
              <a:rPr lang="cs-CZ" dirty="0" smtClean="0"/>
              <a:t>od 2. Q 2023 poptávka zpomaluje </a:t>
            </a:r>
          </a:p>
          <a:p>
            <a:pPr algn="ctr"/>
            <a:r>
              <a:rPr lang="cs-CZ" dirty="0" smtClean="0"/>
              <a:t>nepříznivé </a:t>
            </a:r>
            <a:r>
              <a:rPr lang="cs-CZ" dirty="0" smtClean="0"/>
              <a:t>ekonomické klima v Německu</a:t>
            </a:r>
          </a:p>
          <a:p>
            <a:pPr algn="ctr"/>
            <a:r>
              <a:rPr lang="cs-CZ" dirty="0" smtClean="0"/>
              <a:t>zpomalení </a:t>
            </a:r>
            <a:r>
              <a:rPr lang="cs-CZ" dirty="0" smtClean="0"/>
              <a:t>ekonomiky v Číně</a:t>
            </a:r>
          </a:p>
          <a:p>
            <a:pPr algn="ctr"/>
            <a:r>
              <a:rPr lang="cs-CZ" dirty="0" smtClean="0"/>
              <a:t>celosvětový </a:t>
            </a:r>
            <a:r>
              <a:rPr lang="cs-CZ" dirty="0" smtClean="0"/>
              <a:t>pokles </a:t>
            </a:r>
            <a:r>
              <a:rPr lang="cs-CZ" dirty="0" smtClean="0"/>
              <a:t>poptávky snad s </a:t>
            </a:r>
            <a:r>
              <a:rPr lang="cs-CZ" dirty="0" err="1" smtClean="0"/>
              <a:t>vyjímkou</a:t>
            </a:r>
            <a:r>
              <a:rPr lang="cs-CZ" dirty="0" smtClean="0"/>
              <a:t> zbrojního průmyslu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pro rok </a:t>
            </a:r>
            <a:r>
              <a:rPr lang="cs-CZ" dirty="0" smtClean="0"/>
              <a:t>2023 </a:t>
            </a:r>
            <a:r>
              <a:rPr lang="cs-CZ" dirty="0" smtClean="0"/>
              <a:t>odhadujeme</a:t>
            </a:r>
            <a:r>
              <a:rPr lang="cs-CZ" dirty="0" smtClean="0"/>
              <a:t>, že produkce i export  bude na úrovni roku 2022 nebo ji převýší </a:t>
            </a:r>
            <a:endParaRPr lang="cs-CZ" dirty="0" smtClean="0"/>
          </a:p>
          <a:p>
            <a:pPr algn="ctr"/>
            <a:r>
              <a:rPr lang="cs-CZ" dirty="0" smtClean="0"/>
              <a:t>v </a:t>
            </a:r>
            <a:r>
              <a:rPr lang="cs-CZ" dirty="0" smtClean="0"/>
              <a:t>řádu jednotek %.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4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4000" dirty="0" smtClean="0">
                <a:latin typeface="Cambria" panose="02040503050406030204" pitchFamily="18" charset="0"/>
              </a:rPr>
              <a:t>Děkuji za pozornost</a:t>
            </a:r>
            <a:endParaRPr lang="cs-CZ" sz="4000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r>
              <a:rPr lang="cs-CZ" b="1" dirty="0" smtClean="0"/>
              <a:t>Produkce per capita 2022</a:t>
            </a:r>
            <a:endParaRPr lang="cs-CZ" b="1" dirty="0"/>
          </a:p>
          <a:p>
            <a:r>
              <a:rPr lang="cs-CZ" b="1" dirty="0" smtClean="0"/>
              <a:t>(EUR)</a:t>
            </a:r>
          </a:p>
          <a:p>
            <a:r>
              <a:rPr lang="cs-CZ" b="1" dirty="0" smtClean="0"/>
              <a:t> </a:t>
            </a:r>
            <a:endParaRPr lang="cs-CZ" b="1" dirty="0"/>
          </a:p>
          <a:p>
            <a:r>
              <a:rPr lang="cs-CZ" dirty="0" smtClean="0"/>
              <a:t>ČR si udržuje 8. pozici</a:t>
            </a:r>
            <a:endParaRPr lang="cs-CZ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1" y="2420447"/>
            <a:ext cx="6613986" cy="3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produkce zemí CECIMO 2022</a:t>
            </a:r>
          </a:p>
          <a:p>
            <a:r>
              <a:rPr lang="cs-CZ" b="1" dirty="0" smtClean="0"/>
              <a:t>(mil. EUR)</a:t>
            </a:r>
          </a:p>
          <a:p>
            <a:pPr algn="ctr"/>
            <a:endParaRPr lang="cs-CZ" b="1" dirty="0" smtClean="0"/>
          </a:p>
          <a:p>
            <a:r>
              <a:rPr lang="cs-CZ" sz="1400" dirty="0" smtClean="0"/>
              <a:t>Turecko si polepšilo o 2 místa a předstihlo Francii a Spojené království</a:t>
            </a:r>
          </a:p>
          <a:p>
            <a:endParaRPr lang="cs-CZ" sz="1400" dirty="0"/>
          </a:p>
          <a:p>
            <a:r>
              <a:rPr lang="cs-CZ" sz="1400" dirty="0" smtClean="0"/>
              <a:t>ČR si udržela 9. místo.</a:t>
            </a:r>
            <a:endParaRPr lang="cs-CZ" sz="1400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02" y="2222684"/>
            <a:ext cx="6337821" cy="33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vývoz podle zemí 2022</a:t>
            </a:r>
          </a:p>
          <a:p>
            <a:r>
              <a:rPr lang="cs-CZ" b="1" dirty="0" smtClean="0"/>
              <a:t>(mil. EUR)</a:t>
            </a:r>
          </a:p>
          <a:p>
            <a:endParaRPr lang="cs-CZ" b="1" dirty="0" smtClean="0"/>
          </a:p>
          <a:p>
            <a:r>
              <a:rPr lang="cs-CZ" dirty="0" smtClean="0"/>
              <a:t>mírné zlepšení oproti 2021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dirty="0" smtClean="0"/>
              <a:t>vývoz 2018: 13. místo</a:t>
            </a:r>
          </a:p>
          <a:p>
            <a:r>
              <a:rPr lang="cs-CZ" dirty="0" smtClean="0"/>
              <a:t>vývoz 2019: 15. místo</a:t>
            </a:r>
            <a:endParaRPr lang="cs-CZ" dirty="0"/>
          </a:p>
          <a:p>
            <a:r>
              <a:rPr lang="cs-CZ" dirty="0" smtClean="0"/>
              <a:t>vývoz 2020: 16. místo</a:t>
            </a:r>
          </a:p>
          <a:p>
            <a:r>
              <a:rPr lang="cs-CZ" dirty="0" smtClean="0"/>
              <a:t>vývoz 2021: 18. místo</a:t>
            </a:r>
          </a:p>
          <a:p>
            <a:pPr algn="ctr"/>
            <a:endParaRPr lang="cs-CZ" b="1" dirty="0" smtClean="0"/>
          </a:p>
          <a:p>
            <a:endParaRPr lang="cs-CZ" dirty="0"/>
          </a:p>
          <a:p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94" y="2174611"/>
            <a:ext cx="6567535" cy="34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vývoz zemí CECIMO 2022</a:t>
            </a:r>
          </a:p>
          <a:p>
            <a:r>
              <a:rPr lang="cs-CZ" b="1" dirty="0" smtClean="0"/>
              <a:t>(mil. EUR)</a:t>
            </a:r>
          </a:p>
          <a:p>
            <a:pPr algn="ctr"/>
            <a:endParaRPr lang="cs-CZ" b="1" dirty="0" smtClean="0"/>
          </a:p>
          <a:p>
            <a:endParaRPr lang="cs-CZ" dirty="0"/>
          </a:p>
          <a:p>
            <a:r>
              <a:rPr lang="cs-CZ" dirty="0"/>
              <a:t>ČR </a:t>
            </a:r>
            <a:r>
              <a:rPr lang="cs-CZ" dirty="0" smtClean="0"/>
              <a:t>si udržela 11. místo. </a:t>
            </a:r>
            <a:r>
              <a:rPr lang="cs-CZ" dirty="0" smtClean="0"/>
              <a:t>Již v </a:t>
            </a:r>
            <a:r>
              <a:rPr lang="cs-CZ" dirty="0" smtClean="0"/>
              <a:t>roce 2020 nás předběhlo Turecko mj. v důsledku nárůstu exportu do RF (není v EU, nevztahovaly se na něj sankce)</a:t>
            </a:r>
          </a:p>
          <a:p>
            <a:endParaRPr lang="cs-CZ" dirty="0"/>
          </a:p>
          <a:p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66" y="2266030"/>
            <a:ext cx="6347067" cy="34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celková produkce 2022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Svět: </a:t>
            </a:r>
            <a:r>
              <a:rPr lang="cs-CZ" sz="1600" b="1" dirty="0" smtClean="0"/>
              <a:t>81,4 </a:t>
            </a:r>
            <a:r>
              <a:rPr lang="cs-CZ" sz="1600" b="1" dirty="0" err="1"/>
              <a:t>mld</a:t>
            </a:r>
            <a:r>
              <a:rPr lang="cs-CZ" sz="1600" b="1" dirty="0"/>
              <a:t> EUR</a:t>
            </a:r>
          </a:p>
          <a:p>
            <a:pPr algn="ctr"/>
            <a:r>
              <a:rPr lang="cs-CZ" sz="1600" b="1" dirty="0"/>
              <a:t>                (+12 % )</a:t>
            </a:r>
          </a:p>
          <a:p>
            <a:pPr algn="ctr"/>
            <a:r>
              <a:rPr lang="cs-CZ" sz="1600" dirty="0" smtClean="0"/>
              <a:t>v čele s Čínou, Japonskem, Německem, </a:t>
            </a:r>
          </a:p>
          <a:p>
            <a:pPr algn="ctr"/>
            <a:r>
              <a:rPr lang="cs-CZ" sz="1600" dirty="0" smtClean="0"/>
              <a:t> Itálií a USA </a:t>
            </a:r>
            <a:endParaRPr lang="cs-CZ" sz="1600" dirty="0"/>
          </a:p>
          <a:p>
            <a:endParaRPr lang="cs-CZ" dirty="0" smtClean="0"/>
          </a:p>
          <a:p>
            <a:pPr algn="ctr"/>
            <a:r>
              <a:rPr lang="cs-CZ" sz="1600" b="1" dirty="0"/>
              <a:t>CECIMO</a:t>
            </a:r>
            <a:r>
              <a:rPr lang="cs-CZ" sz="1600" b="1" dirty="0" smtClean="0"/>
              <a:t>: 25,3 </a:t>
            </a:r>
            <a:r>
              <a:rPr lang="cs-CZ" sz="1600" b="1" dirty="0" err="1"/>
              <a:t>mld</a:t>
            </a:r>
            <a:r>
              <a:rPr lang="cs-CZ" sz="1600" b="1" dirty="0"/>
              <a:t> EUR </a:t>
            </a:r>
          </a:p>
          <a:p>
            <a:r>
              <a:rPr lang="cs-CZ" sz="1600" b="1" dirty="0"/>
              <a:t>                                    (+ 12 % )</a:t>
            </a:r>
          </a:p>
          <a:p>
            <a:pPr algn="ctr"/>
            <a:endParaRPr lang="cs-CZ" sz="1600" dirty="0"/>
          </a:p>
          <a:p>
            <a:r>
              <a:rPr lang="cs-CZ" sz="1600" dirty="0" smtClean="0"/>
              <a:t>                         podíl CECIMO: 31 %</a:t>
            </a:r>
          </a:p>
          <a:p>
            <a:endParaRPr lang="cs-CZ" dirty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12" y="2601884"/>
            <a:ext cx="6982990" cy="35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produkce a spotřeba ČR</a:t>
            </a:r>
          </a:p>
          <a:p>
            <a:r>
              <a:rPr lang="cs-CZ" b="1" dirty="0" smtClean="0"/>
              <a:t>2022 – 2021</a:t>
            </a:r>
          </a:p>
          <a:p>
            <a:r>
              <a:rPr lang="cs-CZ" b="1" dirty="0" smtClean="0"/>
              <a:t>(v tis. Kč)</a:t>
            </a:r>
          </a:p>
          <a:p>
            <a:pPr algn="ctr"/>
            <a:endParaRPr lang="cs-CZ" b="1" dirty="0" smtClean="0"/>
          </a:p>
          <a:p>
            <a:r>
              <a:rPr lang="cs-CZ" dirty="0" smtClean="0"/>
              <a:t>Výrazný nárůst produkce soustruhů 8458 a obráběcích center 8457.</a:t>
            </a:r>
          </a:p>
          <a:p>
            <a:r>
              <a:rPr lang="cs-CZ" dirty="0" smtClean="0"/>
              <a:t>Výrazný nárůst spotřeby frézovacích a vyvrtávacích strojů 8459.</a:t>
            </a:r>
            <a:endParaRPr lang="cs-CZ" dirty="0"/>
          </a:p>
          <a:p>
            <a:r>
              <a:rPr lang="cs-CZ" dirty="0" smtClean="0"/>
              <a:t>Celkový nárůst produkce o 8,5 % je nižší než průměr CECIMO a světa (12 %).</a:t>
            </a:r>
          </a:p>
          <a:p>
            <a:r>
              <a:rPr lang="cs-CZ" dirty="0" smtClean="0"/>
              <a:t>Celkový nárůst spotřeby o 23 %.</a:t>
            </a:r>
          </a:p>
          <a:p>
            <a:endParaRPr lang="cs-CZ" dirty="0" smtClean="0"/>
          </a:p>
          <a:p>
            <a:r>
              <a:rPr lang="cs-CZ" dirty="0" smtClean="0"/>
              <a:t>Produkce příslušenství a ND v roce 2022</a:t>
            </a:r>
          </a:p>
          <a:p>
            <a:r>
              <a:rPr lang="cs-CZ" dirty="0" smtClean="0"/>
              <a:t>zaostala za rokem 2021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27" y="2028305"/>
            <a:ext cx="5944004" cy="42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OŘ/TŘ podzim 2023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vývoz a dovoz  ČR 2010 – 2022</a:t>
            </a:r>
          </a:p>
          <a:p>
            <a:r>
              <a:rPr lang="cs-CZ" b="1" dirty="0" smtClean="0"/>
              <a:t>(mil. Kč)</a:t>
            </a:r>
          </a:p>
          <a:p>
            <a:pPr algn="ctr"/>
            <a:endParaRPr lang="cs-CZ" b="1" dirty="0" smtClean="0"/>
          </a:p>
          <a:p>
            <a:endParaRPr lang="cs-CZ" dirty="0"/>
          </a:p>
          <a:p>
            <a:r>
              <a:rPr lang="cs-CZ" dirty="0" smtClean="0"/>
              <a:t>Poprvé v historii je dovoz větší než vývoz.</a:t>
            </a:r>
          </a:p>
          <a:p>
            <a:endParaRPr lang="cs-CZ" dirty="0"/>
          </a:p>
          <a:p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4" y="2174611"/>
            <a:ext cx="6630206" cy="30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3952</TotalTime>
  <Words>760</Words>
  <Application>Microsoft Office PowerPoint</Application>
  <PresentationFormat>Širokoúhlá obrazovka</PresentationFormat>
  <Paragraphs>324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2_Motiv Office</vt:lpstr>
      <vt:lpstr>3_Motiv Office</vt:lpstr>
      <vt:lpstr>Motiv Office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Oldřich Paclík</dc:creator>
  <cp:lastModifiedBy>Oldřich Paclík</cp:lastModifiedBy>
  <cp:revision>364</cp:revision>
  <cp:lastPrinted>2016-06-10T10:29:58Z</cp:lastPrinted>
  <dcterms:created xsi:type="dcterms:W3CDTF">2015-10-14T06:03:44Z</dcterms:created>
  <dcterms:modified xsi:type="dcterms:W3CDTF">2023-10-26T09:50:37Z</dcterms:modified>
</cp:coreProperties>
</file>