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9" r:id="rId1"/>
  </p:sldMasterIdLst>
  <p:notesMasterIdLst>
    <p:notesMasterId r:id="rId31"/>
  </p:notesMasterIdLst>
  <p:handoutMasterIdLst>
    <p:handoutMasterId r:id="rId32"/>
  </p:handoutMasterIdLst>
  <p:sldIdLst>
    <p:sldId id="256" r:id="rId2"/>
    <p:sldId id="303" r:id="rId3"/>
    <p:sldId id="313" r:id="rId4"/>
    <p:sldId id="321" r:id="rId5"/>
    <p:sldId id="322" r:id="rId6"/>
    <p:sldId id="275" r:id="rId7"/>
    <p:sldId id="281" r:id="rId8"/>
    <p:sldId id="283" r:id="rId9"/>
    <p:sldId id="288" r:id="rId10"/>
    <p:sldId id="323" r:id="rId11"/>
    <p:sldId id="295" r:id="rId12"/>
    <p:sldId id="292" r:id="rId13"/>
    <p:sldId id="293" r:id="rId14"/>
    <p:sldId id="311" r:id="rId15"/>
    <p:sldId id="317" r:id="rId16"/>
    <p:sldId id="294" r:id="rId17"/>
    <p:sldId id="315" r:id="rId18"/>
    <p:sldId id="326" r:id="rId19"/>
    <p:sldId id="329" r:id="rId20"/>
    <p:sldId id="328" r:id="rId21"/>
    <p:sldId id="330" r:id="rId22"/>
    <p:sldId id="324" r:id="rId23"/>
    <p:sldId id="325" r:id="rId24"/>
    <p:sldId id="316" r:id="rId25"/>
    <p:sldId id="310" r:id="rId26"/>
    <p:sldId id="320" r:id="rId27"/>
    <p:sldId id="318" r:id="rId28"/>
    <p:sldId id="319" r:id="rId29"/>
    <p:sldId id="327" r:id="rId30"/>
  </p:sldIdLst>
  <p:sldSz cx="9906000" cy="6858000" type="A4"/>
  <p:notesSz cx="6797675" cy="98742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AB603D"/>
    <a:srgbClr val="CDCDCD"/>
    <a:srgbClr val="020202"/>
    <a:srgbClr val="EC19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02" autoAdjust="0"/>
    <p:restoredTop sz="79443" autoAdjust="0"/>
  </p:normalViewPr>
  <p:slideViewPr>
    <p:cSldViewPr snapToGrid="0" showGuides="1">
      <p:cViewPr varScale="1">
        <p:scale>
          <a:sx n="69" d="100"/>
          <a:sy n="69" d="100"/>
        </p:scale>
        <p:origin x="1771" y="67"/>
      </p:cViewPr>
      <p:guideLst>
        <p:guide orient="horz" pos="2205"/>
        <p:guide pos="3120"/>
      </p:guideLst>
    </p:cSldViewPr>
  </p:slideViewPr>
  <p:outlineViewPr>
    <p:cViewPr>
      <p:scale>
        <a:sx n="50" d="100"/>
        <a:sy n="50" d="100"/>
      </p:scale>
      <p:origin x="0" y="-3922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9" d="100"/>
          <a:sy n="79" d="100"/>
        </p:scale>
        <p:origin x="395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FE6E7F19-E175-4674-83D6-09BABE70656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5261" tIns="47631" rIns="95261" bIns="47631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5277D84-87B0-439D-9C2C-A7E13726516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5427"/>
          </a:xfrm>
          <a:prstGeom prst="rect">
            <a:avLst/>
          </a:prstGeom>
        </p:spPr>
        <p:txBody>
          <a:bodyPr vert="horz" lIns="95261" tIns="47631" rIns="95261" bIns="47631" rtlCol="0"/>
          <a:lstStyle>
            <a:lvl1pPr algn="r">
              <a:defRPr sz="1200"/>
            </a:lvl1pPr>
          </a:lstStyle>
          <a:p>
            <a:fld id="{E7C6B734-3B9E-4D0D-8DE0-9D81A71169BF}" type="datetimeFigureOut">
              <a:rPr lang="de-DE" smtClean="0"/>
              <a:t>02.11.2023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B68E8D5-2F74-4AB2-8CC1-50B7E80D830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8825"/>
            <a:ext cx="2945659" cy="495426"/>
          </a:xfrm>
          <a:prstGeom prst="rect">
            <a:avLst/>
          </a:prstGeom>
        </p:spPr>
        <p:txBody>
          <a:bodyPr vert="horz" lIns="95261" tIns="47631" rIns="95261" bIns="47631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479700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5261" tIns="47631" rIns="95261" bIns="47631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427"/>
          </a:xfrm>
          <a:prstGeom prst="rect">
            <a:avLst/>
          </a:prstGeom>
        </p:spPr>
        <p:txBody>
          <a:bodyPr vert="horz" lIns="95261" tIns="47631" rIns="95261" bIns="47631" rtlCol="0"/>
          <a:lstStyle>
            <a:lvl1pPr algn="r">
              <a:defRPr sz="1200"/>
            </a:lvl1pPr>
          </a:lstStyle>
          <a:p>
            <a:fld id="{649D79E2-3B16-4709-9EFF-E34824553C9F}" type="datetimeFigureOut">
              <a:rPr lang="de-DE" smtClean="0"/>
              <a:t>02.11.2023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1235075"/>
            <a:ext cx="4810125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261" tIns="47631" rIns="95261" bIns="47631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51983"/>
            <a:ext cx="5438140" cy="3887986"/>
          </a:xfrm>
          <a:prstGeom prst="rect">
            <a:avLst/>
          </a:prstGeom>
        </p:spPr>
        <p:txBody>
          <a:bodyPr vert="horz" lIns="95261" tIns="47631" rIns="95261" bIns="47631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378825"/>
            <a:ext cx="2945659" cy="495426"/>
          </a:xfrm>
          <a:prstGeom prst="rect">
            <a:avLst/>
          </a:prstGeom>
        </p:spPr>
        <p:txBody>
          <a:bodyPr vert="horz" lIns="95261" tIns="47631" rIns="95261" bIns="47631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378825"/>
            <a:ext cx="2945659" cy="495426"/>
          </a:xfrm>
          <a:prstGeom prst="rect">
            <a:avLst/>
          </a:prstGeom>
        </p:spPr>
        <p:txBody>
          <a:bodyPr vert="horz" lIns="95261" tIns="47631" rIns="95261" bIns="47631" rtlCol="0" anchor="b"/>
          <a:lstStyle>
            <a:lvl1pPr algn="r">
              <a:defRPr sz="1200"/>
            </a:lvl1pPr>
          </a:lstStyle>
          <a:p>
            <a:fld id="{A0B7750E-F639-4148-BFAD-48A2F681DFFE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07155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B7750E-F639-4148-BFAD-48A2F681DFFE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87180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B7750E-F639-4148-BFAD-48A2F681DFFE}" type="slidenum">
              <a:rPr lang="de-DE" smtClean="0"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882232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B7750E-F639-4148-BFAD-48A2F681DFFE}" type="slidenum">
              <a:rPr lang="de-DE" smtClean="0"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27484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Led svítidla (slide 16) – p. Meyer potvrdil, že je v CZ nesmíme je prodávat.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Přesto je v PPT chce. Poklud by o ně měl nějaký zákazník zájem – že mu poskytneme kontakt nebo předáme poptávku výrobci.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B7750E-F639-4148-BFAD-48A2F681DFFE}" type="slidenum">
              <a:rPr lang="de-DE" smtClean="0"/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440721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B7750E-F639-4148-BFAD-48A2F681DFFE}" type="slidenum">
              <a:rPr lang="de-DE" smtClean="0"/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092784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2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B7750E-F639-4148-BFAD-48A2F681DFFE}" type="slidenum">
              <a:rPr lang="de-DE" smtClean="0"/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775391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B7750E-F639-4148-BFAD-48A2F681DFFE}" type="slidenum">
              <a:rPr lang="de-DE" smtClean="0"/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58486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B7750E-F639-4148-BFAD-48A2F681DFFE}" type="slidenum">
              <a:rPr lang="de-DE" smtClean="0"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31252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B7750E-F639-4148-BFAD-48A2F681DFFE}" type="slidenum">
              <a:rPr lang="de-DE" smtClean="0"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0564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B7750E-F639-4148-BFAD-48A2F681DFFE}" type="slidenum">
              <a:rPr lang="de-DE" smtClean="0"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63476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B7750E-F639-4148-BFAD-48A2F681DFFE}" type="slidenum">
              <a:rPr lang="de-DE" smtClean="0"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546404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B7750E-F639-4148-BFAD-48A2F681DFFE}" type="slidenum">
              <a:rPr lang="de-DE" smtClean="0"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652457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8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B7750E-F639-4148-BFAD-48A2F681DFFE}" type="slidenum">
              <a:rPr lang="de-DE" smtClean="0"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620765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B7750E-F639-4148-BFAD-48A2F681DFFE}" type="slidenum">
              <a:rPr lang="de-DE" smtClean="0"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214930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B7750E-F639-4148-BFAD-48A2F681DFFE}" type="slidenum">
              <a:rPr lang="de-DE" smtClean="0"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01117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7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46.jpeg"/><Relationship Id="rId2" Type="http://schemas.openxmlformats.org/officeDocument/2006/relationships/image" Target="../media/image50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58.tiff"/><Relationship Id="rId4" Type="http://schemas.openxmlformats.org/officeDocument/2006/relationships/image" Target="../media/image57.tiff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3.jpeg"/><Relationship Id="rId11" Type="http://schemas.openxmlformats.org/officeDocument/2006/relationships/image" Target="../media/image1.png"/><Relationship Id="rId5" Type="http://schemas.openxmlformats.org/officeDocument/2006/relationships/image" Target="../media/image62.jpe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70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2" Type="http://schemas.openxmlformats.org/officeDocument/2006/relationships/image" Target="../media/image42.t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2" Type="http://schemas.openxmlformats.org/officeDocument/2006/relationships/image" Target="../media/image72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emf"/><Relationship Id="rId3" Type="http://schemas.openxmlformats.org/officeDocument/2006/relationships/image" Target="../media/image73.tiff"/><Relationship Id="rId7" Type="http://schemas.openxmlformats.org/officeDocument/2006/relationships/image" Target="../media/image76.jpeg"/><Relationship Id="rId2" Type="http://schemas.openxmlformats.org/officeDocument/2006/relationships/image" Target="../media/image72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8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17" Type="http://schemas.openxmlformats.org/officeDocument/2006/relationships/image" Target="../media/image4.png"/><Relationship Id="rId2" Type="http://schemas.openxmlformats.org/officeDocument/2006/relationships/image" Target="../media/image5.png"/><Relationship Id="rId16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0.png"/><Relationship Id="rId4" Type="http://schemas.openxmlformats.org/officeDocument/2006/relationships/image" Target="../media/image79.ti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svg"/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83.jpe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gif"/><Relationship Id="rId18" Type="http://schemas.openxmlformats.org/officeDocument/2006/relationships/image" Target="../media/image101.gif"/><Relationship Id="rId3" Type="http://schemas.openxmlformats.org/officeDocument/2006/relationships/image" Target="../media/image87.png"/><Relationship Id="rId7" Type="http://schemas.openxmlformats.org/officeDocument/2006/relationships/image" Target="../media/image90.gif"/><Relationship Id="rId12" Type="http://schemas.openxmlformats.org/officeDocument/2006/relationships/image" Target="../media/image95.gif"/><Relationship Id="rId17" Type="http://schemas.openxmlformats.org/officeDocument/2006/relationships/image" Target="../media/image100.gif"/><Relationship Id="rId2" Type="http://schemas.openxmlformats.org/officeDocument/2006/relationships/image" Target="../media/image86.png"/><Relationship Id="rId16" Type="http://schemas.openxmlformats.org/officeDocument/2006/relationships/image" Target="../media/image99.g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9.gif"/><Relationship Id="rId11" Type="http://schemas.openxmlformats.org/officeDocument/2006/relationships/image" Target="../media/image94.gif"/><Relationship Id="rId5" Type="http://schemas.openxmlformats.org/officeDocument/2006/relationships/image" Target="../media/image88.gif"/><Relationship Id="rId15" Type="http://schemas.openxmlformats.org/officeDocument/2006/relationships/image" Target="../media/image98.gif"/><Relationship Id="rId10" Type="http://schemas.openxmlformats.org/officeDocument/2006/relationships/image" Target="../media/image93.gif"/><Relationship Id="rId19" Type="http://schemas.openxmlformats.org/officeDocument/2006/relationships/image" Target="../media/image1.png"/><Relationship Id="rId4" Type="http://schemas.microsoft.com/office/2007/relationships/hdphoto" Target="../media/hdphoto1.wdp"/><Relationship Id="rId9" Type="http://schemas.openxmlformats.org/officeDocument/2006/relationships/image" Target="../media/image92.gif"/><Relationship Id="rId14" Type="http://schemas.openxmlformats.org/officeDocument/2006/relationships/image" Target="../media/image97.gif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9.jpeg"/><Relationship Id="rId7" Type="http://schemas.openxmlformats.org/officeDocument/2006/relationships/image" Target="../media/image33.jp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.0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E64D01AA-D578-49A3-8C01-77469BD2A7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9906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0" name="TextBox 25">
            <a:extLst>
              <a:ext uri="{FF2B5EF4-FFF2-40B4-BE49-F238E27FC236}">
                <a16:creationId xmlns:a16="http://schemas.microsoft.com/office/drawing/2014/main" id="{5A60C004-4318-FA17-98DA-AA4ACA10A1D4}"/>
              </a:ext>
            </a:extLst>
          </p:cNvPr>
          <p:cNvSpPr txBox="1"/>
          <p:nvPr userDrawn="1"/>
        </p:nvSpPr>
        <p:spPr>
          <a:xfrm>
            <a:off x="4512465" y="2903484"/>
            <a:ext cx="48423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VÁŠ DODAVATEL KABELŮ, VODIČŮ A KABELOVÉHO PŘÍSLUŠENSTVÍ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E28079B-3D53-4AF9-85BB-86AC4476FE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4415" y="197703"/>
            <a:ext cx="3869169" cy="422522"/>
          </a:xfrm>
          <a:prstGeom prst="rect">
            <a:avLst/>
          </a:prstGeom>
          <a:noFill/>
        </p:spPr>
      </p:pic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490CCC8B-6EFB-2DF2-F5B4-265B299584AA}"/>
              </a:ext>
            </a:extLst>
          </p:cNvPr>
          <p:cNvCxnSpPr/>
          <p:nvPr userDrawn="1"/>
        </p:nvCxnSpPr>
        <p:spPr>
          <a:xfrm>
            <a:off x="8004090" y="934133"/>
            <a:ext cx="0" cy="179584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4">
            <a:extLst>
              <a:ext uri="{FF2B5EF4-FFF2-40B4-BE49-F238E27FC236}">
                <a16:creationId xmlns:a16="http://schemas.microsoft.com/office/drawing/2014/main" id="{0D8FB909-37A2-C311-140A-BC23DE9C988E}"/>
              </a:ext>
            </a:extLst>
          </p:cNvPr>
          <p:cNvSpPr txBox="1"/>
          <p:nvPr userDrawn="1"/>
        </p:nvSpPr>
        <p:spPr>
          <a:xfrm>
            <a:off x="248519" y="6389817"/>
            <a:ext cx="33157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Firemní prezentace 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| </a:t>
            </a: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2023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6" name="Textfeld 4">
            <a:extLst>
              <a:ext uri="{FF2B5EF4-FFF2-40B4-BE49-F238E27FC236}">
                <a16:creationId xmlns:a16="http://schemas.microsoft.com/office/drawing/2014/main" id="{7D7E4C01-719E-ED5F-3713-3EE1E6C519CE}"/>
              </a:ext>
            </a:extLst>
          </p:cNvPr>
          <p:cNvSpPr txBox="1"/>
          <p:nvPr userDrawn="1"/>
        </p:nvSpPr>
        <p:spPr>
          <a:xfrm>
            <a:off x="8482238" y="6387072"/>
            <a:ext cx="11752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www.helukabel.cz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pic>
        <p:nvPicPr>
          <p:cNvPr id="14" name="Obrázek 13" descr="Obsah obrázku konektor, kabel&#10;&#10;Popis byl vytvořen automaticky">
            <a:extLst>
              <a:ext uri="{FF2B5EF4-FFF2-40B4-BE49-F238E27FC236}">
                <a16:creationId xmlns:a16="http://schemas.microsoft.com/office/drawing/2014/main" id="{E50D66B6-8070-AC89-C72F-649A95FB6C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47191" cy="6192113"/>
          </a:xfrm>
          <a:prstGeom prst="rect">
            <a:avLst/>
          </a:prstGeom>
        </p:spPr>
      </p:pic>
      <p:pic>
        <p:nvPicPr>
          <p:cNvPr id="8" name="Grafik 7" descr="Ein Bild, das Text enthält.&#10;&#10;Automatisch generierte Beschreibung">
            <a:extLst>
              <a:ext uri="{FF2B5EF4-FFF2-40B4-BE49-F238E27FC236}">
                <a16:creationId xmlns:a16="http://schemas.microsoft.com/office/drawing/2014/main" id="{D8C651F2-FEE6-411C-A18A-E0603F159CD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1273" y="5672382"/>
            <a:ext cx="2131973" cy="72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1304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12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1_Product_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konektor, kabel, Elektrické vedení, Elektrické napájení&#10;&#10;Popis byl vytvořen automaticky">
            <a:extLst>
              <a:ext uri="{FF2B5EF4-FFF2-40B4-BE49-F238E27FC236}">
                <a16:creationId xmlns:a16="http://schemas.microsoft.com/office/drawing/2014/main" id="{608A4ED0-6AC7-B8DC-1DC9-48ACDEFA5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4" b="3586"/>
          <a:stretch/>
        </p:blipFill>
        <p:spPr>
          <a:xfrm flipV="1">
            <a:off x="6446941" y="3801608"/>
            <a:ext cx="2700000" cy="1908000"/>
          </a:xfrm>
          <a:prstGeom prst="rect">
            <a:avLst/>
          </a:prstGeom>
        </p:spPr>
      </p:pic>
      <p:pic>
        <p:nvPicPr>
          <p:cNvPr id="23" name="Obrázek 22" descr="Obsah obrázku šálek, ve tmě&#10;&#10;Popis byl vytvořen automaticky">
            <a:extLst>
              <a:ext uri="{FF2B5EF4-FFF2-40B4-BE49-F238E27FC236}">
                <a16:creationId xmlns:a16="http://schemas.microsoft.com/office/drawing/2014/main" id="{AE133C01-2608-3203-EA88-3124C66671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6" t="80" r="7264" b="16621"/>
          <a:stretch/>
        </p:blipFill>
        <p:spPr>
          <a:xfrm>
            <a:off x="3536879" y="3803437"/>
            <a:ext cx="2700001" cy="1908000"/>
          </a:xfrm>
          <a:prstGeom prst="rect">
            <a:avLst/>
          </a:prstGeom>
        </p:spPr>
      </p:pic>
      <p:pic>
        <p:nvPicPr>
          <p:cNvPr id="6" name="Obrázek 5" descr="Obsah obrázku kabel, konektor&#10;&#10;Popis byl vytvořen automaticky">
            <a:extLst>
              <a:ext uri="{FF2B5EF4-FFF2-40B4-BE49-F238E27FC236}">
                <a16:creationId xmlns:a16="http://schemas.microsoft.com/office/drawing/2014/main" id="{DAB9FCBE-7510-91DB-5FD0-BECA79395435}"/>
              </a:ext>
            </a:extLst>
          </p:cNvPr>
          <p:cNvPicPr>
            <a:picLocks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6" t="921" r="7754" b="15264"/>
          <a:stretch/>
        </p:blipFill>
        <p:spPr>
          <a:xfrm rot="5400000" flipH="1" flipV="1">
            <a:off x="1012479" y="3415131"/>
            <a:ext cx="1907609" cy="2700001"/>
          </a:xfrm>
          <a:prstGeom prst="rect">
            <a:avLst/>
          </a:prstGeom>
        </p:spPr>
      </p:pic>
      <p:pic>
        <p:nvPicPr>
          <p:cNvPr id="19" name="Obrázek 18" descr="Obsah obrázku papírnictví / kancelářské potřeby, kancelářská svorka, konektor, světlo&#10;&#10;Popis byl vytvořen automaticky">
            <a:extLst>
              <a:ext uri="{FF2B5EF4-FFF2-40B4-BE49-F238E27FC236}">
                <a16:creationId xmlns:a16="http://schemas.microsoft.com/office/drawing/2014/main" id="{ABE39B85-7C80-7D25-9EDC-D81DCBFFF1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"/>
          <a:stretch/>
        </p:blipFill>
        <p:spPr>
          <a:xfrm>
            <a:off x="6446941" y="1620340"/>
            <a:ext cx="2700000" cy="1908000"/>
          </a:xfrm>
          <a:prstGeom prst="rect">
            <a:avLst/>
          </a:prstGeom>
        </p:spPr>
      </p:pic>
      <p:grpSp>
        <p:nvGrpSpPr>
          <p:cNvPr id="17" name="Skupina 16">
            <a:extLst>
              <a:ext uri="{FF2B5EF4-FFF2-40B4-BE49-F238E27FC236}">
                <a16:creationId xmlns:a16="http://schemas.microsoft.com/office/drawing/2014/main" id="{AE28FEDC-E1A9-7EF8-0A89-84C27426101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531613" y="1620340"/>
            <a:ext cx="2699997" cy="1908001"/>
            <a:chOff x="3729971" y="1488314"/>
            <a:chExt cx="2549067" cy="1683531"/>
          </a:xfrm>
        </p:grpSpPr>
        <p:sp>
          <p:nvSpPr>
            <p:cNvPr id="13" name="Rectangle 2">
              <a:extLst>
                <a:ext uri="{FF2B5EF4-FFF2-40B4-BE49-F238E27FC236}">
                  <a16:creationId xmlns:a16="http://schemas.microsoft.com/office/drawing/2014/main" id="{8D8D24F9-C0FE-8A9C-582A-8086B61B374E}"/>
                </a:ext>
              </a:extLst>
            </p:cNvPr>
            <p:cNvSpPr>
              <a:spLocks/>
            </p:cNvSpPr>
            <p:nvPr userDrawn="1"/>
          </p:nvSpPr>
          <p:spPr>
            <a:xfrm>
              <a:off x="3729971" y="1488314"/>
              <a:ext cx="1804991" cy="16835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25" name="Obrázek 24">
              <a:extLst>
                <a:ext uri="{FF2B5EF4-FFF2-40B4-BE49-F238E27FC236}">
                  <a16:creationId xmlns:a16="http://schemas.microsoft.com/office/drawing/2014/main" id="{015DFF47-2A91-5E94-AFFB-C177FD6BE5B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2" r="5882" b="15001"/>
            <a:stretch/>
          </p:blipFill>
          <p:spPr>
            <a:xfrm rot="5400000">
              <a:off x="4355889" y="1248696"/>
              <a:ext cx="1683530" cy="2162768"/>
            </a:xfrm>
            <a:prstGeom prst="rect">
              <a:avLst/>
            </a:prstGeom>
          </p:spPr>
        </p:pic>
      </p:grpSp>
      <p:pic>
        <p:nvPicPr>
          <p:cNvPr id="3" name="Obrázek 2" descr="Obsah obrázku konektor, kabel&#10;&#10;Popis byl vytvořen automaticky">
            <a:extLst>
              <a:ext uri="{FF2B5EF4-FFF2-40B4-BE49-F238E27FC236}">
                <a16:creationId xmlns:a16="http://schemas.microsoft.com/office/drawing/2014/main" id="{769C2C50-7422-2115-5273-F2A8290596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1" b="6109"/>
          <a:stretch/>
        </p:blipFill>
        <p:spPr>
          <a:xfrm flipH="1">
            <a:off x="616283" y="1612842"/>
            <a:ext cx="2700000" cy="190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91E497F-DC2F-4761-A821-A15FE16C2093}"/>
              </a:ext>
            </a:extLst>
          </p:cNvPr>
          <p:cNvSpPr txBox="1"/>
          <p:nvPr userDrawn="1"/>
        </p:nvSpPr>
        <p:spPr>
          <a:xfrm>
            <a:off x="0" y="626063"/>
            <a:ext cx="6446941" cy="584775"/>
          </a:xfrm>
          <a:prstGeom prst="rect">
            <a:avLst/>
          </a:prstGeom>
          <a:solidFill>
            <a:srgbClr val="AB603D"/>
          </a:solidFill>
        </p:spPr>
        <p:txBody>
          <a:bodyPr wrap="square" rtlCol="0">
            <a:spAutoFit/>
          </a:bodyPr>
          <a:lstStyle/>
          <a:p>
            <a:pPr marL="0" marR="0" lvl="0" indent="44450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Kabely, vodiče &amp; příslušenství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8" name="TextBox 29">
            <a:extLst>
              <a:ext uri="{FF2B5EF4-FFF2-40B4-BE49-F238E27FC236}">
                <a16:creationId xmlns:a16="http://schemas.microsoft.com/office/drawing/2014/main" id="{DEDB263D-E692-B24F-D773-C4A52C57A1A5}"/>
              </a:ext>
            </a:extLst>
          </p:cNvPr>
          <p:cNvSpPr txBox="1"/>
          <p:nvPr userDrawn="1"/>
        </p:nvSpPr>
        <p:spPr>
          <a:xfrm>
            <a:off x="6529761" y="1718637"/>
            <a:ext cx="2033927" cy="430887"/>
          </a:xfrm>
          <a:prstGeom prst="rect">
            <a:avLst/>
          </a:prstGeom>
          <a:solidFill>
            <a:schemeClr val="accent4">
              <a:alpha val="85000"/>
            </a:schemeClr>
          </a:solidFill>
        </p:spPr>
        <p:txBody>
          <a:bodyPr wrap="square" rtlCol="0">
            <a:spAutoFit/>
          </a:bodyPr>
          <a:lstStyle/>
          <a:p>
            <a:pPr marL="12700" marR="6350" indent="0">
              <a:lnSpc>
                <a:spcPct val="100000"/>
              </a:lnSpc>
              <a:buFont typeface="Courier New" panose="02070309020205020404" pitchFamily="49" charset="0"/>
              <a:buNone/>
            </a:pPr>
            <a:r>
              <a:rPr lang="cs-CZ" sz="1100" b="1" spc="-10" dirty="0">
                <a:solidFill>
                  <a:schemeClr val="bg1"/>
                </a:solidFill>
                <a:latin typeface="+mn-lt"/>
                <a:cs typeface="Arial"/>
              </a:rPr>
              <a:t>DATO</a:t>
            </a:r>
            <a:r>
              <a:rPr lang="cs-CZ" sz="1100" b="1" spc="-5" dirty="0">
                <a:solidFill>
                  <a:schemeClr val="bg1"/>
                </a:solidFill>
                <a:latin typeface="+mn-lt"/>
                <a:cs typeface="Arial"/>
              </a:rPr>
              <a:t>V</a:t>
            </a:r>
            <a:r>
              <a:rPr lang="cs-CZ" sz="1100" b="1" spc="-10" dirty="0">
                <a:solidFill>
                  <a:schemeClr val="bg1"/>
                </a:solidFill>
                <a:latin typeface="+mn-lt"/>
                <a:cs typeface="Arial"/>
              </a:rPr>
              <a:t>Á,</a:t>
            </a:r>
            <a:r>
              <a:rPr lang="cs-CZ" sz="1100" b="1" spc="10" dirty="0">
                <a:solidFill>
                  <a:schemeClr val="bg1"/>
                </a:solidFill>
                <a:latin typeface="+mn-lt"/>
                <a:cs typeface="Arial"/>
              </a:rPr>
              <a:t> </a:t>
            </a:r>
            <a:r>
              <a:rPr lang="cs-CZ" sz="1100" b="1" spc="-5" dirty="0">
                <a:solidFill>
                  <a:schemeClr val="bg1"/>
                </a:solidFill>
                <a:latin typeface="+mn-lt"/>
                <a:cs typeface="Arial"/>
              </a:rPr>
              <a:t>S</a:t>
            </a:r>
            <a:r>
              <a:rPr lang="cs-CZ" sz="1100" b="1" spc="-10" dirty="0">
                <a:solidFill>
                  <a:schemeClr val="bg1"/>
                </a:solidFill>
                <a:latin typeface="+mn-lt"/>
                <a:cs typeface="Arial"/>
              </a:rPr>
              <a:t>ÍŤO</a:t>
            </a:r>
            <a:r>
              <a:rPr lang="cs-CZ" sz="1100" b="1" spc="-5" dirty="0">
                <a:solidFill>
                  <a:schemeClr val="bg1"/>
                </a:solidFill>
                <a:latin typeface="+mn-lt"/>
                <a:cs typeface="Arial"/>
              </a:rPr>
              <a:t>V</a:t>
            </a:r>
            <a:r>
              <a:rPr lang="cs-CZ" sz="1100" b="1" spc="-10" dirty="0">
                <a:solidFill>
                  <a:schemeClr val="bg1"/>
                </a:solidFill>
                <a:latin typeface="+mn-lt"/>
                <a:cs typeface="Arial"/>
              </a:rPr>
              <a:t>Á</a:t>
            </a:r>
            <a:r>
              <a:rPr lang="cs-CZ" sz="1100" b="1" spc="-5" dirty="0">
                <a:solidFill>
                  <a:schemeClr val="bg1"/>
                </a:solidFill>
                <a:latin typeface="+mn-lt"/>
                <a:cs typeface="Arial"/>
              </a:rPr>
              <a:t> </a:t>
            </a:r>
            <a:r>
              <a:rPr lang="cs-CZ" sz="1100" b="1" spc="-10" dirty="0">
                <a:solidFill>
                  <a:schemeClr val="bg1"/>
                </a:solidFill>
                <a:latin typeface="+mn-lt"/>
                <a:cs typeface="Arial"/>
              </a:rPr>
              <a:t>&amp; </a:t>
            </a:r>
            <a:r>
              <a:rPr lang="cs-CZ" sz="1100" b="1" spc="-5" dirty="0">
                <a:solidFill>
                  <a:schemeClr val="bg1"/>
                </a:solidFill>
                <a:latin typeface="+mn-lt"/>
                <a:cs typeface="Arial"/>
              </a:rPr>
              <a:t>S</a:t>
            </a:r>
            <a:r>
              <a:rPr lang="cs-CZ" sz="1100" b="1" spc="-10" dirty="0">
                <a:solidFill>
                  <a:schemeClr val="bg1"/>
                </a:solidFill>
                <a:latin typeface="+mn-lt"/>
                <a:cs typeface="Arial"/>
              </a:rPr>
              <a:t>BĚ</a:t>
            </a:r>
            <a:r>
              <a:rPr lang="cs-CZ" sz="1100" b="1" spc="-15" dirty="0">
                <a:solidFill>
                  <a:schemeClr val="bg1"/>
                </a:solidFill>
                <a:latin typeface="+mn-lt"/>
                <a:cs typeface="Arial"/>
              </a:rPr>
              <a:t>R</a:t>
            </a:r>
            <a:r>
              <a:rPr lang="cs-CZ" sz="1100" b="1" spc="-10" dirty="0">
                <a:solidFill>
                  <a:schemeClr val="bg1"/>
                </a:solidFill>
                <a:latin typeface="+mn-lt"/>
                <a:cs typeface="Arial"/>
              </a:rPr>
              <a:t>N</a:t>
            </a:r>
            <a:r>
              <a:rPr lang="cs-CZ" sz="1100" b="1" spc="-5" dirty="0">
                <a:solidFill>
                  <a:schemeClr val="bg1"/>
                </a:solidFill>
                <a:latin typeface="+mn-lt"/>
                <a:cs typeface="Arial"/>
              </a:rPr>
              <a:t>IC</a:t>
            </a:r>
            <a:r>
              <a:rPr lang="cs-CZ" sz="1100" b="1" spc="-10" dirty="0">
                <a:solidFill>
                  <a:schemeClr val="bg1"/>
                </a:solidFill>
                <a:latin typeface="+mn-lt"/>
                <a:cs typeface="Arial"/>
              </a:rPr>
              <a:t>O</a:t>
            </a:r>
            <a:r>
              <a:rPr lang="cs-CZ" sz="1100" b="1" spc="-5" dirty="0">
                <a:solidFill>
                  <a:schemeClr val="bg1"/>
                </a:solidFill>
                <a:latin typeface="+mn-lt"/>
                <a:cs typeface="Arial"/>
              </a:rPr>
              <a:t>V</a:t>
            </a:r>
            <a:r>
              <a:rPr lang="cs-CZ" sz="1100" b="1" spc="-10" dirty="0">
                <a:solidFill>
                  <a:schemeClr val="bg1"/>
                </a:solidFill>
                <a:latin typeface="+mn-lt"/>
                <a:cs typeface="Arial"/>
              </a:rPr>
              <a:t>Á TE</a:t>
            </a:r>
            <a:r>
              <a:rPr lang="cs-CZ" sz="1100" b="1" spc="-5" dirty="0">
                <a:solidFill>
                  <a:schemeClr val="bg1"/>
                </a:solidFill>
                <a:latin typeface="+mn-lt"/>
                <a:cs typeface="Arial"/>
              </a:rPr>
              <a:t>C</a:t>
            </a:r>
            <a:r>
              <a:rPr lang="cs-CZ" sz="1100" b="1" spc="-10" dirty="0">
                <a:solidFill>
                  <a:schemeClr val="bg1"/>
                </a:solidFill>
                <a:latin typeface="+mn-lt"/>
                <a:cs typeface="Arial"/>
              </a:rPr>
              <a:t>HN</a:t>
            </a:r>
            <a:r>
              <a:rPr lang="cs-CZ" sz="1100" b="1" spc="-5" dirty="0">
                <a:solidFill>
                  <a:schemeClr val="bg1"/>
                </a:solidFill>
                <a:latin typeface="+mn-lt"/>
                <a:cs typeface="Arial"/>
              </a:rPr>
              <a:t>IK</a:t>
            </a:r>
            <a:r>
              <a:rPr lang="cs-CZ" sz="1100" b="1" spc="-10" dirty="0">
                <a:solidFill>
                  <a:schemeClr val="bg1"/>
                </a:solidFill>
                <a:latin typeface="+mn-lt"/>
                <a:cs typeface="Arial"/>
              </a:rPr>
              <a:t>A</a:t>
            </a:r>
            <a:endParaRPr lang="cs-CZ" sz="1100" b="1" dirty="0">
              <a:solidFill>
                <a:schemeClr val="bg1"/>
              </a:solidFill>
              <a:latin typeface="+mn-lt"/>
              <a:cs typeface="Arial"/>
            </a:endParaRPr>
          </a:p>
        </p:txBody>
      </p:sp>
      <p:sp>
        <p:nvSpPr>
          <p:cNvPr id="9" name="TextBox 30">
            <a:extLst>
              <a:ext uri="{FF2B5EF4-FFF2-40B4-BE49-F238E27FC236}">
                <a16:creationId xmlns:a16="http://schemas.microsoft.com/office/drawing/2014/main" id="{D5AF155F-8B8E-B3E8-5386-64100F1AE067}"/>
              </a:ext>
            </a:extLst>
          </p:cNvPr>
          <p:cNvSpPr txBox="1"/>
          <p:nvPr userDrawn="1"/>
        </p:nvSpPr>
        <p:spPr>
          <a:xfrm>
            <a:off x="3633638" y="1718637"/>
            <a:ext cx="1847929" cy="430887"/>
          </a:xfrm>
          <a:prstGeom prst="rect">
            <a:avLst/>
          </a:prstGeom>
          <a:solidFill>
            <a:schemeClr val="accent4">
              <a:alpha val="85000"/>
            </a:schemeClr>
          </a:solidFill>
        </p:spPr>
        <p:txBody>
          <a:bodyPr wrap="square" rtlCol="0">
            <a:spAutoFit/>
          </a:bodyPr>
          <a:lstStyle/>
          <a:p>
            <a:pPr marL="12700" indent="0">
              <a:lnSpc>
                <a:spcPct val="100000"/>
              </a:lnSpc>
              <a:buFont typeface="Courier New" panose="02070309020205020404" pitchFamily="49" charset="0"/>
              <a:buNone/>
            </a:pPr>
            <a:r>
              <a:rPr lang="cs-CZ" sz="1100" b="1" spc="-10" noProof="1">
                <a:solidFill>
                  <a:schemeClr val="bg1"/>
                </a:solidFill>
                <a:latin typeface="+mn-lt"/>
                <a:cs typeface="Arial"/>
              </a:rPr>
              <a:t>KABE</a:t>
            </a:r>
            <a:r>
              <a:rPr lang="cs-CZ" sz="1100" b="1" noProof="1">
                <a:solidFill>
                  <a:schemeClr val="bg1"/>
                </a:solidFill>
                <a:latin typeface="+mn-lt"/>
                <a:cs typeface="Arial"/>
              </a:rPr>
              <a:t>L</a:t>
            </a:r>
            <a:r>
              <a:rPr lang="cs-CZ" sz="1100" b="1" spc="-10" noProof="1">
                <a:solidFill>
                  <a:schemeClr val="bg1"/>
                </a:solidFill>
                <a:latin typeface="+mn-lt"/>
                <a:cs typeface="Arial"/>
              </a:rPr>
              <a:t>Y </a:t>
            </a:r>
            <a:r>
              <a:rPr lang="cs-CZ" sz="1100" b="1" spc="-15" noProof="1">
                <a:solidFill>
                  <a:schemeClr val="bg1"/>
                </a:solidFill>
                <a:latin typeface="+mn-lt"/>
                <a:cs typeface="Arial"/>
              </a:rPr>
              <a:t>&amp;</a:t>
            </a:r>
            <a:r>
              <a:rPr lang="cs-CZ" sz="1100" b="1" noProof="1">
                <a:solidFill>
                  <a:schemeClr val="bg1"/>
                </a:solidFill>
                <a:latin typeface="+mn-lt"/>
                <a:cs typeface="Arial"/>
              </a:rPr>
              <a:t> </a:t>
            </a:r>
            <a:r>
              <a:rPr lang="cs-CZ" sz="1100" b="1" spc="-5" noProof="1">
                <a:solidFill>
                  <a:schemeClr val="bg1"/>
                </a:solidFill>
                <a:latin typeface="+mn-lt"/>
                <a:cs typeface="Arial"/>
              </a:rPr>
              <a:t>V</a:t>
            </a:r>
            <a:r>
              <a:rPr lang="cs-CZ" sz="1100" b="1" spc="-10" noProof="1">
                <a:solidFill>
                  <a:schemeClr val="bg1"/>
                </a:solidFill>
                <a:latin typeface="+mn-lt"/>
                <a:cs typeface="Arial"/>
              </a:rPr>
              <a:t>OD</a:t>
            </a:r>
            <a:r>
              <a:rPr lang="cs-CZ" sz="1100" b="1" spc="-5" noProof="1">
                <a:solidFill>
                  <a:schemeClr val="bg1"/>
                </a:solidFill>
                <a:latin typeface="+mn-lt"/>
                <a:cs typeface="Arial"/>
              </a:rPr>
              <a:t>IČ</a:t>
            </a:r>
            <a:r>
              <a:rPr lang="cs-CZ" sz="1100" b="1" spc="-10" noProof="1">
                <a:solidFill>
                  <a:schemeClr val="bg1"/>
                </a:solidFill>
                <a:latin typeface="+mn-lt"/>
                <a:cs typeface="Arial"/>
              </a:rPr>
              <a:t>E</a:t>
            </a:r>
            <a:br>
              <a:rPr lang="cs-CZ" sz="1100" b="1" spc="-10" noProof="1">
                <a:solidFill>
                  <a:schemeClr val="bg1"/>
                </a:solidFill>
                <a:latin typeface="+mn-lt"/>
                <a:cs typeface="Arial"/>
              </a:rPr>
            </a:br>
            <a:r>
              <a:rPr lang="cs-CZ" sz="1100" b="1" spc="-10" noProof="1">
                <a:solidFill>
                  <a:schemeClr val="bg1"/>
                </a:solidFill>
                <a:latin typeface="+mn-lt"/>
                <a:cs typeface="Arial"/>
              </a:rPr>
              <a:t>PRO INFRASTRUKTURU</a:t>
            </a:r>
            <a:endParaRPr lang="cs-CZ" sz="1100" b="1" noProof="1">
              <a:solidFill>
                <a:schemeClr val="bg1"/>
              </a:solidFill>
              <a:latin typeface="+mn-lt"/>
              <a:cs typeface="Arial"/>
            </a:endParaRPr>
          </a:p>
        </p:txBody>
      </p:sp>
      <p:sp>
        <p:nvSpPr>
          <p:cNvPr id="12" name="TextBox 31">
            <a:extLst>
              <a:ext uri="{FF2B5EF4-FFF2-40B4-BE49-F238E27FC236}">
                <a16:creationId xmlns:a16="http://schemas.microsoft.com/office/drawing/2014/main" id="{1C30F177-E1EA-0902-C4FF-E36F9E43F82A}"/>
              </a:ext>
            </a:extLst>
          </p:cNvPr>
          <p:cNvSpPr txBox="1"/>
          <p:nvPr userDrawn="1"/>
        </p:nvSpPr>
        <p:spPr>
          <a:xfrm>
            <a:off x="708694" y="1718638"/>
            <a:ext cx="2536253" cy="261610"/>
          </a:xfrm>
          <a:prstGeom prst="rect">
            <a:avLst/>
          </a:prstGeom>
          <a:solidFill>
            <a:schemeClr val="accent4">
              <a:alpha val="85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12700" indent="0">
              <a:lnSpc>
                <a:spcPct val="100000"/>
              </a:lnSpc>
              <a:buFont typeface="Courier New" panose="02070309020205020404" pitchFamily="49" charset="0"/>
              <a:buNone/>
            </a:pPr>
            <a:r>
              <a:rPr lang="cs-CZ" sz="1100" b="1" spc="-10" noProof="1">
                <a:ln w="3175">
                  <a:noFill/>
                </a:ln>
                <a:solidFill>
                  <a:schemeClr val="bg1"/>
                </a:solidFill>
                <a:latin typeface="+mn-lt"/>
                <a:cs typeface="Arial"/>
              </a:rPr>
              <a:t>KABE</a:t>
            </a:r>
            <a:r>
              <a:rPr lang="cs-CZ" sz="1100" b="1" noProof="1">
                <a:ln w="3175">
                  <a:noFill/>
                </a:ln>
                <a:solidFill>
                  <a:schemeClr val="bg1"/>
                </a:solidFill>
                <a:latin typeface="+mn-lt"/>
                <a:cs typeface="Arial"/>
              </a:rPr>
              <a:t>L</a:t>
            </a:r>
            <a:r>
              <a:rPr lang="cs-CZ" sz="1100" b="1" spc="-10" noProof="1">
                <a:ln w="3175">
                  <a:noFill/>
                </a:ln>
                <a:solidFill>
                  <a:schemeClr val="bg1"/>
                </a:solidFill>
                <a:latin typeface="+mn-lt"/>
                <a:cs typeface="Arial"/>
              </a:rPr>
              <a:t>Y </a:t>
            </a:r>
            <a:r>
              <a:rPr lang="cs-CZ" sz="1100" b="1" spc="-15" noProof="1">
                <a:ln w="3175">
                  <a:noFill/>
                </a:ln>
                <a:solidFill>
                  <a:schemeClr val="bg1"/>
                </a:solidFill>
                <a:latin typeface="+mn-lt"/>
                <a:cs typeface="Arial"/>
              </a:rPr>
              <a:t>&amp;</a:t>
            </a:r>
            <a:r>
              <a:rPr lang="cs-CZ" sz="1100" b="1" noProof="1">
                <a:ln w="3175">
                  <a:noFill/>
                </a:ln>
                <a:solidFill>
                  <a:schemeClr val="bg1"/>
                </a:solidFill>
                <a:latin typeface="+mn-lt"/>
                <a:cs typeface="Arial"/>
              </a:rPr>
              <a:t> </a:t>
            </a:r>
            <a:r>
              <a:rPr lang="cs-CZ" sz="1100" b="1" spc="-5" noProof="1">
                <a:ln w="3175">
                  <a:noFill/>
                </a:ln>
                <a:solidFill>
                  <a:schemeClr val="bg1"/>
                </a:solidFill>
                <a:latin typeface="+mn-lt"/>
                <a:cs typeface="Arial"/>
              </a:rPr>
              <a:t>V</a:t>
            </a:r>
            <a:r>
              <a:rPr lang="cs-CZ" sz="1100" b="1" spc="-10" noProof="1">
                <a:ln w="3175">
                  <a:noFill/>
                </a:ln>
                <a:solidFill>
                  <a:schemeClr val="bg1"/>
                </a:solidFill>
                <a:latin typeface="+mn-lt"/>
                <a:cs typeface="Arial"/>
              </a:rPr>
              <a:t>OD</a:t>
            </a:r>
            <a:r>
              <a:rPr lang="cs-CZ" sz="1100" b="1" spc="-5" noProof="1">
                <a:ln w="3175">
                  <a:noFill/>
                </a:ln>
                <a:solidFill>
                  <a:schemeClr val="bg1"/>
                </a:solidFill>
                <a:latin typeface="+mn-lt"/>
                <a:cs typeface="Arial"/>
              </a:rPr>
              <a:t>IČ</a:t>
            </a:r>
            <a:r>
              <a:rPr lang="cs-CZ" sz="1100" b="1" spc="-10" noProof="1">
                <a:ln w="3175">
                  <a:noFill/>
                </a:ln>
                <a:solidFill>
                  <a:schemeClr val="bg1"/>
                </a:solidFill>
                <a:latin typeface="+mn-lt"/>
                <a:cs typeface="Arial"/>
              </a:rPr>
              <a:t>E PRO PRŮMYSL</a:t>
            </a:r>
            <a:endParaRPr lang="cs-CZ" sz="1100" b="1" noProof="1">
              <a:ln w="3175">
                <a:noFill/>
              </a:ln>
              <a:solidFill>
                <a:schemeClr val="bg1"/>
              </a:solidFill>
              <a:latin typeface="+mn-lt"/>
              <a:cs typeface="Arial"/>
            </a:endParaRPr>
          </a:p>
        </p:txBody>
      </p:sp>
      <p:sp>
        <p:nvSpPr>
          <p:cNvPr id="14" name="TextBox 32">
            <a:extLst>
              <a:ext uri="{FF2B5EF4-FFF2-40B4-BE49-F238E27FC236}">
                <a16:creationId xmlns:a16="http://schemas.microsoft.com/office/drawing/2014/main" id="{7143C331-6578-5242-6C11-FC62D194EDE7}"/>
              </a:ext>
            </a:extLst>
          </p:cNvPr>
          <p:cNvSpPr txBox="1"/>
          <p:nvPr userDrawn="1"/>
        </p:nvSpPr>
        <p:spPr>
          <a:xfrm>
            <a:off x="6529761" y="3956427"/>
            <a:ext cx="1782659" cy="261610"/>
          </a:xfrm>
          <a:prstGeom prst="rect">
            <a:avLst/>
          </a:prstGeom>
          <a:solidFill>
            <a:schemeClr val="accent4">
              <a:alpha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None/>
              <a:tabLst/>
              <a:defRPr/>
            </a:pPr>
            <a:r>
              <a:rPr lang="cs-CZ" sz="1100" b="1" spc="-10" noProof="1">
                <a:solidFill>
                  <a:schemeClr val="bg1"/>
                </a:solidFill>
                <a:latin typeface="+mn-lt"/>
                <a:cs typeface="Arial"/>
              </a:rPr>
              <a:t>KABELOVÁ KONFEKCE</a:t>
            </a:r>
            <a:endParaRPr lang="cs-CZ" sz="1100" b="1" noProof="1">
              <a:solidFill>
                <a:schemeClr val="bg1"/>
              </a:solidFill>
              <a:latin typeface="+mn-lt"/>
              <a:cs typeface="Arial"/>
            </a:endParaRPr>
          </a:p>
        </p:txBody>
      </p:sp>
      <p:sp>
        <p:nvSpPr>
          <p:cNvPr id="15" name="TextBox 33">
            <a:extLst>
              <a:ext uri="{FF2B5EF4-FFF2-40B4-BE49-F238E27FC236}">
                <a16:creationId xmlns:a16="http://schemas.microsoft.com/office/drawing/2014/main" id="{19831B8A-B2B1-6740-84C8-461483A7BEDF}"/>
              </a:ext>
            </a:extLst>
          </p:cNvPr>
          <p:cNvSpPr txBox="1"/>
          <p:nvPr userDrawn="1"/>
        </p:nvSpPr>
        <p:spPr>
          <a:xfrm>
            <a:off x="708694" y="3956427"/>
            <a:ext cx="1533238" cy="261610"/>
          </a:xfrm>
          <a:prstGeom prst="rect">
            <a:avLst/>
          </a:prstGeom>
          <a:solidFill>
            <a:schemeClr val="accent4">
              <a:alpha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None/>
              <a:tabLst/>
              <a:defRPr/>
            </a:pPr>
            <a:r>
              <a:rPr lang="cs-CZ" sz="1100" b="1" spc="-10" noProof="1">
                <a:solidFill>
                  <a:schemeClr val="bg1"/>
                </a:solidFill>
                <a:latin typeface="+mn-lt"/>
                <a:cs typeface="Arial"/>
              </a:rPr>
              <a:t>SPE</a:t>
            </a:r>
            <a:r>
              <a:rPr lang="cs-CZ" sz="1100" b="1" spc="-5" noProof="1">
                <a:solidFill>
                  <a:schemeClr val="bg1"/>
                </a:solidFill>
                <a:latin typeface="+mn-lt"/>
                <a:cs typeface="Arial"/>
              </a:rPr>
              <a:t>CI</a:t>
            </a:r>
            <a:r>
              <a:rPr lang="cs-CZ" sz="1100" b="1" spc="-10" noProof="1">
                <a:solidFill>
                  <a:schemeClr val="bg1"/>
                </a:solidFill>
                <a:latin typeface="+mn-lt"/>
                <a:cs typeface="Arial"/>
              </a:rPr>
              <a:t>Á</a:t>
            </a:r>
            <a:r>
              <a:rPr lang="cs-CZ" sz="1100" b="1" noProof="1">
                <a:solidFill>
                  <a:schemeClr val="bg1"/>
                </a:solidFill>
                <a:latin typeface="+mn-lt"/>
                <a:cs typeface="Arial"/>
              </a:rPr>
              <a:t>L</a:t>
            </a:r>
            <a:r>
              <a:rPr lang="cs-CZ" sz="1100" b="1" spc="-10" noProof="1">
                <a:solidFill>
                  <a:schemeClr val="bg1"/>
                </a:solidFill>
                <a:latin typeface="+mn-lt"/>
                <a:cs typeface="Arial"/>
              </a:rPr>
              <a:t>NÍ</a:t>
            </a:r>
            <a:r>
              <a:rPr lang="cs-CZ" sz="1100" b="1" spc="-25" noProof="1">
                <a:solidFill>
                  <a:schemeClr val="bg1"/>
                </a:solidFill>
                <a:latin typeface="+mn-lt"/>
                <a:cs typeface="Arial"/>
              </a:rPr>
              <a:t> </a:t>
            </a:r>
            <a:r>
              <a:rPr lang="cs-CZ" sz="1100" b="1" spc="-5" noProof="1">
                <a:solidFill>
                  <a:schemeClr val="bg1"/>
                </a:solidFill>
                <a:latin typeface="+mn-lt"/>
                <a:cs typeface="Arial"/>
              </a:rPr>
              <a:t>K</a:t>
            </a:r>
            <a:r>
              <a:rPr lang="cs-CZ" sz="1100" b="1" spc="-10" noProof="1">
                <a:solidFill>
                  <a:schemeClr val="bg1"/>
                </a:solidFill>
                <a:latin typeface="+mn-lt"/>
                <a:cs typeface="Arial"/>
              </a:rPr>
              <a:t>ABE</a:t>
            </a:r>
            <a:r>
              <a:rPr lang="cs-CZ" sz="1100" b="1" noProof="1">
                <a:solidFill>
                  <a:schemeClr val="bg1"/>
                </a:solidFill>
                <a:latin typeface="+mn-lt"/>
                <a:cs typeface="Arial"/>
              </a:rPr>
              <a:t>L</a:t>
            </a:r>
            <a:r>
              <a:rPr lang="cs-CZ" sz="1100" b="1" spc="-10" noProof="1">
                <a:solidFill>
                  <a:schemeClr val="bg1"/>
                </a:solidFill>
                <a:latin typeface="+mn-lt"/>
                <a:cs typeface="Arial"/>
              </a:rPr>
              <a:t>Y</a:t>
            </a:r>
            <a:endParaRPr lang="cs-CZ" sz="1100" b="1" noProof="1">
              <a:solidFill>
                <a:schemeClr val="bg1"/>
              </a:solidFill>
              <a:latin typeface="+mn-lt"/>
              <a:cs typeface="Arial"/>
            </a:endParaRPr>
          </a:p>
        </p:txBody>
      </p:sp>
      <p:sp>
        <p:nvSpPr>
          <p:cNvPr id="16" name="TextBox 34">
            <a:extLst>
              <a:ext uri="{FF2B5EF4-FFF2-40B4-BE49-F238E27FC236}">
                <a16:creationId xmlns:a16="http://schemas.microsoft.com/office/drawing/2014/main" id="{09C9E6E0-E4B5-1F30-2B5B-40DB510C0892}"/>
              </a:ext>
            </a:extLst>
          </p:cNvPr>
          <p:cNvSpPr txBox="1"/>
          <p:nvPr userDrawn="1"/>
        </p:nvSpPr>
        <p:spPr>
          <a:xfrm>
            <a:off x="3629062" y="3956427"/>
            <a:ext cx="2099646" cy="261610"/>
          </a:xfrm>
          <a:prstGeom prst="rect">
            <a:avLst/>
          </a:prstGeom>
          <a:solidFill>
            <a:schemeClr val="accent4">
              <a:alpha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None/>
              <a:tabLst/>
              <a:defRPr/>
            </a:pPr>
            <a:r>
              <a:rPr lang="cs-CZ" sz="1100" b="1" spc="-10" noProof="1">
                <a:solidFill>
                  <a:schemeClr val="bg1"/>
                </a:solidFill>
                <a:latin typeface="+mn-lt"/>
                <a:cs typeface="Arial"/>
              </a:rPr>
              <a:t>KABE</a:t>
            </a:r>
            <a:r>
              <a:rPr lang="cs-CZ" sz="1100" b="1" noProof="1">
                <a:solidFill>
                  <a:schemeClr val="bg1"/>
                </a:solidFill>
                <a:latin typeface="+mn-lt"/>
                <a:cs typeface="Arial"/>
              </a:rPr>
              <a:t>L</a:t>
            </a:r>
            <a:r>
              <a:rPr lang="cs-CZ" sz="1100" b="1" spc="-10" noProof="1">
                <a:solidFill>
                  <a:schemeClr val="bg1"/>
                </a:solidFill>
                <a:latin typeface="+mn-lt"/>
                <a:cs typeface="Arial"/>
              </a:rPr>
              <a:t>O</a:t>
            </a:r>
            <a:r>
              <a:rPr lang="cs-CZ" sz="1100" b="1" spc="-5" noProof="1">
                <a:solidFill>
                  <a:schemeClr val="bg1"/>
                </a:solidFill>
                <a:latin typeface="+mn-lt"/>
                <a:cs typeface="Arial"/>
              </a:rPr>
              <a:t>V</a:t>
            </a:r>
            <a:r>
              <a:rPr lang="cs-CZ" sz="1100" b="1" spc="-10" noProof="1">
                <a:solidFill>
                  <a:schemeClr val="bg1"/>
                </a:solidFill>
                <a:latin typeface="+mn-lt"/>
                <a:cs typeface="Arial"/>
              </a:rPr>
              <a:t>É</a:t>
            </a:r>
            <a:r>
              <a:rPr lang="cs-CZ" sz="1100" b="1" spc="-15" noProof="1">
                <a:solidFill>
                  <a:schemeClr val="bg1"/>
                </a:solidFill>
                <a:latin typeface="+mn-lt"/>
                <a:cs typeface="Arial"/>
              </a:rPr>
              <a:t> </a:t>
            </a:r>
            <a:r>
              <a:rPr lang="cs-CZ" sz="1100" b="1" spc="-10" noProof="1">
                <a:solidFill>
                  <a:schemeClr val="bg1"/>
                </a:solidFill>
                <a:latin typeface="+mn-lt"/>
                <a:cs typeface="Arial"/>
              </a:rPr>
              <a:t>P</a:t>
            </a:r>
            <a:r>
              <a:rPr lang="cs-CZ" sz="1100" b="1" spc="-15" noProof="1">
                <a:solidFill>
                  <a:schemeClr val="bg1"/>
                </a:solidFill>
                <a:latin typeface="+mn-lt"/>
                <a:cs typeface="Arial"/>
              </a:rPr>
              <a:t>Ř</a:t>
            </a:r>
            <a:r>
              <a:rPr lang="cs-CZ" sz="1100" b="1" spc="-5" noProof="1">
                <a:solidFill>
                  <a:schemeClr val="bg1"/>
                </a:solidFill>
                <a:latin typeface="+mn-lt"/>
                <a:cs typeface="Arial"/>
              </a:rPr>
              <a:t>ÍSL</a:t>
            </a:r>
            <a:r>
              <a:rPr lang="cs-CZ" sz="1100" b="1" spc="-10" noProof="1">
                <a:solidFill>
                  <a:schemeClr val="bg1"/>
                </a:solidFill>
                <a:latin typeface="+mn-lt"/>
                <a:cs typeface="Arial"/>
              </a:rPr>
              <a:t>U</a:t>
            </a:r>
            <a:r>
              <a:rPr lang="cs-CZ" sz="1100" b="1" spc="-5" noProof="1">
                <a:solidFill>
                  <a:schemeClr val="bg1"/>
                </a:solidFill>
                <a:latin typeface="+mn-lt"/>
                <a:cs typeface="Arial"/>
              </a:rPr>
              <a:t>Š</a:t>
            </a:r>
            <a:r>
              <a:rPr lang="cs-CZ" sz="1100" b="1" spc="-10" noProof="1">
                <a:solidFill>
                  <a:schemeClr val="bg1"/>
                </a:solidFill>
                <a:latin typeface="+mn-lt"/>
                <a:cs typeface="Arial"/>
              </a:rPr>
              <a:t>EN</a:t>
            </a:r>
            <a:r>
              <a:rPr lang="cs-CZ" sz="1100" b="1" spc="-5" noProof="1">
                <a:solidFill>
                  <a:schemeClr val="bg1"/>
                </a:solidFill>
                <a:latin typeface="+mn-lt"/>
                <a:cs typeface="Arial"/>
              </a:rPr>
              <a:t>STVÍ</a:t>
            </a:r>
            <a:endParaRPr lang="cs-CZ" sz="1100" b="1" noProof="1">
              <a:solidFill>
                <a:schemeClr val="bg1"/>
              </a:solidFill>
              <a:latin typeface="+mn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16381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 userDrawn="1">
          <p15:clr>
            <a:srgbClr val="FBAE40"/>
          </p15:clr>
        </p15:guide>
        <p15:guide id="2" pos="421" userDrawn="1">
          <p15:clr>
            <a:srgbClr val="FBAE40"/>
          </p15:clr>
        </p15:guide>
        <p15:guide id="3" orient="horz" pos="1003" userDrawn="1">
          <p15:clr>
            <a:srgbClr val="FBAE40"/>
          </p15:clr>
        </p15:guide>
        <p15:guide id="4" orient="horz" pos="2387" userDrawn="1">
          <p15:clr>
            <a:srgbClr val="FBAE40"/>
          </p15:clr>
        </p15:guide>
        <p15:guide id="5" orient="horz" pos="391" userDrawn="1">
          <p15:clr>
            <a:srgbClr val="FBAE40"/>
          </p15:clr>
        </p15:guide>
        <p15:guide id="6" orient="horz" pos="3543" userDrawn="1">
          <p15:clr>
            <a:srgbClr val="FBAE40"/>
          </p15:clr>
        </p15:guide>
        <p15:guide id="7" pos="2145" userDrawn="1">
          <p15:clr>
            <a:srgbClr val="FBAE40"/>
          </p15:clr>
        </p15:guide>
        <p15:guide id="8" pos="2258" userDrawn="1">
          <p15:clr>
            <a:srgbClr val="FBAE40"/>
          </p15:clr>
        </p15:guide>
        <p15:guide id="9" pos="3982" userDrawn="1">
          <p15:clr>
            <a:srgbClr val="FBAE40"/>
          </p15:clr>
        </p15:guide>
        <p15:guide id="10" pos="4118" userDrawn="1">
          <p15:clr>
            <a:srgbClr val="FBAE40"/>
          </p15:clr>
        </p15:guide>
        <p15:guide id="11" pos="5864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2_Industrial_Produ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6B4FD7C7-F45B-088A-F095-D18A378416B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694422" y="0"/>
            <a:ext cx="4211578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F3FA1D-0FF9-4A9F-9DCF-F20AE7251DF7}"/>
              </a:ext>
            </a:extLst>
          </p:cNvPr>
          <p:cNvSpPr txBox="1"/>
          <p:nvPr userDrawn="1"/>
        </p:nvSpPr>
        <p:spPr>
          <a:xfrm>
            <a:off x="0" y="629656"/>
            <a:ext cx="6469039" cy="584775"/>
          </a:xfrm>
          <a:prstGeom prst="rect">
            <a:avLst/>
          </a:prstGeom>
          <a:solidFill>
            <a:srgbClr val="AB603D"/>
          </a:solidFill>
          <a:effectLst/>
        </p:spPr>
        <p:txBody>
          <a:bodyPr wrap="square" rtlCol="0">
            <a:spAutoFit/>
          </a:bodyPr>
          <a:lstStyle/>
          <a:p>
            <a:pPr marL="0" marR="0" lvl="0" indent="45085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Kabely &amp; vodiče pro průmysl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pic>
        <p:nvPicPr>
          <p:cNvPr id="2" name="Picture 2" descr="A picture containing connector&#10;&#10;Description automatically generated">
            <a:extLst>
              <a:ext uri="{FF2B5EF4-FFF2-40B4-BE49-F238E27FC236}">
                <a16:creationId xmlns:a16="http://schemas.microsoft.com/office/drawing/2014/main" id="{ED9FED9C-80EE-51A7-5C83-8DADE096FE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713"/>
          <a:stretch/>
        </p:blipFill>
        <p:spPr>
          <a:xfrm rot="11680296" flipH="1">
            <a:off x="5969877" y="4185589"/>
            <a:ext cx="1833283" cy="2411137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E9600184-4C6A-3EDD-2AD5-37B2A554EBC0}"/>
              </a:ext>
            </a:extLst>
          </p:cNvPr>
          <p:cNvSpPr txBox="1"/>
          <p:nvPr userDrawn="1"/>
        </p:nvSpPr>
        <p:spPr>
          <a:xfrm>
            <a:off x="458142" y="1461839"/>
            <a:ext cx="4975205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82" marR="0" lvl="0" indent="-342882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B603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Flexibilní ovládací &amp; připojovací kabely</a:t>
            </a:r>
          </a:p>
          <a:p>
            <a:pPr marL="342882" marR="0" lvl="0" indent="-342882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B603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Ploché kabely</a:t>
            </a:r>
          </a:p>
          <a:p>
            <a:pPr marL="342882" marR="0" lvl="0" indent="-342882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B603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Teplotně odolné kabely</a:t>
            </a:r>
          </a:p>
          <a:p>
            <a:pPr marL="342882" marR="0" lvl="0" indent="-342882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B603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Vodě odolné kabely</a:t>
            </a:r>
          </a:p>
          <a:p>
            <a:pPr marL="342882" marR="0" lvl="0" indent="-342882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B603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Kabely pro venkovní použití &amp; pryžové kabely</a:t>
            </a:r>
          </a:p>
          <a:p>
            <a:pPr marL="342882" marR="0" lvl="0" indent="-342882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B603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Bezhalogenové kabely</a:t>
            </a:r>
          </a:p>
          <a:p>
            <a:pPr marL="342882" marR="0" lvl="0" indent="-342882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B603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Jednožilové vodiče</a:t>
            </a:r>
          </a:p>
          <a:p>
            <a:pPr marL="342882" marR="0" lvl="0" indent="-342882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B603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Kabely pro vlečné řetězy &amp;  robotické kabely</a:t>
            </a:r>
          </a:p>
          <a:p>
            <a:pPr marL="342882" marR="0" lvl="0" indent="-342882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B603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Kabely podle mezinárodních norem </a:t>
            </a:r>
            <a:b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(HAR, UL, CSA, EAC) </a:t>
            </a:r>
          </a:p>
          <a:p>
            <a:pPr marL="342882" marR="0" lvl="0" indent="-342882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B603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Kabely pro navíjení na buben</a:t>
            </a:r>
          </a:p>
        </p:txBody>
      </p:sp>
      <p:pic>
        <p:nvPicPr>
          <p:cNvPr id="5" name="Obrázek 4" descr="Obsah obrázku konektor, kabel&#10;&#10;Popis byl vytvořen automaticky">
            <a:extLst>
              <a:ext uri="{FF2B5EF4-FFF2-40B4-BE49-F238E27FC236}">
                <a16:creationId xmlns:a16="http://schemas.microsoft.com/office/drawing/2014/main" id="{19798530-7DC0-293B-DC1A-0A0BC1F53A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15"/>
          <a:stretch/>
        </p:blipFill>
        <p:spPr>
          <a:xfrm>
            <a:off x="7943526" y="2662838"/>
            <a:ext cx="1961935" cy="2196000"/>
          </a:xfrm>
          <a:prstGeom prst="rect">
            <a:avLst/>
          </a:prstGeom>
        </p:spPr>
      </p:pic>
      <p:pic>
        <p:nvPicPr>
          <p:cNvPr id="11" name="Obrázek 10" descr="Obsah obrázku kabel, konektor&#10;&#10;Popis byl vytvořen automaticky">
            <a:extLst>
              <a:ext uri="{FF2B5EF4-FFF2-40B4-BE49-F238E27FC236}">
                <a16:creationId xmlns:a16="http://schemas.microsoft.com/office/drawing/2014/main" id="{133905DC-345B-9BCE-27B8-4D6D884405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4" r="10999" b="26956"/>
          <a:stretch/>
        </p:blipFill>
        <p:spPr>
          <a:xfrm>
            <a:off x="5814659" y="1358206"/>
            <a:ext cx="1867793" cy="2412000"/>
          </a:xfrm>
          <a:prstGeom prst="rect">
            <a:avLst/>
          </a:prstGeom>
        </p:spPr>
      </p:pic>
      <p:pic>
        <p:nvPicPr>
          <p:cNvPr id="8" name="Obrázek 7" descr="Obsah obrázku kabel, konektor, modrá, světlo&#10;&#10;Popis byl vytvořen automaticky">
            <a:extLst>
              <a:ext uri="{FF2B5EF4-FFF2-40B4-BE49-F238E27FC236}">
                <a16:creationId xmlns:a16="http://schemas.microsoft.com/office/drawing/2014/main" id="{085078EA-4EFE-A674-CF03-ACE2F3FD43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1" b="10344"/>
          <a:stretch/>
        </p:blipFill>
        <p:spPr>
          <a:xfrm>
            <a:off x="7523173" y="22781"/>
            <a:ext cx="2346058" cy="2031477"/>
          </a:xfrm>
          <a:prstGeom prst="rect">
            <a:avLst/>
          </a:prstGeom>
        </p:spPr>
      </p:pic>
      <p:pic>
        <p:nvPicPr>
          <p:cNvPr id="12" name="Grafik 9">
            <a:extLst>
              <a:ext uri="{FF2B5EF4-FFF2-40B4-BE49-F238E27FC236}">
                <a16:creationId xmlns:a16="http://schemas.microsoft.com/office/drawing/2014/main" id="{199B70AE-854D-8718-771C-EF2C2AF9443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9314" y="6483156"/>
            <a:ext cx="1230923" cy="13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3952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3" userDrawn="1">
          <p15:clr>
            <a:srgbClr val="FBAE40"/>
          </p15:clr>
        </p15:guide>
        <p15:guide id="2" pos="3120" userDrawn="1">
          <p15:clr>
            <a:srgbClr val="FBAE40"/>
          </p15:clr>
        </p15:guide>
        <p15:guide id="3" pos="353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.5.1_Cable System Solu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68">
            <a:extLst>
              <a:ext uri="{FF2B5EF4-FFF2-40B4-BE49-F238E27FC236}">
                <a16:creationId xmlns:a16="http://schemas.microsoft.com/office/drawing/2014/main" id="{214214B7-5C03-4E1C-A40A-FFD7BB11E862}"/>
              </a:ext>
            </a:extLst>
          </p:cNvPr>
          <p:cNvSpPr txBox="1"/>
          <p:nvPr userDrawn="1"/>
        </p:nvSpPr>
        <p:spPr>
          <a:xfrm>
            <a:off x="0" y="626143"/>
            <a:ext cx="6615485" cy="830997"/>
          </a:xfrm>
          <a:prstGeom prst="rect">
            <a:avLst/>
          </a:prstGeom>
          <a:solidFill>
            <a:srgbClr val="AB603D"/>
          </a:solidFill>
        </p:spPr>
        <p:txBody>
          <a:bodyPr wrap="square" rtlCol="0">
            <a:spAutoFit/>
          </a:bodyPr>
          <a:lstStyle/>
          <a:p>
            <a:pPr marL="447675" marR="0" lvl="0" indent="0" algn="l" defTabSz="371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Skupina HELUKABEL - systémová řešení </a:t>
            </a:r>
            <a:br>
              <a:rPr kumimoji="0" lang="cs-CZ" sz="24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</a:br>
            <a:r>
              <a:rPr kumimoji="0" lang="cs-CZ" sz="24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pro průmyslovou automatizaci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FCC764-8078-BB34-67CF-01D75AE6B8F2}"/>
              </a:ext>
            </a:extLst>
          </p:cNvPr>
          <p:cNvSpPr txBox="1"/>
          <p:nvPr userDrawn="1"/>
        </p:nvSpPr>
        <p:spPr>
          <a:xfrm>
            <a:off x="805803" y="4779230"/>
            <a:ext cx="202245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300" b="1" kern="1200" noProof="1">
                <a:solidFill>
                  <a:schemeClr val="tx1"/>
                </a:solidFill>
                <a:latin typeface="system-ui"/>
                <a:ea typeface="+mn-ea"/>
                <a:cs typeface="+mn-cs"/>
              </a:rPr>
              <a:t>VYSOCE VÝKONNÉ KABELY A VODIČE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26753B-DBB7-318A-7D7C-EDEAACDF0BE3}"/>
              </a:ext>
            </a:extLst>
          </p:cNvPr>
          <p:cNvSpPr txBox="1"/>
          <p:nvPr userDrawn="1"/>
        </p:nvSpPr>
        <p:spPr>
          <a:xfrm>
            <a:off x="7181875" y="4779230"/>
            <a:ext cx="13400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300" b="1" kern="1200" noProof="1">
                <a:solidFill>
                  <a:schemeClr val="tx1"/>
                </a:solidFill>
                <a:latin typeface="system-ui"/>
                <a:ea typeface="+mn-ea"/>
                <a:cs typeface="+mn-cs"/>
              </a:rPr>
              <a:t>VLEČNÉ ŘETĚZY A SYSTÉMY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88B037-1E37-9499-B644-EE10838D8FBF}"/>
              </a:ext>
            </a:extLst>
          </p:cNvPr>
          <p:cNvSpPr txBox="1"/>
          <p:nvPr userDrawn="1"/>
        </p:nvSpPr>
        <p:spPr>
          <a:xfrm>
            <a:off x="3927565" y="4779230"/>
            <a:ext cx="181381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300" b="1" kern="1200" noProof="1">
                <a:solidFill>
                  <a:schemeClr val="tx1"/>
                </a:solidFill>
                <a:latin typeface="system-ui"/>
                <a:ea typeface="+mn-ea"/>
                <a:cs typeface="+mn-cs"/>
              </a:rPr>
              <a:t>OEM SESTAVY SERVOKABELŮ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039C4FC2-C62D-6F75-9281-79AE6AC194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03" y="4231613"/>
            <a:ext cx="2022454" cy="267473"/>
          </a:xfrm>
          <a:prstGeom prst="rect">
            <a:avLst/>
          </a:prstGeom>
        </p:spPr>
      </p:pic>
      <p:pic>
        <p:nvPicPr>
          <p:cNvPr id="11" name="Picture 7" descr="Logo&#10;&#10;Description automatically generated">
            <a:extLst>
              <a:ext uri="{FF2B5EF4-FFF2-40B4-BE49-F238E27FC236}">
                <a16:creationId xmlns:a16="http://schemas.microsoft.com/office/drawing/2014/main" id="{4FCB6C8D-4380-0B82-8CF2-888900938B3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238" y="4090666"/>
            <a:ext cx="1070473" cy="562254"/>
          </a:xfrm>
          <a:prstGeom prst="rect">
            <a:avLst/>
          </a:prstGeom>
        </p:spPr>
      </p:pic>
      <p:pic>
        <p:nvPicPr>
          <p:cNvPr id="12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5A8E9F8-6652-0979-4E74-7427A0F79B8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693" y="4116909"/>
            <a:ext cx="2022454" cy="496879"/>
          </a:xfrm>
          <a:prstGeom prst="rect">
            <a:avLst/>
          </a:prstGeom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9516B4F6-14C3-8D59-95B4-FFDC1D0AB227}"/>
              </a:ext>
            </a:extLst>
          </p:cNvPr>
          <p:cNvSpPr txBox="1"/>
          <p:nvPr userDrawn="1"/>
        </p:nvSpPr>
        <p:spPr>
          <a:xfrm>
            <a:off x="2112290" y="5516625"/>
            <a:ext cx="568141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800" b="1" kern="1200" noProof="1">
                <a:solidFill>
                  <a:schemeClr val="tx1"/>
                </a:solidFill>
                <a:latin typeface="system-ui"/>
                <a:ea typeface="+mn-ea"/>
                <a:cs typeface="+mn-cs"/>
              </a:rPr>
              <a:t>Společně nabízíme zákazníkům systémová řešení připravená k instalaci.</a:t>
            </a:r>
          </a:p>
        </p:txBody>
      </p:sp>
      <p:pic>
        <p:nvPicPr>
          <p:cNvPr id="17" name="Grafik 20">
            <a:extLst>
              <a:ext uri="{FF2B5EF4-FFF2-40B4-BE49-F238E27FC236}">
                <a16:creationId xmlns:a16="http://schemas.microsoft.com/office/drawing/2014/main" id="{5658A387-4E48-08D0-5E11-BE5EB404EC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9790" y="1730608"/>
            <a:ext cx="2466420" cy="2124000"/>
          </a:xfrm>
          <a:prstGeom prst="rect">
            <a:avLst/>
          </a:prstGeom>
        </p:spPr>
      </p:pic>
      <p:pic>
        <p:nvPicPr>
          <p:cNvPr id="19" name="Grafik 31" descr="Ein Bild, das Im Haus, Schwarz, Dunkel, Gitarre enthält.&#10;&#10;Automatisch generierte Beschreibung">
            <a:extLst>
              <a:ext uri="{FF2B5EF4-FFF2-40B4-BE49-F238E27FC236}">
                <a16:creationId xmlns:a16="http://schemas.microsoft.com/office/drawing/2014/main" id="{F15E031D-3437-7855-DD22-252B2CDAFE40}"/>
              </a:ext>
            </a:extLst>
          </p:cNvPr>
          <p:cNvPicPr>
            <a:picLocks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0439" y="1730608"/>
            <a:ext cx="2466000" cy="2124000"/>
          </a:xfrm>
          <a:prstGeom prst="rect">
            <a:avLst/>
          </a:prstGeom>
        </p:spPr>
      </p:pic>
      <p:pic>
        <p:nvPicPr>
          <p:cNvPr id="6" name="Obrázek 5" descr="Obsah obrázku konektor, kabel&#10;&#10;Popis byl vytvořen automaticky">
            <a:extLst>
              <a:ext uri="{FF2B5EF4-FFF2-40B4-BE49-F238E27FC236}">
                <a16:creationId xmlns:a16="http://schemas.microsoft.com/office/drawing/2014/main" id="{2C15EDC5-736E-249B-48F5-A5328103BC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8" t="2862" r="50" b="4831"/>
          <a:stretch/>
        </p:blipFill>
        <p:spPr>
          <a:xfrm>
            <a:off x="669140" y="1730608"/>
            <a:ext cx="2466421" cy="21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89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71" userDrawn="1">
          <p15:clr>
            <a:srgbClr val="FBAE40"/>
          </p15:clr>
        </p15:guide>
        <p15:guide id="2" pos="312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3_Infrastructure_Produ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>
            <a:extLst>
              <a:ext uri="{FF2B5EF4-FFF2-40B4-BE49-F238E27FC236}">
                <a16:creationId xmlns:a16="http://schemas.microsoft.com/office/drawing/2014/main" id="{E58816AA-C203-38E9-E278-D4F3F43B9C9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694422" y="0"/>
            <a:ext cx="4211578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F3FA1D-0FF9-4A9F-9DCF-F20AE7251DF7}"/>
              </a:ext>
            </a:extLst>
          </p:cNvPr>
          <p:cNvSpPr txBox="1"/>
          <p:nvPr userDrawn="1"/>
        </p:nvSpPr>
        <p:spPr>
          <a:xfrm>
            <a:off x="1" y="628755"/>
            <a:ext cx="7402664" cy="584775"/>
          </a:xfrm>
          <a:prstGeom prst="rect">
            <a:avLst/>
          </a:prstGeom>
          <a:solidFill>
            <a:srgbClr val="AB603D"/>
          </a:solidFill>
        </p:spPr>
        <p:txBody>
          <a:bodyPr wrap="square" rtlCol="0" anchor="ctr">
            <a:spAutoFit/>
          </a:bodyPr>
          <a:lstStyle/>
          <a:p>
            <a:pPr marL="0" marR="0" lvl="0" indent="541338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Kabely &amp; vodiče pro infrastrukturu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3ED138-51E0-4BB7-BA77-3D137F32940E}"/>
              </a:ext>
            </a:extLst>
          </p:cNvPr>
          <p:cNvSpPr txBox="1"/>
          <p:nvPr userDrawn="1"/>
        </p:nvSpPr>
        <p:spPr>
          <a:xfrm>
            <a:off x="455482" y="1457209"/>
            <a:ext cx="6261485" cy="3960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82" marR="0" lvl="0" indent="-342882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B603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Instalační kabely</a:t>
            </a:r>
          </a:p>
          <a:p>
            <a:pPr marL="342882" marR="0" lvl="0" indent="-342882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B603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Telekomunikační &amp; bezpečnostní kabely</a:t>
            </a:r>
            <a:endParaRPr kumimoji="0" lang="cs-CZ" sz="14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342882" marR="0" lvl="0" indent="-342882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B603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Sběrnicové kabely pro automatizaci budov</a:t>
            </a:r>
          </a:p>
          <a:p>
            <a:pPr marL="342882" marR="0" lvl="0" indent="-342882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B603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Energetické &amp; silové kabely</a:t>
            </a:r>
            <a:endParaRPr kumimoji="0" lang="cs-CZ" sz="14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342882" marR="0" lvl="0" indent="-342882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B603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Optické kabely</a:t>
            </a:r>
          </a:p>
          <a:p>
            <a:pPr marL="342882" marR="0" lvl="0" indent="-342882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B603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LAN kabely</a:t>
            </a:r>
          </a:p>
          <a:p>
            <a:pPr marL="342882" marR="0" lvl="0" indent="-342882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B603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Koaxiální kabely</a:t>
            </a:r>
          </a:p>
          <a:p>
            <a:pPr marL="342882" marR="0" lvl="0" indent="-342882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B603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0" noProof="1">
                <a:cs typeface="Arial" panose="020B0604020202020204" pitchFamily="34" charset="0"/>
              </a:rPr>
              <a:t>Kabely pro požární signalizaci</a:t>
            </a:r>
          </a:p>
          <a:p>
            <a:pPr marL="342882" marR="0" lvl="0" indent="-342882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B603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0" noProof="1">
                <a:cs typeface="Arial" panose="020B0604020202020204" pitchFamily="34" charset="0"/>
              </a:rPr>
              <a:t>Bezpečnostní kabely</a:t>
            </a:r>
          </a:p>
          <a:p>
            <a:pPr marL="342882" marR="0" lvl="0" indent="-342882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B603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0" noProof="1">
                <a:cs typeface="Arial" panose="020B0604020202020204" pitchFamily="34" charset="0"/>
              </a:rPr>
              <a:t>Kabely pro střední napětí</a:t>
            </a:r>
            <a:endParaRPr lang="cs-CZ" sz="1400" b="0" noProof="1">
              <a:cs typeface="Arial" panose="020B0604020202020204" pitchFamily="34" charset="0"/>
            </a:endParaRPr>
          </a:p>
          <a:p>
            <a:pPr marL="342882" marR="0" lvl="0" indent="-342882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B603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1400" b="0" noProof="1">
                <a:cs typeface="Arial" panose="020B0604020202020204" pitchFamily="34" charset="0"/>
              </a:rPr>
              <a:t>Kabely pro obnovitelné zdroje &amp; e-mobility</a:t>
            </a:r>
            <a:br>
              <a:rPr lang="cs-CZ" sz="1400" b="0" noProof="1">
                <a:cs typeface="Arial" panose="020B0604020202020204" pitchFamily="34" charset="0"/>
              </a:rPr>
            </a:br>
            <a:r>
              <a:rPr lang="cs-CZ" sz="1400" b="0" noProof="1">
                <a:cs typeface="Arial" panose="020B0604020202020204" pitchFamily="34" charset="0"/>
              </a:rPr>
              <a:t>					</a:t>
            </a:r>
            <a:endParaRPr kumimoji="0" lang="en-US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13" name="Obrázek 12" descr="Obsah obrázku kabel, konektor&#10;&#10;Popis byl vytvořen automaticky">
            <a:extLst>
              <a:ext uri="{FF2B5EF4-FFF2-40B4-BE49-F238E27FC236}">
                <a16:creationId xmlns:a16="http://schemas.microsoft.com/office/drawing/2014/main" id="{598F3DDE-E262-A2BC-71B2-8192218290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45" b="31362"/>
          <a:stretch/>
        </p:blipFill>
        <p:spPr>
          <a:xfrm>
            <a:off x="7136605" y="3827817"/>
            <a:ext cx="2779086" cy="2401428"/>
          </a:xfrm>
          <a:prstGeom prst="rect">
            <a:avLst/>
          </a:prstGeom>
        </p:spPr>
      </p:pic>
      <p:pic>
        <p:nvPicPr>
          <p:cNvPr id="5" name="Obrázek 4" descr="Obsah obrázku konektor, kabel&#10;&#10;Popis byl vytvořen automaticky">
            <a:extLst>
              <a:ext uri="{FF2B5EF4-FFF2-40B4-BE49-F238E27FC236}">
                <a16:creationId xmlns:a16="http://schemas.microsoft.com/office/drawing/2014/main" id="{9430346F-FF70-A8D6-79AD-C6D7B66C14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7" r="12138" b="22319"/>
          <a:stretch/>
        </p:blipFill>
        <p:spPr>
          <a:xfrm>
            <a:off x="5702654" y="1564189"/>
            <a:ext cx="2147858" cy="2954941"/>
          </a:xfrm>
          <a:prstGeom prst="rect">
            <a:avLst/>
          </a:prstGeom>
        </p:spPr>
      </p:pic>
      <p:pic>
        <p:nvPicPr>
          <p:cNvPr id="4" name="Obrázek 3" descr="Obsah obrázku vzduch, pero&#10;&#10;Popis byl vytvořen automaticky">
            <a:extLst>
              <a:ext uri="{FF2B5EF4-FFF2-40B4-BE49-F238E27FC236}">
                <a16:creationId xmlns:a16="http://schemas.microsoft.com/office/drawing/2014/main" id="{951AF0E7-EE51-4116-3A1A-C29BCDF50F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14" b="12220"/>
          <a:stretch/>
        </p:blipFill>
        <p:spPr>
          <a:xfrm>
            <a:off x="7962313" y="102697"/>
            <a:ext cx="1827105" cy="190310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91B04FB-6C17-C159-4DC9-E9102AD345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7" t="587" r="-9832" b="18980"/>
          <a:stretch/>
        </p:blipFill>
        <p:spPr>
          <a:xfrm rot="5400000" flipH="1">
            <a:off x="8197529" y="740787"/>
            <a:ext cx="1704773" cy="1728000"/>
          </a:xfrm>
          <a:prstGeom prst="diagStripe">
            <a:avLst/>
          </a:prstGeom>
        </p:spPr>
      </p:pic>
      <p:pic>
        <p:nvPicPr>
          <p:cNvPr id="14" name="Grafik 9">
            <a:extLst>
              <a:ext uri="{FF2B5EF4-FFF2-40B4-BE49-F238E27FC236}">
                <a16:creationId xmlns:a16="http://schemas.microsoft.com/office/drawing/2014/main" id="{4EDEC655-E3C0-71EC-E7E6-A34AD142839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9314" y="6483156"/>
            <a:ext cx="1230923" cy="13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854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3" userDrawn="1">
          <p15:clr>
            <a:srgbClr val="FBAE40"/>
          </p15:clr>
        </p15:guide>
        <p15:guide id="2" pos="3120" userDrawn="1">
          <p15:clr>
            <a:srgbClr val="FBAE40"/>
          </p15:clr>
        </p15:guide>
        <p15:guide id="3" pos="353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.2_Industrial_Produ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">
            <a:extLst>
              <a:ext uri="{FF2B5EF4-FFF2-40B4-BE49-F238E27FC236}">
                <a16:creationId xmlns:a16="http://schemas.microsoft.com/office/drawing/2014/main" id="{C55ED108-E8BF-9B40-CCA2-C5F46752078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694422" y="0"/>
            <a:ext cx="4211578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FCBBD9-DC37-41AF-91EC-F1C7D46DFAE7}"/>
              </a:ext>
            </a:extLst>
          </p:cNvPr>
          <p:cNvSpPr txBox="1"/>
          <p:nvPr userDrawn="1"/>
        </p:nvSpPr>
        <p:spPr>
          <a:xfrm>
            <a:off x="469334" y="1459041"/>
            <a:ext cx="5300878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82" marR="0" lvl="0" indent="-342882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B603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1400" b="0" dirty="0">
                <a:cs typeface="Arial" panose="020B0604020202020204" pitchFamily="34" charset="0"/>
              </a:rPr>
              <a:t>Optické kabely </a:t>
            </a:r>
            <a:r>
              <a:rPr lang="de-DE" sz="1400" b="0" dirty="0">
                <a:cs typeface="Arial" panose="020B0604020202020204" pitchFamily="34" charset="0"/>
              </a:rPr>
              <a:t>(GOF, HCS, POF)</a:t>
            </a:r>
            <a:endParaRPr lang="cs-CZ" sz="1400" b="0" dirty="0">
              <a:cs typeface="Arial" panose="020B0604020202020204" pitchFamily="34" charset="0"/>
            </a:endParaRPr>
          </a:p>
          <a:p>
            <a:pPr marL="342882" marR="0" lvl="0" indent="-342882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B603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1400" b="0" dirty="0">
                <a:cs typeface="Arial" panose="020B0604020202020204" pitchFamily="34" charset="0"/>
              </a:rPr>
              <a:t>Měděné datové kabely </a:t>
            </a:r>
            <a:r>
              <a:rPr lang="de-DE" sz="1400" b="0" dirty="0">
                <a:cs typeface="Arial" panose="020B0604020202020204" pitchFamily="34" charset="0"/>
              </a:rPr>
              <a:t>(</a:t>
            </a:r>
            <a:r>
              <a:rPr lang="cs-CZ" sz="1400" b="0" noProof="1">
                <a:cs typeface="Arial" panose="020B0604020202020204" pitchFamily="34" charset="0"/>
              </a:rPr>
              <a:t>kategorie</a:t>
            </a:r>
            <a:r>
              <a:rPr lang="de-DE" sz="1400" b="0" dirty="0">
                <a:cs typeface="Arial" panose="020B0604020202020204" pitchFamily="34" charset="0"/>
              </a:rPr>
              <a:t> 5 </a:t>
            </a:r>
            <a:r>
              <a:rPr lang="cs-CZ" sz="1400" b="0" dirty="0">
                <a:cs typeface="Arial" panose="020B0604020202020204" pitchFamily="34" charset="0"/>
              </a:rPr>
              <a:t>až</a:t>
            </a:r>
            <a:r>
              <a:rPr lang="de-DE" sz="1400" b="0" dirty="0">
                <a:cs typeface="Arial" panose="020B0604020202020204" pitchFamily="34" charset="0"/>
              </a:rPr>
              <a:t> 8)</a:t>
            </a:r>
            <a:endParaRPr lang="cs-CZ" sz="1400" b="0" dirty="0">
              <a:cs typeface="Arial" panose="020B0604020202020204" pitchFamily="34" charset="0"/>
            </a:endParaRPr>
          </a:p>
          <a:p>
            <a:pPr marL="342882" marR="0" lvl="0" indent="-342882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B603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1400" b="0" noProof="1">
                <a:cs typeface="Arial" panose="020B0604020202020204" pitchFamily="34" charset="0"/>
              </a:rPr>
              <a:t>Průmyslový Ethernet</a:t>
            </a:r>
          </a:p>
          <a:p>
            <a:pPr marL="342882" marR="0" lvl="0" indent="-342882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B603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1400" b="0" dirty="0">
                <a:cs typeface="Arial" panose="020B0604020202020204" pitchFamily="34" charset="0"/>
              </a:rPr>
              <a:t>Sběrnicové kabely</a:t>
            </a:r>
          </a:p>
          <a:p>
            <a:pPr marL="342882" marR="0" lvl="0" indent="-342882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B603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1400" b="0" dirty="0">
                <a:cs typeface="Arial" panose="020B0604020202020204" pitchFamily="34" charset="0"/>
              </a:rPr>
              <a:t>Technika připojování měděných kabelů</a:t>
            </a:r>
          </a:p>
          <a:p>
            <a:pPr marL="342882" marR="0" lvl="0" indent="-342882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B603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1400" b="0" dirty="0">
                <a:cs typeface="Arial" panose="020B0604020202020204" pitchFamily="34" charset="0"/>
              </a:rPr>
              <a:t>Technika připojování optických kabelů</a:t>
            </a:r>
            <a:r>
              <a:rPr lang="de-DE" sz="1400" b="0" dirty="0">
                <a:cs typeface="Arial" panose="020B0604020202020204" pitchFamily="34" charset="0"/>
              </a:rPr>
              <a:t> </a:t>
            </a:r>
            <a:endParaRPr lang="cs-CZ" sz="1400" b="0" dirty="0">
              <a:cs typeface="Arial" panose="020B0604020202020204" pitchFamily="34" charset="0"/>
            </a:endParaRPr>
          </a:p>
          <a:p>
            <a:pPr marL="342882" marR="0" lvl="0" indent="-342882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B603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1400" b="0" dirty="0">
                <a:cs typeface="Arial" panose="020B0604020202020204" pitchFamily="34" charset="0"/>
              </a:rPr>
              <a:t>Skříně síťových systémů </a:t>
            </a:r>
          </a:p>
          <a:p>
            <a:pPr marL="342882" marR="0" lvl="0" indent="-342882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B603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1400" b="0" dirty="0">
                <a:cs typeface="Arial" panose="020B0604020202020204" pitchFamily="34" charset="0"/>
              </a:rPr>
              <a:t>Spojovací systémy a měřící technika</a:t>
            </a:r>
          </a:p>
          <a:p>
            <a:pPr marL="342882" marR="0" lvl="0" indent="-342882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B603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sz="1400" b="0" dirty="0">
                <a:cs typeface="Arial" panose="020B0604020202020204" pitchFamily="34" charset="0"/>
              </a:rPr>
              <a:t>Aktiv</a:t>
            </a:r>
            <a:r>
              <a:rPr lang="cs-CZ" sz="1400" b="0" dirty="0">
                <a:cs typeface="Arial" panose="020B0604020202020204" pitchFamily="34" charset="0"/>
              </a:rPr>
              <a:t>ní komponenty</a:t>
            </a:r>
            <a:endParaRPr lang="de-DE" sz="1400" b="0" dirty="0"/>
          </a:p>
          <a:p>
            <a:pPr marL="342882" marR="0" lvl="0" indent="-342882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B603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28" name="Obrázek 27" descr="Obsah obrázku kabel, konektor, světlo&#10;&#10;Popis byl vytvořen automaticky">
            <a:extLst>
              <a:ext uri="{FF2B5EF4-FFF2-40B4-BE49-F238E27FC236}">
                <a16:creationId xmlns:a16="http://schemas.microsoft.com/office/drawing/2014/main" id="{28250E78-6FE1-9451-DA6D-613B0F6F2D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3" r="17353" b="17353"/>
          <a:stretch/>
        </p:blipFill>
        <p:spPr>
          <a:xfrm>
            <a:off x="5786688" y="2482669"/>
            <a:ext cx="2011181" cy="2021176"/>
          </a:xfrm>
          <a:prstGeom prst="rect">
            <a:avLst/>
          </a:prstGeom>
        </p:spPr>
      </p:pic>
      <p:pic>
        <p:nvPicPr>
          <p:cNvPr id="2" name="Obrázek 1" descr="Obsah obrázku konektor, světlo&#10;&#10;Popis byl vytvořen automaticky">
            <a:extLst>
              <a:ext uri="{FF2B5EF4-FFF2-40B4-BE49-F238E27FC236}">
                <a16:creationId xmlns:a16="http://schemas.microsoft.com/office/drawing/2014/main" id="{C9C562A5-D55E-C628-2C48-D5C5FE351D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4" t="5790" r="-14599" b="-10197"/>
          <a:stretch/>
        </p:blipFill>
        <p:spPr>
          <a:xfrm>
            <a:off x="7308572" y="4063384"/>
            <a:ext cx="3062186" cy="2663328"/>
          </a:xfrm>
          <a:prstGeom prst="diagStripe">
            <a:avLst/>
          </a:prstGeom>
        </p:spPr>
      </p:pic>
      <p:pic>
        <p:nvPicPr>
          <p:cNvPr id="15" name="Obrázek 14" descr="Obsah obrázku konektor, kabel&#10;&#10;Popis byl vytvořen automaticky">
            <a:extLst>
              <a:ext uri="{FF2B5EF4-FFF2-40B4-BE49-F238E27FC236}">
                <a16:creationId xmlns:a16="http://schemas.microsoft.com/office/drawing/2014/main" id="{8167204C-4054-D808-836C-44C392B68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3" r="15541" b="30790"/>
          <a:stretch/>
        </p:blipFill>
        <p:spPr>
          <a:xfrm flipH="1">
            <a:off x="7619591" y="48689"/>
            <a:ext cx="2255946" cy="2745927"/>
          </a:xfrm>
          <a:prstGeom prst="rect">
            <a:avLst/>
          </a:prstGeom>
        </p:spPr>
      </p:pic>
      <p:pic>
        <p:nvPicPr>
          <p:cNvPr id="18" name="Picture 2" descr="\\hem-fps01\home\mweber\Desktop\Logos\DNB_Logos\HELUKAT.jpg">
            <a:extLst>
              <a:ext uri="{FF2B5EF4-FFF2-40B4-BE49-F238E27FC236}">
                <a16:creationId xmlns:a16="http://schemas.microsoft.com/office/drawing/2014/main" id="{2B69206A-FED6-3C64-6FAF-DD01587725E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08" y="4888718"/>
            <a:ext cx="1169368" cy="17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\\hem-fps01\home\mweber\Desktop\Logos\DNB_Logos\HELUKAT_CON-SYS.jpg">
            <a:extLst>
              <a:ext uri="{FF2B5EF4-FFF2-40B4-BE49-F238E27FC236}">
                <a16:creationId xmlns:a16="http://schemas.microsoft.com/office/drawing/2014/main" id="{47019800-E1B5-B758-2FF5-2A88262BD98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602" y="4787648"/>
            <a:ext cx="1364525" cy="42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Grafik 14">
            <a:extLst>
              <a:ext uri="{FF2B5EF4-FFF2-40B4-BE49-F238E27FC236}">
                <a16:creationId xmlns:a16="http://schemas.microsoft.com/office/drawing/2014/main" id="{455B5101-5C42-35D7-0854-FC72AABDE1E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964" y="4769432"/>
            <a:ext cx="1453030" cy="455827"/>
          </a:xfrm>
          <a:prstGeom prst="rect">
            <a:avLst/>
          </a:prstGeom>
        </p:spPr>
      </p:pic>
      <p:pic>
        <p:nvPicPr>
          <p:cNvPr id="21" name="Picture 4" descr="\\hem-fps01\home\mweber\Desktop\Logos\DNB_Logos\HELUCOM.jpg">
            <a:extLst>
              <a:ext uri="{FF2B5EF4-FFF2-40B4-BE49-F238E27FC236}">
                <a16:creationId xmlns:a16="http://schemas.microsoft.com/office/drawing/2014/main" id="{41B854E8-C2D1-BF64-9751-408465279A0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40" y="5622220"/>
            <a:ext cx="1063903" cy="15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\\hem-fps01\home\mweber\Desktop\Logos\DNB_Logos\HELUCOM_CON-SYS.jpg">
            <a:extLst>
              <a:ext uri="{FF2B5EF4-FFF2-40B4-BE49-F238E27FC236}">
                <a16:creationId xmlns:a16="http://schemas.microsoft.com/office/drawing/2014/main" id="{CE6B589A-49C6-C637-E7F2-2E47EED6193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753" y="5571759"/>
            <a:ext cx="1356143" cy="42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Grafik 15">
            <a:extLst>
              <a:ext uri="{FF2B5EF4-FFF2-40B4-BE49-F238E27FC236}">
                <a16:creationId xmlns:a16="http://schemas.microsoft.com/office/drawing/2014/main" id="{5B0D54E2-CE7B-56CA-B5ED-AACEE224097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868" y="5529156"/>
            <a:ext cx="1448378" cy="4938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0F3FA1D-0FF9-4A9F-9DCF-F20AE7251DF7}"/>
              </a:ext>
            </a:extLst>
          </p:cNvPr>
          <p:cNvSpPr txBox="1"/>
          <p:nvPr userDrawn="1"/>
        </p:nvSpPr>
        <p:spPr>
          <a:xfrm>
            <a:off x="0" y="629126"/>
            <a:ext cx="7736279" cy="584775"/>
          </a:xfrm>
          <a:prstGeom prst="rect">
            <a:avLst/>
          </a:prstGeom>
          <a:solidFill>
            <a:srgbClr val="AB603D"/>
          </a:solidFill>
        </p:spPr>
        <p:txBody>
          <a:bodyPr wrap="square" rtlCol="0" anchor="ctr">
            <a:spAutoFit/>
          </a:bodyPr>
          <a:lstStyle/>
          <a:p>
            <a:pPr marL="0" marR="0" lvl="0" indent="541338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Datová, síťová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 &amp; 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sběrnicová technika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pic>
        <p:nvPicPr>
          <p:cNvPr id="4" name="Grafik 9">
            <a:extLst>
              <a:ext uri="{FF2B5EF4-FFF2-40B4-BE49-F238E27FC236}">
                <a16:creationId xmlns:a16="http://schemas.microsoft.com/office/drawing/2014/main" id="{A92EC246-29B9-7A03-B125-7762572A23E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9314" y="6483156"/>
            <a:ext cx="1230923" cy="13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7142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3" userDrawn="1">
          <p15:clr>
            <a:srgbClr val="FBAE40"/>
          </p15:clr>
        </p15:guide>
        <p15:guide id="2" pos="353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3.2_Industrial_Produ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>
            <a:extLst>
              <a:ext uri="{FF2B5EF4-FFF2-40B4-BE49-F238E27FC236}">
                <a16:creationId xmlns:a16="http://schemas.microsoft.com/office/drawing/2014/main" id="{1D7A78EB-30E0-9155-9825-485F7EFBCD5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694422" y="0"/>
            <a:ext cx="4211578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F3FA1D-0FF9-4A9F-9DCF-F20AE7251DF7}"/>
              </a:ext>
            </a:extLst>
          </p:cNvPr>
          <p:cNvSpPr txBox="1"/>
          <p:nvPr userDrawn="1"/>
        </p:nvSpPr>
        <p:spPr>
          <a:xfrm>
            <a:off x="0" y="626063"/>
            <a:ext cx="4211579" cy="584775"/>
          </a:xfrm>
          <a:prstGeom prst="rect">
            <a:avLst/>
          </a:prstGeom>
          <a:solidFill>
            <a:srgbClr val="AB603D"/>
          </a:solidFill>
        </p:spPr>
        <p:txBody>
          <a:bodyPr wrap="square" rtlCol="0" anchor="ctr">
            <a:spAutoFit/>
          </a:bodyPr>
          <a:lstStyle/>
          <a:p>
            <a:pPr marL="0" marR="0" lvl="0" indent="541338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Speciální kabely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pic>
        <p:nvPicPr>
          <p:cNvPr id="11" name="Obrázek 10" descr="Obsah obrázku kabel, konektor&#10;&#10;Popis byl vytvořen automaticky">
            <a:extLst>
              <a:ext uri="{FF2B5EF4-FFF2-40B4-BE49-F238E27FC236}">
                <a16:creationId xmlns:a16="http://schemas.microsoft.com/office/drawing/2014/main" id="{96A5F622-9C2F-C534-AB26-76FF126CDA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5" r="22220" b="19359"/>
          <a:stretch/>
        </p:blipFill>
        <p:spPr>
          <a:xfrm>
            <a:off x="5957034" y="0"/>
            <a:ext cx="2230661" cy="3514725"/>
          </a:xfrm>
          <a:prstGeom prst="rect">
            <a:avLst/>
          </a:prstGeom>
        </p:spPr>
      </p:pic>
      <p:pic>
        <p:nvPicPr>
          <p:cNvPr id="3" name="Obrázek 2" descr="Obsah obrázku kabel, konektor&#10;&#10;Popis byl vytvořen automaticky">
            <a:extLst>
              <a:ext uri="{FF2B5EF4-FFF2-40B4-BE49-F238E27FC236}">
                <a16:creationId xmlns:a16="http://schemas.microsoft.com/office/drawing/2014/main" id="{D0E10E8C-34A5-825E-8639-B13B1DE656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22" t="-1550" r="-3787" b="31366"/>
          <a:stretch/>
        </p:blipFill>
        <p:spPr>
          <a:xfrm rot="5400000" flipH="1">
            <a:off x="7421949" y="2351378"/>
            <a:ext cx="2685650" cy="2365697"/>
          </a:xfrm>
          <a:prstGeom prst="parallelogram">
            <a:avLst/>
          </a:prstGeom>
        </p:spPr>
      </p:pic>
      <p:pic>
        <p:nvPicPr>
          <p:cNvPr id="14" name="Obrázek 13" descr="Obsah obrázku konektor, kabel&#10;&#10;Popis byl vytvořen automaticky">
            <a:extLst>
              <a:ext uri="{FF2B5EF4-FFF2-40B4-BE49-F238E27FC236}">
                <a16:creationId xmlns:a16="http://schemas.microsoft.com/office/drawing/2014/main" id="{567FEAB9-BDBF-34D6-37BE-D7552288C6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3" t="-1397" r="10821" b="17666"/>
          <a:stretch/>
        </p:blipFill>
        <p:spPr>
          <a:xfrm rot="9595565" flipH="1">
            <a:off x="5881074" y="4093473"/>
            <a:ext cx="1876795" cy="2518950"/>
          </a:xfrm>
          <a:prstGeom prst="snip2DiagRect">
            <a:avLst>
              <a:gd name="adj1" fmla="val 0"/>
              <a:gd name="adj2" fmla="val 30692"/>
            </a:avLst>
          </a:prstGeom>
        </p:spPr>
      </p:pic>
      <p:pic>
        <p:nvPicPr>
          <p:cNvPr id="15" name="Grafik 9">
            <a:extLst>
              <a:ext uri="{FF2B5EF4-FFF2-40B4-BE49-F238E27FC236}">
                <a16:creationId xmlns:a16="http://schemas.microsoft.com/office/drawing/2014/main" id="{B63F3BAB-EF62-5347-1051-2FEB5C1DD3B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9314" y="6483156"/>
            <a:ext cx="1230923" cy="1344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680F67-CD90-368B-9DFE-C237F437073D}"/>
              </a:ext>
            </a:extLst>
          </p:cNvPr>
          <p:cNvSpPr txBox="1"/>
          <p:nvPr userDrawn="1"/>
        </p:nvSpPr>
        <p:spPr>
          <a:xfrm>
            <a:off x="470481" y="1457626"/>
            <a:ext cx="410441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82" marR="0" lvl="0" indent="-342882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B603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Hybridní kabely pro robotiku a automatizaci</a:t>
            </a:r>
          </a:p>
          <a:p>
            <a:pPr marL="342882" marR="0" lvl="0" indent="-342882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B603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Kabely pro j</a:t>
            </a:r>
            <a:r>
              <a:rPr kumimoji="0" lang="en-US" sz="1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eřábové a zdvihací </a:t>
            </a:r>
            <a:r>
              <a:rPr kumimoji="0" lang="cs-CZ" sz="1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 stavební zařízení</a:t>
            </a: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342882" marR="0" lvl="0" indent="-342882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B603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Senzorové, pohonné a distribuční kabely</a:t>
            </a:r>
          </a:p>
          <a:p>
            <a:pPr marL="342882" marR="0" lvl="0" indent="-342882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B603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Kabely pro vlečné řetězy pro vysoce dynamické aplikace</a:t>
            </a:r>
          </a:p>
          <a:p>
            <a:pPr marL="342882" marR="0" lvl="0" indent="-342882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B603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Kabely pro</a:t>
            </a:r>
            <a:r>
              <a:rPr kumimoji="0" lang="cs-CZ" sz="1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ropný</a:t>
            </a:r>
            <a:r>
              <a:rPr kumimoji="0" lang="en-US" sz="1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průmysl a vrtné plošiny</a:t>
            </a:r>
          </a:p>
          <a:p>
            <a:pPr marL="342882" marR="0" lvl="0" indent="-342882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B603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Kabely odolné vysokým teplotám</a:t>
            </a:r>
          </a:p>
          <a:p>
            <a:pPr marL="342882" marR="0" lvl="0" indent="-342882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B603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</a:t>
            </a:r>
            <a:r>
              <a:rPr kumimoji="0" lang="en-US" sz="1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atové kabely</a:t>
            </a:r>
            <a:r>
              <a:rPr kumimoji="0" lang="cs-CZ" sz="1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pro průmysl</a:t>
            </a:r>
            <a:r>
              <a:rPr kumimoji="0" lang="en-US" sz="1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4.0</a:t>
            </a:r>
          </a:p>
        </p:txBody>
      </p:sp>
    </p:spTree>
    <p:extLst>
      <p:ext uri="{BB962C8B-B14F-4D97-AF65-F5344CB8AC3E}">
        <p14:creationId xmlns:p14="http://schemas.microsoft.com/office/powerpoint/2010/main" val="37658268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3" userDrawn="1">
          <p15:clr>
            <a:srgbClr val="FBAE40"/>
          </p15:clr>
        </p15:guide>
        <p15:guide id="2" pos="353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4_Accesso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2248FD0F-5A75-C09C-8175-B73B22D1ED4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694422" y="0"/>
            <a:ext cx="4211578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Obrázek 5" descr="Obsah obrázku šálek, ve tmě&#10;&#10;Popis byl vytvořen automaticky">
            <a:extLst>
              <a:ext uri="{FF2B5EF4-FFF2-40B4-BE49-F238E27FC236}">
                <a16:creationId xmlns:a16="http://schemas.microsoft.com/office/drawing/2014/main" id="{75BD8C56-685E-B138-2EA0-0DE72AD6F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4" t="17849" r="8007" b="23106"/>
          <a:stretch/>
        </p:blipFill>
        <p:spPr>
          <a:xfrm>
            <a:off x="5735143" y="1368621"/>
            <a:ext cx="4101925" cy="199690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758BF21-6948-408C-B5EC-D1353CFF7C66}"/>
              </a:ext>
            </a:extLst>
          </p:cNvPr>
          <p:cNvSpPr txBox="1"/>
          <p:nvPr userDrawn="1"/>
        </p:nvSpPr>
        <p:spPr>
          <a:xfrm>
            <a:off x="0" y="625967"/>
            <a:ext cx="7506031" cy="584775"/>
          </a:xfrm>
          <a:prstGeom prst="rect">
            <a:avLst/>
          </a:prstGeom>
          <a:solidFill>
            <a:schemeClr val="accent6"/>
          </a:solidFill>
        </p:spPr>
        <p:txBody>
          <a:bodyPr wrap="square" rtlCol="0" anchor="ctr">
            <a:spAutoFit/>
          </a:bodyPr>
          <a:lstStyle/>
          <a:p>
            <a:pPr marL="0" marR="0" lvl="0" indent="44450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Kabelové příslušenství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&amp;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 konektory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0809C1-2FAD-443E-89A0-F7D5A8BBF751}"/>
              </a:ext>
            </a:extLst>
          </p:cNvPr>
          <p:cNvSpPr txBox="1"/>
          <p:nvPr userDrawn="1"/>
        </p:nvSpPr>
        <p:spPr>
          <a:xfrm>
            <a:off x="466939" y="1454065"/>
            <a:ext cx="4104412" cy="2929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82" marR="0" lvl="0" indent="-342882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B603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Kabelové </a:t>
            </a:r>
            <a:r>
              <a:rPr kumimoji="0" lang="cs-CZ" sz="1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průchodky &amp; vývodky</a:t>
            </a: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342882" marR="0" lvl="0" indent="-342882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B603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Signální a napájecí konektory</a:t>
            </a:r>
          </a:p>
          <a:p>
            <a:pPr marL="342882" marR="0" lvl="0" indent="-342882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B603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Kabelová</a:t>
            </a:r>
            <a:r>
              <a:rPr kumimoji="0" lang="en-US" sz="1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oka</a:t>
            </a:r>
            <a:r>
              <a:rPr kumimoji="0" lang="cs-CZ" sz="1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&amp;</a:t>
            </a:r>
            <a:r>
              <a:rPr kumimoji="0" lang="cs-CZ" sz="1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dutinky</a:t>
            </a: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342882" marR="0" lvl="0" indent="-342882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B603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Koncovky &amp; spojky</a:t>
            </a:r>
          </a:p>
          <a:p>
            <a:pPr marL="342882" marR="0" lvl="0" indent="-342882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B603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Trubky &amp; chráničky</a:t>
            </a:r>
          </a:p>
          <a:p>
            <a:pPr marL="342882" marR="0" lvl="0" indent="-342882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B603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Izolační, smršťovací, opletené &amp; vysokoteplotní trubice</a:t>
            </a:r>
          </a:p>
          <a:p>
            <a:pPr marL="342882" marR="0" lvl="0" indent="-342882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B603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Stahovací pásky &amp; znač</a:t>
            </a:r>
            <a:r>
              <a:rPr kumimoji="0" lang="cs-CZ" sz="1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ení kabelů</a:t>
            </a:r>
            <a:endParaRPr kumimoji="0" lang="en-US" sz="14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342882" marR="0" lvl="0" indent="-342882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B603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Nářadí</a:t>
            </a:r>
          </a:p>
        </p:txBody>
      </p:sp>
      <p:pic>
        <p:nvPicPr>
          <p:cNvPr id="4" name="Picture 19" descr="A picture containing light&#10;&#10;Description automatically generated">
            <a:extLst>
              <a:ext uri="{FF2B5EF4-FFF2-40B4-BE49-F238E27FC236}">
                <a16:creationId xmlns:a16="http://schemas.microsoft.com/office/drawing/2014/main" id="{2E1D472E-233A-DD80-A609-A5C8A50CA2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94422" y="3650200"/>
            <a:ext cx="4142646" cy="2923130"/>
          </a:xfrm>
          <a:prstGeom prst="rect">
            <a:avLst/>
          </a:prstGeom>
        </p:spPr>
      </p:pic>
      <p:pic>
        <p:nvPicPr>
          <p:cNvPr id="9" name="Grafik 9">
            <a:extLst>
              <a:ext uri="{FF2B5EF4-FFF2-40B4-BE49-F238E27FC236}">
                <a16:creationId xmlns:a16="http://schemas.microsoft.com/office/drawing/2014/main" id="{7A847B82-0E00-06F9-9CAC-33E5A8EE198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9314" y="6483156"/>
            <a:ext cx="1230923" cy="13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611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3" userDrawn="1">
          <p15:clr>
            <a:srgbClr val="FBAE40"/>
          </p15:clr>
        </p15:guide>
        <p15:guide id="2" pos="353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.4_Accesso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A4D73A12-F29D-9AD8-9C79-7888EDA2121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694422" y="0"/>
            <a:ext cx="4211578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58BF21-6948-408C-B5EC-D1353CFF7C66}"/>
              </a:ext>
            </a:extLst>
          </p:cNvPr>
          <p:cNvSpPr txBox="1"/>
          <p:nvPr userDrawn="1"/>
        </p:nvSpPr>
        <p:spPr>
          <a:xfrm>
            <a:off x="1" y="626063"/>
            <a:ext cx="4211578" cy="584775"/>
          </a:xfrm>
          <a:prstGeom prst="rect">
            <a:avLst/>
          </a:prstGeom>
          <a:solidFill>
            <a:srgbClr val="AB603D"/>
          </a:solidFill>
        </p:spPr>
        <p:txBody>
          <a:bodyPr wrap="square" rtlCol="0">
            <a:spAutoFit/>
          </a:bodyPr>
          <a:lstStyle/>
          <a:p>
            <a:pPr marL="0" marR="0" lvl="0" indent="44450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Kabelová konfekce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0809C1-2FAD-443E-89A0-F7D5A8BBF751}"/>
              </a:ext>
            </a:extLst>
          </p:cNvPr>
          <p:cNvSpPr txBox="1"/>
          <p:nvPr userDrawn="1"/>
        </p:nvSpPr>
        <p:spPr>
          <a:xfrm>
            <a:off x="469770" y="1454065"/>
            <a:ext cx="4717731" cy="3057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B603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Kabely pro pohonné systémy různých výrobců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B603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Odborné poradenství pro hybridní kabelová řešení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B603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Zakázková výroba na míru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B603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100% testováno a certifikováno UL/CSA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B603D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B603D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B603D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LED průmyslová svítidla: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B603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LED strojní, signální a zakázková svítidla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B603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100% testováno a certifikováno UL/CSA</a:t>
            </a:r>
          </a:p>
        </p:txBody>
      </p:sp>
      <p:pic>
        <p:nvPicPr>
          <p:cNvPr id="5" name="Picture 20" descr="A close-up of a microphone&#10;&#10;Description automatically generated with low confidence">
            <a:extLst>
              <a:ext uri="{FF2B5EF4-FFF2-40B4-BE49-F238E27FC236}">
                <a16:creationId xmlns:a16="http://schemas.microsoft.com/office/drawing/2014/main" id="{89ED5B0E-9CC3-DC0F-08D9-265D91EED6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56" r="-214" b="13015"/>
          <a:stretch/>
        </p:blipFill>
        <p:spPr>
          <a:xfrm flipH="1">
            <a:off x="5694420" y="2657474"/>
            <a:ext cx="3611461" cy="2512795"/>
          </a:xfrm>
          <a:prstGeom prst="rect">
            <a:avLst/>
          </a:prstGeom>
        </p:spPr>
      </p:pic>
      <p:pic>
        <p:nvPicPr>
          <p:cNvPr id="7" name="Obrázek 6" descr="Obsah obrázku kabel, konektor, hadice, oranžová&#10;&#10;Popis byl vytvořen automaticky">
            <a:extLst>
              <a:ext uri="{FF2B5EF4-FFF2-40B4-BE49-F238E27FC236}">
                <a16:creationId xmlns:a16="http://schemas.microsoft.com/office/drawing/2014/main" id="{A78EA411-7B1A-978B-232D-71CD9E460C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422" y="11057"/>
            <a:ext cx="4211577" cy="2741668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A61E0DB0-B01A-54AD-1A17-CFA297DD10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4870" y="5313061"/>
            <a:ext cx="2040448" cy="1540291"/>
          </a:xfrm>
          <a:prstGeom prst="rect">
            <a:avLst/>
          </a:prstGeom>
        </p:spPr>
      </p:pic>
      <p:pic>
        <p:nvPicPr>
          <p:cNvPr id="12" name="Picture 10" descr="A picture containing indoor, cable, different, several&#10;&#10;Description automatically generated">
            <a:extLst>
              <a:ext uri="{FF2B5EF4-FFF2-40B4-BE49-F238E27FC236}">
                <a16:creationId xmlns:a16="http://schemas.microsoft.com/office/drawing/2014/main" id="{90D997EE-2958-939A-8E53-DA4AEE0715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94422" y="5327357"/>
            <a:ext cx="2040448" cy="1530643"/>
          </a:xfrm>
          <a:prstGeom prst="rect">
            <a:avLst/>
          </a:prstGeom>
        </p:spPr>
      </p:pic>
      <p:pic>
        <p:nvPicPr>
          <p:cNvPr id="3" name="Grafik 9">
            <a:extLst>
              <a:ext uri="{FF2B5EF4-FFF2-40B4-BE49-F238E27FC236}">
                <a16:creationId xmlns:a16="http://schemas.microsoft.com/office/drawing/2014/main" id="{E4A62FE3-F14F-31F6-6AAA-1810AF73D98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9314" y="6483156"/>
            <a:ext cx="1230923" cy="13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0964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3" userDrawn="1">
          <p15:clr>
            <a:srgbClr val="FBAE40"/>
          </p15:clr>
        </p15:guide>
        <p15:guide id="2" pos="353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3.4_Accesso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A4D73A12-F29D-9AD8-9C79-7888EDA2121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694422" y="0"/>
            <a:ext cx="4211578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58BF21-6948-408C-B5EC-D1353CFF7C66}"/>
              </a:ext>
            </a:extLst>
          </p:cNvPr>
          <p:cNvSpPr txBox="1"/>
          <p:nvPr userDrawn="1"/>
        </p:nvSpPr>
        <p:spPr>
          <a:xfrm>
            <a:off x="1" y="626063"/>
            <a:ext cx="4211578" cy="584775"/>
          </a:xfrm>
          <a:prstGeom prst="rect">
            <a:avLst/>
          </a:prstGeom>
          <a:solidFill>
            <a:srgbClr val="AB603D"/>
          </a:solidFill>
        </p:spPr>
        <p:txBody>
          <a:bodyPr wrap="square" rtlCol="0">
            <a:spAutoFit/>
          </a:bodyPr>
          <a:lstStyle/>
          <a:p>
            <a:pPr marL="0" marR="0" lvl="0" indent="44450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Kabelová konfekce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pic>
        <p:nvPicPr>
          <p:cNvPr id="5" name="Picture 20" descr="A close-up of a microphone&#10;&#10;Description automatically generated with low confidence">
            <a:extLst>
              <a:ext uri="{FF2B5EF4-FFF2-40B4-BE49-F238E27FC236}">
                <a16:creationId xmlns:a16="http://schemas.microsoft.com/office/drawing/2014/main" id="{89ED5B0E-9CC3-DC0F-08D9-265D91EED6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56" r="-214" b="13015"/>
          <a:stretch/>
        </p:blipFill>
        <p:spPr>
          <a:xfrm flipH="1">
            <a:off x="5768776" y="2630360"/>
            <a:ext cx="3611461" cy="2512795"/>
          </a:xfrm>
          <a:prstGeom prst="rect">
            <a:avLst/>
          </a:prstGeom>
        </p:spPr>
      </p:pic>
      <p:pic>
        <p:nvPicPr>
          <p:cNvPr id="7" name="Obrázek 6" descr="Obsah obrázku kabel, konektor, hadice, oranžová&#10;&#10;Popis byl vytvořen automaticky">
            <a:extLst>
              <a:ext uri="{FF2B5EF4-FFF2-40B4-BE49-F238E27FC236}">
                <a16:creationId xmlns:a16="http://schemas.microsoft.com/office/drawing/2014/main" id="{A78EA411-7B1A-978B-232D-71CD9E460C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422" y="11057"/>
            <a:ext cx="4211577" cy="2741668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A61E0DB0-B01A-54AD-1A17-CFA297DD10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4870" y="5313061"/>
            <a:ext cx="2040448" cy="1540291"/>
          </a:xfrm>
          <a:prstGeom prst="rect">
            <a:avLst/>
          </a:prstGeom>
        </p:spPr>
      </p:pic>
      <p:pic>
        <p:nvPicPr>
          <p:cNvPr id="12" name="Picture 10" descr="A picture containing indoor, cable, different, several&#10;&#10;Description automatically generated">
            <a:extLst>
              <a:ext uri="{FF2B5EF4-FFF2-40B4-BE49-F238E27FC236}">
                <a16:creationId xmlns:a16="http://schemas.microsoft.com/office/drawing/2014/main" id="{90D997EE-2958-939A-8E53-DA4AEE0715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94422" y="5327357"/>
            <a:ext cx="2040448" cy="1530643"/>
          </a:xfrm>
          <a:prstGeom prst="rect">
            <a:avLst/>
          </a:prstGeom>
        </p:spPr>
      </p:pic>
      <p:pic>
        <p:nvPicPr>
          <p:cNvPr id="3" name="Grafik 9">
            <a:extLst>
              <a:ext uri="{FF2B5EF4-FFF2-40B4-BE49-F238E27FC236}">
                <a16:creationId xmlns:a16="http://schemas.microsoft.com/office/drawing/2014/main" id="{E4A62FE3-F14F-31F6-6AAA-1810AF73D98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9314" y="6483156"/>
            <a:ext cx="1230923" cy="134420"/>
          </a:xfrm>
          <a:prstGeom prst="rect">
            <a:avLst/>
          </a:prstGeom>
        </p:spPr>
      </p:pic>
      <p:pic>
        <p:nvPicPr>
          <p:cNvPr id="8" name="Obrázek 7" descr="Obsah obrázku venku, obloha, strom, budova&#10;&#10;Popis byl vytvořen automaticky">
            <a:extLst>
              <a:ext uri="{FF2B5EF4-FFF2-40B4-BE49-F238E27FC236}">
                <a16:creationId xmlns:a16="http://schemas.microsoft.com/office/drawing/2014/main" id="{B613E672-9238-1ABA-242C-00F55736EF9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21" y="3807433"/>
            <a:ext cx="3801904" cy="213857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6A43B03-8CA8-A65F-050D-3583CA5CBA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3698"/>
          <a:stretch/>
        </p:blipFill>
        <p:spPr>
          <a:xfrm>
            <a:off x="644925" y="1450224"/>
            <a:ext cx="3811100" cy="2049455"/>
          </a:xfrm>
          <a:prstGeom prst="rect">
            <a:avLst/>
          </a:prstGeom>
        </p:spPr>
      </p:pic>
      <p:sp>
        <p:nvSpPr>
          <p:cNvPr id="14" name="TextBox 1">
            <a:extLst>
              <a:ext uri="{FF2B5EF4-FFF2-40B4-BE49-F238E27FC236}">
                <a16:creationId xmlns:a16="http://schemas.microsoft.com/office/drawing/2014/main" id="{FAF4B327-8BDC-52C4-4D54-2784DB6B08D9}"/>
              </a:ext>
            </a:extLst>
          </p:cNvPr>
          <p:cNvSpPr txBox="1"/>
          <p:nvPr userDrawn="1"/>
        </p:nvSpPr>
        <p:spPr>
          <a:xfrm>
            <a:off x="590656" y="3499679"/>
            <a:ext cx="24225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900" b="0" i="1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Výrobní závod, URKUNDE, ES</a:t>
            </a: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D229E106-BABF-4D82-2361-02F62C7B0180}"/>
              </a:ext>
            </a:extLst>
          </p:cNvPr>
          <p:cNvSpPr txBox="1"/>
          <p:nvPr userDrawn="1"/>
        </p:nvSpPr>
        <p:spPr>
          <a:xfrm>
            <a:off x="644925" y="5946004"/>
            <a:ext cx="35353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900" b="0" i="1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Výrobní závod </a:t>
            </a:r>
            <a:r>
              <a:rPr lang="cs-CZ" sz="900" b="0" i="1" dirty="0">
                <a:solidFill>
                  <a:schemeClr val="tx1"/>
                </a:solidFill>
                <a:effectLst/>
                <a:latin typeface="+mn-lt"/>
              </a:rPr>
              <a:t>SANGEL</a:t>
            </a:r>
            <a:r>
              <a:rPr lang="cs-CZ" sz="900" b="0" i="1" baseline="30000" dirty="0">
                <a:solidFill>
                  <a:schemeClr val="tx1"/>
                </a:solidFill>
                <a:effectLst/>
                <a:latin typeface="+mn-lt"/>
              </a:rPr>
              <a:t>®</a:t>
            </a:r>
            <a:r>
              <a:rPr lang="cs-CZ" sz="900" b="0" i="1" dirty="0">
                <a:solidFill>
                  <a:schemeClr val="tx1"/>
                </a:solidFill>
                <a:effectLst/>
                <a:latin typeface="+mn-lt"/>
              </a:rPr>
              <a:t> </a:t>
            </a:r>
            <a:r>
              <a:rPr lang="cs-CZ" sz="900" b="0" i="1" dirty="0" err="1">
                <a:solidFill>
                  <a:schemeClr val="tx1"/>
                </a:solidFill>
                <a:effectLst/>
                <a:latin typeface="+mn-lt"/>
              </a:rPr>
              <a:t>Systemtechnik</a:t>
            </a:r>
            <a:r>
              <a:rPr lang="cs-CZ" sz="900" b="0" i="1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cs-CZ" sz="900" b="0" i="1" dirty="0" err="1">
                <a:solidFill>
                  <a:schemeClr val="tx1"/>
                </a:solidFill>
                <a:effectLst/>
                <a:latin typeface="+mn-lt"/>
              </a:rPr>
              <a:t>GmbH</a:t>
            </a:r>
            <a:r>
              <a:rPr lang="cs-CZ" sz="900" b="0" i="1" dirty="0">
                <a:solidFill>
                  <a:schemeClr val="tx1"/>
                </a:solidFill>
                <a:effectLst/>
                <a:latin typeface="+mn-lt"/>
              </a:rPr>
              <a:t>, </a:t>
            </a:r>
            <a:r>
              <a:rPr lang="cs-CZ" sz="900" b="0" i="1" dirty="0" err="1">
                <a:solidFill>
                  <a:schemeClr val="tx1"/>
                </a:solidFill>
                <a:effectLst/>
                <a:latin typeface="+mn-lt"/>
              </a:rPr>
              <a:t>Bielefeld</a:t>
            </a:r>
            <a:r>
              <a:rPr lang="cs-CZ" sz="900" b="0" i="1" dirty="0">
                <a:solidFill>
                  <a:schemeClr val="tx1"/>
                </a:solidFill>
                <a:effectLst/>
                <a:latin typeface="+mn-lt"/>
              </a:rPr>
              <a:t>, DE</a:t>
            </a:r>
            <a:endParaRPr kumimoji="0" lang="cs-CZ" sz="900" b="0" i="1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748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3">
          <p15:clr>
            <a:srgbClr val="FBAE40"/>
          </p15:clr>
        </p15:guide>
        <p15:guide id="2" pos="353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3.4_Accesso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A4D73A12-F29D-9AD8-9C79-7888EDA2121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694422" y="0"/>
            <a:ext cx="4211578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58BF21-6948-408C-B5EC-D1353CFF7C66}"/>
              </a:ext>
            </a:extLst>
          </p:cNvPr>
          <p:cNvSpPr txBox="1"/>
          <p:nvPr userDrawn="1"/>
        </p:nvSpPr>
        <p:spPr>
          <a:xfrm>
            <a:off x="1" y="626063"/>
            <a:ext cx="4211578" cy="584775"/>
          </a:xfrm>
          <a:prstGeom prst="rect">
            <a:avLst/>
          </a:prstGeom>
          <a:solidFill>
            <a:srgbClr val="AB603D"/>
          </a:solidFill>
        </p:spPr>
        <p:txBody>
          <a:bodyPr wrap="square" rtlCol="0">
            <a:spAutoFit/>
          </a:bodyPr>
          <a:lstStyle/>
          <a:p>
            <a:pPr marL="0" marR="0" lvl="0" indent="44450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EKD SYSTEMS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pic>
        <p:nvPicPr>
          <p:cNvPr id="3" name="Grafik 9">
            <a:extLst>
              <a:ext uri="{FF2B5EF4-FFF2-40B4-BE49-F238E27FC236}">
                <a16:creationId xmlns:a16="http://schemas.microsoft.com/office/drawing/2014/main" id="{E4A62FE3-F14F-31F6-6AAA-1810AF73D9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9314" y="6483156"/>
            <a:ext cx="1230923" cy="134420"/>
          </a:xfrm>
          <a:prstGeom prst="rect">
            <a:avLst/>
          </a:prstGeom>
        </p:spPr>
      </p:pic>
      <p:pic>
        <p:nvPicPr>
          <p:cNvPr id="4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6D538D7-ABC7-D870-32D3-AE3F66B3C6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984" y="670010"/>
            <a:ext cx="2022454" cy="496879"/>
          </a:xfrm>
          <a:prstGeom prst="rect">
            <a:avLst/>
          </a:prstGeom>
        </p:spPr>
      </p:pic>
      <p:pic>
        <p:nvPicPr>
          <p:cNvPr id="7" name="Obrázek 6" descr="Obsah obrázku budova, venku, obloha, Pozemní vozidlo&#10;&#10;Popis byl vytvořen automaticky">
            <a:extLst>
              <a:ext uri="{FF2B5EF4-FFF2-40B4-BE49-F238E27FC236}">
                <a16:creationId xmlns:a16="http://schemas.microsoft.com/office/drawing/2014/main" id="{99D01EBE-EA34-E968-E5B0-C84AE3A698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26" y="2113069"/>
            <a:ext cx="4581271" cy="3022958"/>
          </a:xfrm>
          <a:prstGeom prst="rect">
            <a:avLst/>
          </a:prstGeom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E73381AE-994D-8C81-E373-A132D3445EFA}"/>
              </a:ext>
            </a:extLst>
          </p:cNvPr>
          <p:cNvSpPr txBox="1"/>
          <p:nvPr userDrawn="1"/>
        </p:nvSpPr>
        <p:spPr>
          <a:xfrm>
            <a:off x="645437" y="5246592"/>
            <a:ext cx="24225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900" b="0" i="1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EKD Systems </a:t>
            </a:r>
            <a:r>
              <a:rPr lang="cs-CZ" sz="900" b="0" i="1" dirty="0" err="1">
                <a:solidFill>
                  <a:schemeClr val="tx1"/>
                </a:solidFill>
                <a:effectLst/>
                <a:latin typeface="+mn-lt"/>
              </a:rPr>
              <a:t>GmbH</a:t>
            </a:r>
            <a:r>
              <a:rPr lang="cs-CZ" sz="900" b="0" i="1" dirty="0">
                <a:solidFill>
                  <a:schemeClr val="tx1"/>
                </a:solidFill>
                <a:effectLst/>
                <a:latin typeface="+mn-lt"/>
              </a:rPr>
              <a:t>, </a:t>
            </a:r>
            <a:r>
              <a:rPr lang="cs-CZ" sz="900" b="0" i="1" dirty="0" err="1">
                <a:solidFill>
                  <a:schemeClr val="tx1"/>
                </a:solidFill>
                <a:effectLst/>
                <a:latin typeface="+mn-lt"/>
              </a:rPr>
              <a:t>Erkrath</a:t>
            </a:r>
            <a:r>
              <a:rPr lang="cs-CZ" sz="900" b="0" i="1" dirty="0">
                <a:solidFill>
                  <a:schemeClr val="tx1"/>
                </a:solidFill>
                <a:effectLst/>
                <a:latin typeface="+mn-lt"/>
              </a:rPr>
              <a:t>, Německo</a:t>
            </a:r>
            <a:endParaRPr kumimoji="0" lang="cs-CZ" sz="900" b="0" i="1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E5460852-6170-A691-DC9B-452868DC2A48}"/>
              </a:ext>
            </a:extLst>
          </p:cNvPr>
          <p:cNvSpPr txBox="1"/>
          <p:nvPr userDrawn="1"/>
        </p:nvSpPr>
        <p:spPr>
          <a:xfrm>
            <a:off x="5863044" y="2674186"/>
            <a:ext cx="3874333" cy="1579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1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6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založena v roce 1970</a:t>
            </a:r>
          </a:p>
          <a:p>
            <a:pPr marL="285750" marR="0" lvl="0" indent="-285750" algn="l" defTabSz="914401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6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od roku 2022 členem skupiny HELUKABEL</a:t>
            </a:r>
          </a:p>
          <a:p>
            <a:pPr marL="285750" marR="0" lvl="0" indent="-285750" algn="l" defTabSz="914401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6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57 zaměstnanců v prodeji, marketingu, strojírenství, výrobě</a:t>
            </a:r>
          </a:p>
        </p:txBody>
      </p:sp>
    </p:spTree>
    <p:extLst>
      <p:ext uri="{BB962C8B-B14F-4D97-AF65-F5344CB8AC3E}">
        <p14:creationId xmlns:p14="http://schemas.microsoft.com/office/powerpoint/2010/main" val="18495072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3">
          <p15:clr>
            <a:srgbClr val="FBAE40"/>
          </p15:clr>
        </p15:guide>
        <p15:guide id="2" pos="353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3_Group_Prof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>
            <a:extLst>
              <a:ext uri="{FF2B5EF4-FFF2-40B4-BE49-F238E27FC236}">
                <a16:creationId xmlns:a16="http://schemas.microsoft.com/office/drawing/2014/main" id="{2E20C4E3-6033-677A-BE56-766E8579BD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6281799" y="0"/>
            <a:ext cx="36242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0E776834-250F-4FA7-8D4D-FEAD25A5B7DD}"/>
              </a:ext>
            </a:extLst>
          </p:cNvPr>
          <p:cNvSpPr/>
          <p:nvPr userDrawn="1"/>
        </p:nvSpPr>
        <p:spPr>
          <a:xfrm>
            <a:off x="490647" y="4847460"/>
            <a:ext cx="914400" cy="914401"/>
          </a:xfrm>
          <a:prstGeom prst="ellipse">
            <a:avLst/>
          </a:prstGeom>
          <a:noFill/>
          <a:ln w="28575">
            <a:solidFill>
              <a:srgbClr val="AB60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C975C36-EA77-45C3-93C5-B41A2BA9D55C}"/>
              </a:ext>
            </a:extLst>
          </p:cNvPr>
          <p:cNvSpPr/>
          <p:nvPr userDrawn="1"/>
        </p:nvSpPr>
        <p:spPr>
          <a:xfrm>
            <a:off x="3203902" y="3412382"/>
            <a:ext cx="914400" cy="914401"/>
          </a:xfrm>
          <a:prstGeom prst="ellipse">
            <a:avLst/>
          </a:prstGeom>
          <a:noFill/>
          <a:ln w="28575">
            <a:solidFill>
              <a:srgbClr val="AB60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789338AC-DBE6-4447-B0DE-9710D438B271}"/>
              </a:ext>
            </a:extLst>
          </p:cNvPr>
          <p:cNvSpPr/>
          <p:nvPr userDrawn="1"/>
        </p:nvSpPr>
        <p:spPr>
          <a:xfrm>
            <a:off x="490647" y="3412382"/>
            <a:ext cx="914400" cy="914401"/>
          </a:xfrm>
          <a:prstGeom prst="ellipse">
            <a:avLst/>
          </a:prstGeom>
          <a:noFill/>
          <a:ln w="28575">
            <a:solidFill>
              <a:srgbClr val="AB60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505CD1A2-D671-42B1-8EE4-E017DABDD6B4}"/>
              </a:ext>
            </a:extLst>
          </p:cNvPr>
          <p:cNvSpPr/>
          <p:nvPr userDrawn="1"/>
        </p:nvSpPr>
        <p:spPr>
          <a:xfrm>
            <a:off x="3194396" y="1903152"/>
            <a:ext cx="914400" cy="914401"/>
          </a:xfrm>
          <a:prstGeom prst="ellipse">
            <a:avLst/>
          </a:prstGeom>
          <a:noFill/>
          <a:ln w="28575">
            <a:solidFill>
              <a:srgbClr val="AB60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205B8BA-3666-48C3-BE27-8AA9973D6493}"/>
              </a:ext>
            </a:extLst>
          </p:cNvPr>
          <p:cNvSpPr/>
          <p:nvPr userDrawn="1"/>
        </p:nvSpPr>
        <p:spPr>
          <a:xfrm>
            <a:off x="490647" y="1891180"/>
            <a:ext cx="914400" cy="914401"/>
          </a:xfrm>
          <a:prstGeom prst="ellipse">
            <a:avLst/>
          </a:prstGeom>
          <a:noFill/>
          <a:ln w="28575">
            <a:solidFill>
              <a:srgbClr val="AB60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solidFill>
                  <a:schemeClr val="accent5"/>
                </a:solidFill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3" name="Graphic 2" descr="Daily calendar">
            <a:extLst>
              <a:ext uri="{FF2B5EF4-FFF2-40B4-BE49-F238E27FC236}">
                <a16:creationId xmlns:a16="http://schemas.microsoft.com/office/drawing/2014/main" id="{0E756560-397D-4EC7-90E2-65630ADE34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7603" y="1989536"/>
            <a:ext cx="707887" cy="70788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870754E-201D-4705-924A-C21680C3A6C3}"/>
              </a:ext>
            </a:extLst>
          </p:cNvPr>
          <p:cNvSpPr txBox="1"/>
          <p:nvPr userDrawn="1"/>
        </p:nvSpPr>
        <p:spPr>
          <a:xfrm>
            <a:off x="0" y="627617"/>
            <a:ext cx="4544704" cy="584775"/>
          </a:xfrm>
          <a:prstGeom prst="rect">
            <a:avLst/>
          </a:prstGeom>
          <a:solidFill>
            <a:srgbClr val="AB603D"/>
          </a:solidFill>
        </p:spPr>
        <p:txBody>
          <a:bodyPr wrap="square" rtlCol="0">
            <a:spAutoFit/>
          </a:bodyPr>
          <a:lstStyle/>
          <a:p>
            <a:pPr marL="0" marR="0" lvl="0" indent="4508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skupina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 HELUKABEL</a:t>
            </a:r>
          </a:p>
        </p:txBody>
      </p:sp>
      <p:pic>
        <p:nvPicPr>
          <p:cNvPr id="6" name="Graphic 5" descr="Box">
            <a:extLst>
              <a:ext uri="{FF2B5EF4-FFF2-40B4-BE49-F238E27FC236}">
                <a16:creationId xmlns:a16="http://schemas.microsoft.com/office/drawing/2014/main" id="{0ED89B08-3BB1-4825-96C5-E27967D3069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96996" y="1999940"/>
            <a:ext cx="709200" cy="709200"/>
          </a:xfrm>
          <a:prstGeom prst="rect">
            <a:avLst/>
          </a:prstGeom>
        </p:spPr>
      </p:pic>
      <p:pic>
        <p:nvPicPr>
          <p:cNvPr id="9" name="Graphic 8" descr="Employee badge">
            <a:extLst>
              <a:ext uri="{FF2B5EF4-FFF2-40B4-BE49-F238E27FC236}">
                <a16:creationId xmlns:a16="http://schemas.microsoft.com/office/drawing/2014/main" id="{13016055-9704-429F-974B-00CFB9A2D6D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7603" y="3491995"/>
            <a:ext cx="709200" cy="709200"/>
          </a:xfrm>
          <a:prstGeom prst="rect">
            <a:avLst/>
          </a:prstGeom>
        </p:spPr>
      </p:pic>
      <p:pic>
        <p:nvPicPr>
          <p:cNvPr id="11" name="Graphic 10" descr="Factory">
            <a:extLst>
              <a:ext uri="{FF2B5EF4-FFF2-40B4-BE49-F238E27FC236}">
                <a16:creationId xmlns:a16="http://schemas.microsoft.com/office/drawing/2014/main" id="{04ECEF15-F70E-42CE-BA94-C63D23B0538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323810" y="3473270"/>
            <a:ext cx="709200" cy="709200"/>
          </a:xfrm>
          <a:prstGeom prst="rect">
            <a:avLst/>
          </a:prstGeom>
        </p:spPr>
      </p:pic>
      <p:pic>
        <p:nvPicPr>
          <p:cNvPr id="15" name="Graphic 14" descr="Network">
            <a:extLst>
              <a:ext uri="{FF2B5EF4-FFF2-40B4-BE49-F238E27FC236}">
                <a16:creationId xmlns:a16="http://schemas.microsoft.com/office/drawing/2014/main" id="{96EA2D57-2F1D-49E3-82CE-6DDC5AC9CA6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95849" y="4950060"/>
            <a:ext cx="709200" cy="709200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FB33D0B3-2EAA-4C5D-857A-3C02A7FF1ED2}"/>
              </a:ext>
            </a:extLst>
          </p:cNvPr>
          <p:cNvSpPr/>
          <p:nvPr userDrawn="1"/>
        </p:nvSpPr>
        <p:spPr>
          <a:xfrm>
            <a:off x="3194396" y="4835251"/>
            <a:ext cx="914400" cy="914401"/>
          </a:xfrm>
          <a:prstGeom prst="ellipse">
            <a:avLst/>
          </a:prstGeom>
          <a:noFill/>
          <a:ln w="28575">
            <a:solidFill>
              <a:srgbClr val="AB60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5" name="Graphic 4" descr="Coins">
            <a:extLst>
              <a:ext uri="{FF2B5EF4-FFF2-40B4-BE49-F238E27FC236}">
                <a16:creationId xmlns:a16="http://schemas.microsoft.com/office/drawing/2014/main" id="{21CBF367-FC6F-4DC6-9347-84C5BAEC7BF6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296996" y="4927441"/>
            <a:ext cx="709200" cy="709200"/>
          </a:xfrm>
          <a:prstGeom prst="rect">
            <a:avLst/>
          </a:prstGeom>
        </p:spPr>
      </p:pic>
      <p:pic>
        <p:nvPicPr>
          <p:cNvPr id="7" name="Graphic 6" descr="Marker with solid fill">
            <a:extLst>
              <a:ext uri="{FF2B5EF4-FFF2-40B4-BE49-F238E27FC236}">
                <a16:creationId xmlns:a16="http://schemas.microsoft.com/office/drawing/2014/main" id="{4ADC84B0-3647-484F-AE50-B5E74974A38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35673" y="4950060"/>
            <a:ext cx="545123" cy="545123"/>
          </a:xfrm>
          <a:prstGeom prst="rect">
            <a:avLst/>
          </a:prstGeom>
        </p:spPr>
      </p:pic>
      <p:sp>
        <p:nvSpPr>
          <p:cNvPr id="36" name="TextBox 3">
            <a:extLst>
              <a:ext uri="{FF2B5EF4-FFF2-40B4-BE49-F238E27FC236}">
                <a16:creationId xmlns:a16="http://schemas.microsoft.com/office/drawing/2014/main" id="{BE9DCA13-C74A-4D36-9376-C1AE7D2A73FB}"/>
              </a:ext>
            </a:extLst>
          </p:cNvPr>
          <p:cNvSpPr txBox="1"/>
          <p:nvPr userDrawn="1"/>
        </p:nvSpPr>
        <p:spPr>
          <a:xfrm>
            <a:off x="1450691" y="2011713"/>
            <a:ext cx="1586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40+</a:t>
            </a:r>
          </a:p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let zkušeností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7" name="TextBox 26">
            <a:extLst>
              <a:ext uri="{FF2B5EF4-FFF2-40B4-BE49-F238E27FC236}">
                <a16:creationId xmlns:a16="http://schemas.microsoft.com/office/drawing/2014/main" id="{3A35FF47-E076-411E-A6DF-260CBAE07E28}"/>
              </a:ext>
            </a:extLst>
          </p:cNvPr>
          <p:cNvSpPr txBox="1"/>
          <p:nvPr userDrawn="1"/>
        </p:nvSpPr>
        <p:spPr>
          <a:xfrm>
            <a:off x="4175182" y="2006169"/>
            <a:ext cx="3382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33000+</a:t>
            </a:r>
          </a:p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produktů</a:t>
            </a:r>
          </a:p>
        </p:txBody>
      </p:sp>
      <p:sp>
        <p:nvSpPr>
          <p:cNvPr id="38" name="TextBox 28">
            <a:extLst>
              <a:ext uri="{FF2B5EF4-FFF2-40B4-BE49-F238E27FC236}">
                <a16:creationId xmlns:a16="http://schemas.microsoft.com/office/drawing/2014/main" id="{5C4B4DE9-6EF0-4ED3-B4A5-559A31858606}"/>
              </a:ext>
            </a:extLst>
          </p:cNvPr>
          <p:cNvSpPr txBox="1"/>
          <p:nvPr userDrawn="1"/>
        </p:nvSpPr>
        <p:spPr>
          <a:xfrm>
            <a:off x="1450691" y="3515640"/>
            <a:ext cx="1602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22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00+</a:t>
            </a:r>
          </a:p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zaměstnanců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9" name="TextBox 31">
            <a:extLst>
              <a:ext uri="{FF2B5EF4-FFF2-40B4-BE49-F238E27FC236}">
                <a16:creationId xmlns:a16="http://schemas.microsoft.com/office/drawing/2014/main" id="{7C06ED32-BFFA-4714-899E-3B5708340E39}"/>
              </a:ext>
            </a:extLst>
          </p:cNvPr>
          <p:cNvSpPr txBox="1"/>
          <p:nvPr userDrawn="1"/>
        </p:nvSpPr>
        <p:spPr>
          <a:xfrm>
            <a:off x="4175181" y="3515640"/>
            <a:ext cx="21883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10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výrobních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&amp; </a:t>
            </a:r>
            <a:b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montážních míst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0" name="TextBox 43">
            <a:extLst>
              <a:ext uri="{FF2B5EF4-FFF2-40B4-BE49-F238E27FC236}">
                <a16:creationId xmlns:a16="http://schemas.microsoft.com/office/drawing/2014/main" id="{DCB7A0C5-B145-4A03-9986-F48D60150C80}"/>
              </a:ext>
            </a:extLst>
          </p:cNvPr>
          <p:cNvSpPr txBox="1"/>
          <p:nvPr userDrawn="1"/>
        </p:nvSpPr>
        <p:spPr>
          <a:xfrm>
            <a:off x="1450687" y="5019579"/>
            <a:ext cx="1586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3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9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 </a:t>
            </a:r>
          </a:p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zemí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1" name="TextBox 27">
            <a:extLst>
              <a:ext uri="{FF2B5EF4-FFF2-40B4-BE49-F238E27FC236}">
                <a16:creationId xmlns:a16="http://schemas.microsoft.com/office/drawing/2014/main" id="{6E935F3F-37F3-4D2D-B941-074EEC131DC6}"/>
              </a:ext>
            </a:extLst>
          </p:cNvPr>
          <p:cNvSpPr txBox="1"/>
          <p:nvPr userDrawn="1"/>
        </p:nvSpPr>
        <p:spPr>
          <a:xfrm>
            <a:off x="4180857" y="5007370"/>
            <a:ext cx="3726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1084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M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€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obrat v roce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202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BF7EC-73C5-9C8A-5621-4DE8611B3960}"/>
              </a:ext>
            </a:extLst>
          </p:cNvPr>
          <p:cNvSpPr txBox="1">
            <a:spLocks/>
          </p:cNvSpPr>
          <p:nvPr userDrawn="1"/>
        </p:nvSpPr>
        <p:spPr>
          <a:xfrm>
            <a:off x="7053959" y="2034628"/>
            <a:ext cx="2079695" cy="1708842"/>
          </a:xfrm>
          <a:prstGeom prst="rect">
            <a:avLst/>
          </a:prstGeom>
        </p:spPr>
        <p:txBody>
          <a:bodyPr/>
          <a:lstStyle>
            <a:lvl1pPr marL="0" indent="0" algn="l" defTabSz="914446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35" indent="-228612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57" indent="-228612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80" indent="-228612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04" indent="-228612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2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9" indent="-228612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2" indent="-228612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2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Naším cílem je přinášet energii a komunikaci k naším zákazníkům spolehlivě a konzistentně.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ctr" defTabSz="914401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ctr" defTabSz="9144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Bez ohledu na okolnosti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.</a:t>
            </a:r>
          </a:p>
        </p:txBody>
      </p:sp>
      <p:pic>
        <p:nvPicPr>
          <p:cNvPr id="13" name="Grafik 9">
            <a:extLst>
              <a:ext uri="{FF2B5EF4-FFF2-40B4-BE49-F238E27FC236}">
                <a16:creationId xmlns:a16="http://schemas.microsoft.com/office/drawing/2014/main" id="{B4577D38-DC47-1A8F-886C-7AF6BF8BAD5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9314" y="6483156"/>
            <a:ext cx="1230923" cy="134420"/>
          </a:xfrm>
          <a:prstGeom prst="rect">
            <a:avLst/>
          </a:prstGeom>
        </p:spPr>
      </p:pic>
      <p:pic>
        <p:nvPicPr>
          <p:cNvPr id="2" name="Grafik 7" descr="Ein Bild, das Text enthält.&#10;&#10;Automatisch generierte Beschreibung">
            <a:extLst>
              <a:ext uri="{FF2B5EF4-FFF2-40B4-BE49-F238E27FC236}">
                <a16:creationId xmlns:a16="http://schemas.microsoft.com/office/drawing/2014/main" id="{775DB693-AD79-95A0-5703-51757F30058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3327" y="801870"/>
            <a:ext cx="2131973" cy="72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3166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1" userDrawn="1">
          <p15:clr>
            <a:srgbClr val="FBAE40"/>
          </p15:clr>
        </p15:guide>
        <p15:guide id="2" pos="312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3.4_Accesso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A4D73A12-F29D-9AD8-9C79-7888EDA2121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694422" y="0"/>
            <a:ext cx="4211578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58BF21-6948-408C-B5EC-D1353CFF7C66}"/>
              </a:ext>
            </a:extLst>
          </p:cNvPr>
          <p:cNvSpPr txBox="1"/>
          <p:nvPr userDrawn="1"/>
        </p:nvSpPr>
        <p:spPr>
          <a:xfrm>
            <a:off x="1" y="626063"/>
            <a:ext cx="4211578" cy="584775"/>
          </a:xfrm>
          <a:prstGeom prst="rect">
            <a:avLst/>
          </a:prstGeom>
          <a:solidFill>
            <a:srgbClr val="AB603D"/>
          </a:solidFill>
        </p:spPr>
        <p:txBody>
          <a:bodyPr wrap="square" rtlCol="0">
            <a:spAutoFit/>
          </a:bodyPr>
          <a:lstStyle/>
          <a:p>
            <a:pPr marL="0" marR="0" lvl="0" indent="44450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EKD SYSTEMS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0809C1-2FAD-443E-89A0-F7D5A8BBF751}"/>
              </a:ext>
            </a:extLst>
          </p:cNvPr>
          <p:cNvSpPr txBox="1"/>
          <p:nvPr userDrawn="1"/>
        </p:nvSpPr>
        <p:spPr>
          <a:xfrm>
            <a:off x="469770" y="1449388"/>
            <a:ext cx="4717731" cy="404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B603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B603D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Instalační moduly: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B603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Systémová modulární řešení </a:t>
            </a:r>
            <a:b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</a:b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(konfekce k vlečným řetězům, kabelům, </a:t>
            </a:r>
            <a:b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</a:b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spojky, kabelové průchodky, hydraulické a </a:t>
            </a:r>
            <a:b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</a:b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pneumatické hadice)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B603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Segoe UI" panose="020B0502040204020203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B603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KOLIBRI  - standardní plastový energetický řetěz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B603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PKK - variabilní plastový energetický řetěz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B603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PLE - robustní plastový energetický řetěz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B603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SLE - ocelový řetěz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B603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GKA - velký přizpůsobitelný ocelový řetěz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AB603D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3" name="Grafik 9">
            <a:extLst>
              <a:ext uri="{FF2B5EF4-FFF2-40B4-BE49-F238E27FC236}">
                <a16:creationId xmlns:a16="http://schemas.microsoft.com/office/drawing/2014/main" id="{E4A62FE3-F14F-31F6-6AAA-1810AF73D9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9314" y="6483156"/>
            <a:ext cx="1230923" cy="134420"/>
          </a:xfrm>
          <a:prstGeom prst="rect">
            <a:avLst/>
          </a:prstGeom>
        </p:spPr>
      </p:pic>
      <p:pic>
        <p:nvPicPr>
          <p:cNvPr id="4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6D538D7-ABC7-D870-32D3-AE3F66B3C6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414" y="5496650"/>
            <a:ext cx="2022454" cy="49687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9B93CF3-8317-5390-3C26-56BA62E8F4D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422" y="0"/>
            <a:ext cx="5768032" cy="3247402"/>
          </a:xfrm>
          <a:prstGeom prst="rect">
            <a:avLst/>
          </a:prstGeom>
        </p:spPr>
      </p:pic>
      <p:pic>
        <p:nvPicPr>
          <p:cNvPr id="9" name="Obrázek 8" descr="Obsah obrázku hodinky&#10;&#10;Popis byl vytvořen automaticky">
            <a:extLst>
              <a:ext uri="{FF2B5EF4-FFF2-40B4-BE49-F238E27FC236}">
                <a16:creationId xmlns:a16="http://schemas.microsoft.com/office/drawing/2014/main" id="{84AEA64A-536E-C0E7-74E1-C9C44C7F4A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1" t="11020" r="9755" b="15798"/>
          <a:stretch/>
        </p:blipFill>
        <p:spPr>
          <a:xfrm>
            <a:off x="5794506" y="3610599"/>
            <a:ext cx="4011409" cy="209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9326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3">
          <p15:clr>
            <a:srgbClr val="FBAE40"/>
          </p15:clr>
        </p15:guide>
        <p15:guide id="2" pos="353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3.5_Robotec_Sys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FB0BCDD4-73CB-83A2-A263-F29E738240A0}"/>
              </a:ext>
            </a:extLst>
          </p:cNvPr>
          <p:cNvSpPr/>
          <p:nvPr userDrawn="1"/>
        </p:nvSpPr>
        <p:spPr>
          <a:xfrm>
            <a:off x="5694422" y="0"/>
            <a:ext cx="4211578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F3FA1D-0FF9-4A9F-9DCF-F20AE7251DF7}"/>
              </a:ext>
            </a:extLst>
          </p:cNvPr>
          <p:cNvSpPr txBox="1"/>
          <p:nvPr userDrawn="1"/>
        </p:nvSpPr>
        <p:spPr>
          <a:xfrm>
            <a:off x="0" y="625950"/>
            <a:ext cx="8487697" cy="584775"/>
          </a:xfrm>
          <a:prstGeom prst="rect">
            <a:avLst/>
          </a:prstGeom>
          <a:solidFill>
            <a:srgbClr val="AB603D"/>
          </a:solidFill>
        </p:spPr>
        <p:txBody>
          <a:bodyPr wrap="square" rtlCol="0" anchor="ctr">
            <a:spAutoFit/>
          </a:bodyPr>
          <a:lstStyle/>
          <a:p>
            <a:pPr marL="0" indent="449263" algn="l"/>
            <a:r>
              <a:rPr lang="cs-CZ" sz="3200" b="0" i="0" cap="all" dirty="0">
                <a:solidFill>
                  <a:schemeClr val="bg1"/>
                </a:solidFill>
                <a:effectLst/>
                <a:latin typeface="+mj-lt"/>
              </a:rPr>
              <a:t>RADOX</a:t>
            </a:r>
            <a:r>
              <a:rPr lang="cs-CZ" sz="3200" b="0" i="0" cap="all" baseline="50000" dirty="0">
                <a:solidFill>
                  <a:schemeClr val="bg1"/>
                </a:solidFill>
                <a:effectLst/>
                <a:latin typeface="+mj-lt"/>
              </a:rPr>
              <a:t>®</a:t>
            </a:r>
            <a:r>
              <a:rPr lang="cs-CZ" sz="3200" b="0" i="0" cap="all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cs-CZ" sz="3200" b="0" i="0" cap="none" dirty="0">
                <a:solidFill>
                  <a:schemeClr val="bg1"/>
                </a:solidFill>
                <a:effectLst/>
                <a:latin typeface="Poppins" panose="00000500000000000000" pitchFamily="2" charset="-18"/>
              </a:rPr>
              <a:t>-</a:t>
            </a:r>
            <a:r>
              <a:rPr lang="cs-CZ" sz="3200" b="0" i="0" cap="none" dirty="0">
                <a:solidFill>
                  <a:schemeClr val="bg1"/>
                </a:solidFill>
                <a:effectLst/>
                <a:latin typeface="+mj-lt"/>
              </a:rPr>
              <a:t> kabely od HUBER+SUHNER</a:t>
            </a:r>
            <a:r>
              <a:rPr lang="cs-CZ" sz="3200" b="0" i="0" cap="none" dirty="0">
                <a:solidFill>
                  <a:schemeClr val="bg1"/>
                </a:solidFill>
                <a:effectLst/>
                <a:latin typeface="Poppins" panose="00000500000000000000" pitchFamily="2" charset="-18"/>
              </a:rPr>
              <a:t> </a:t>
            </a:r>
            <a:endParaRPr lang="cs-CZ" sz="3200" b="0" i="0" cap="all" dirty="0">
              <a:solidFill>
                <a:schemeClr val="bg1"/>
              </a:solidFill>
              <a:effectLst/>
              <a:latin typeface="Poppins" panose="00000500000000000000" pitchFamily="2" charset="-1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04A035-9C09-45D3-BFFF-78E904B3A22B}"/>
              </a:ext>
            </a:extLst>
          </p:cNvPr>
          <p:cNvSpPr txBox="1"/>
          <p:nvPr userDrawn="1"/>
        </p:nvSpPr>
        <p:spPr>
          <a:xfrm>
            <a:off x="472758" y="1461742"/>
            <a:ext cx="4360674" cy="3898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71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13"/>
              </a:spcAft>
              <a:buClr>
                <a:srgbClr val="AB603D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sz="1400" b="0" i="0" dirty="0">
                <a:solidFill>
                  <a:srgbClr val="000000"/>
                </a:solidFill>
                <a:effectLst/>
                <a:latin typeface="+mn-lt"/>
              </a:rPr>
              <a:t>Již léta spolupracují společnosti HELUKABEL a HUBER+SUHNER důvěrně na řešeních KANBAN pro železniční průmysl. </a:t>
            </a:r>
          </a:p>
          <a:p>
            <a:pPr marL="0" marR="0" lvl="0" indent="0" algn="l" defTabSz="371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13"/>
              </a:spcAft>
              <a:buClr>
                <a:srgbClr val="AB603D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sz="1400" b="0" i="0" dirty="0">
                <a:solidFill>
                  <a:srgbClr val="000000"/>
                </a:solidFill>
                <a:effectLst/>
                <a:latin typeface="+mn-lt"/>
              </a:rPr>
              <a:t>Spojení silných stránek společností HELUKABEL a HUBER+SUHNER přináší zákazníkům četné výhody:</a:t>
            </a:r>
          </a:p>
          <a:p>
            <a:pPr marL="0" marR="0" lvl="0" indent="0" algn="l" defTabSz="371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13"/>
              </a:spcAft>
              <a:buClr>
                <a:srgbClr val="AB603D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cs-CZ" sz="1400" b="0" i="0" dirty="0">
              <a:solidFill>
                <a:srgbClr val="000000"/>
              </a:solidFill>
              <a:effectLst/>
              <a:latin typeface="+mn-lt"/>
            </a:endParaRPr>
          </a:p>
          <a:p>
            <a:pPr marL="278606" marR="0" lvl="0" indent="-278606" algn="l" defTabSz="371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13"/>
              </a:spcAft>
              <a:buClr>
                <a:srgbClr val="AB603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1400" b="0" i="0" dirty="0">
                <a:solidFill>
                  <a:srgbClr val="000000"/>
                </a:solidFill>
                <a:effectLst/>
                <a:latin typeface="+mn-lt"/>
              </a:rPr>
              <a:t>kompletní produktový program pro kolejová vozidla a železniční infrastrukturu</a:t>
            </a:r>
          </a:p>
          <a:p>
            <a:pPr marL="278606" marR="0" lvl="0" indent="-278606" algn="l" defTabSz="371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13"/>
              </a:spcAft>
              <a:buClr>
                <a:srgbClr val="AB603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1400" b="0" i="0" dirty="0">
                <a:solidFill>
                  <a:srgbClr val="000000"/>
                </a:solidFill>
                <a:effectLst/>
                <a:latin typeface="+mn-lt"/>
              </a:rPr>
              <a:t>bez omezení minimálního výrobního množství</a:t>
            </a:r>
          </a:p>
          <a:p>
            <a:pPr marL="278606" marR="0" lvl="0" indent="-278606" algn="l" defTabSz="371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13"/>
              </a:spcAft>
              <a:buClr>
                <a:srgbClr val="AB603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1400" b="0" i="0" dirty="0">
                <a:solidFill>
                  <a:srgbClr val="000000"/>
                </a:solidFill>
                <a:effectLst/>
                <a:latin typeface="+mn-lt"/>
              </a:rPr>
              <a:t>3 miliony metrů kabelů RADOX® ihned k dodání ze skladu</a:t>
            </a:r>
          </a:p>
          <a:p>
            <a:pPr marL="278606" marR="0" lvl="0" indent="-278606" algn="l" defTabSz="371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13"/>
              </a:spcAft>
              <a:buClr>
                <a:srgbClr val="AB603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1400" b="0" i="0" dirty="0">
                <a:solidFill>
                  <a:srgbClr val="000000"/>
                </a:solidFill>
                <a:effectLst/>
                <a:latin typeface="+mn-lt"/>
              </a:rPr>
              <a:t>logistická řešení podle požadavků zákazníka</a:t>
            </a:r>
          </a:p>
          <a:p>
            <a:pPr marL="278606" marR="0" lvl="0" indent="-278606" algn="l" defTabSz="371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13"/>
              </a:spcAft>
              <a:buClr>
                <a:srgbClr val="AB603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ystem-ui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371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13"/>
              </a:spcAft>
              <a:buClr>
                <a:srgbClr val="AB603D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   </a:t>
            </a:r>
            <a:endParaRPr kumimoji="0" lang="de-DE" sz="1138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1ABDA088-577C-6340-77A8-15468B7357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05166" y="5160816"/>
            <a:ext cx="2190087" cy="245629"/>
          </a:xfrm>
          <a:prstGeom prst="rect">
            <a:avLst/>
          </a:prstGeom>
        </p:spPr>
      </p:pic>
      <p:pic>
        <p:nvPicPr>
          <p:cNvPr id="6" name="Obrázek 5" descr="Obsah obrázku směr, silnice, dálnice&#10;&#10;Popis byl vytvořen automaticky">
            <a:extLst>
              <a:ext uri="{FF2B5EF4-FFF2-40B4-BE49-F238E27FC236}">
                <a16:creationId xmlns:a16="http://schemas.microsoft.com/office/drawing/2014/main" id="{580225D1-4B02-1710-54E5-7AE79D6CBBF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420" y="1599343"/>
            <a:ext cx="4211577" cy="3377470"/>
          </a:xfrm>
          <a:prstGeom prst="rect">
            <a:avLst/>
          </a:prstGeom>
        </p:spPr>
      </p:pic>
      <p:pic>
        <p:nvPicPr>
          <p:cNvPr id="4" name="Grafik 9">
            <a:extLst>
              <a:ext uri="{FF2B5EF4-FFF2-40B4-BE49-F238E27FC236}">
                <a16:creationId xmlns:a16="http://schemas.microsoft.com/office/drawing/2014/main" id="{ED2E237E-2D60-AE6B-491D-8C26AB6B5A6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9314" y="6483156"/>
            <a:ext cx="1230923" cy="13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214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3" userDrawn="1">
          <p15:clr>
            <a:srgbClr val="FBAE40"/>
          </p15:clr>
        </p15:guide>
        <p15:guide id="2" orient="horz" pos="913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.6_Kabel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D189BA94-4B28-5F9B-23D6-87A44EE08F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694422" y="0"/>
            <a:ext cx="4211578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713021F-D862-4E4E-9D0A-003FC55B19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1" t="20653" r="4160" b="18136"/>
          <a:stretch/>
        </p:blipFill>
        <p:spPr>
          <a:xfrm>
            <a:off x="6670559" y="5462476"/>
            <a:ext cx="2259303" cy="65095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0F3FA1D-0FF9-4A9F-9DCF-F20AE7251DF7}"/>
              </a:ext>
            </a:extLst>
          </p:cNvPr>
          <p:cNvSpPr txBox="1"/>
          <p:nvPr userDrawn="1"/>
        </p:nvSpPr>
        <p:spPr>
          <a:xfrm>
            <a:off x="0" y="629663"/>
            <a:ext cx="6909619" cy="584775"/>
          </a:xfrm>
          <a:prstGeom prst="rect">
            <a:avLst/>
          </a:prstGeom>
          <a:solidFill>
            <a:srgbClr val="AB603D"/>
          </a:solidFill>
        </p:spPr>
        <p:txBody>
          <a:bodyPr wrap="square" rtlCol="0">
            <a:spAutoFit/>
          </a:bodyPr>
          <a:lstStyle/>
          <a:p>
            <a:pPr marL="0" marR="0" lvl="0" indent="444500" algn="l" defTabSz="371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Skladování &amp; zpracování kabelů</a:t>
            </a:r>
          </a:p>
        </p:txBody>
      </p:sp>
      <p:pic>
        <p:nvPicPr>
          <p:cNvPr id="8" name="Picture 7" descr="A picture containing indoor, warehouse&#10;&#10;Description automatically generated">
            <a:extLst>
              <a:ext uri="{FF2B5EF4-FFF2-40B4-BE49-F238E27FC236}">
                <a16:creationId xmlns:a16="http://schemas.microsoft.com/office/drawing/2014/main" id="{74BD2E11-289A-4B61-A0BF-0217BCBBF6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422" y="1600296"/>
            <a:ext cx="4211578" cy="33994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BBE0F5B-231E-4E9F-AE7E-0950359C7250}"/>
              </a:ext>
            </a:extLst>
          </p:cNvPr>
          <p:cNvSpPr txBox="1"/>
          <p:nvPr userDrawn="1"/>
        </p:nvSpPr>
        <p:spPr>
          <a:xfrm>
            <a:off x="476998" y="1457626"/>
            <a:ext cx="436067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8606" marR="0" lvl="0" indent="-278606" algn="l" defTabSz="371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13"/>
              </a:spcAft>
              <a:buClr>
                <a:srgbClr val="AB603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Systém KABELMAT</a:t>
            </a:r>
          </a:p>
          <a:p>
            <a:pPr marL="278606" marR="0" lvl="0" indent="-278606" algn="l" defTabSz="371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13"/>
              </a:spcAft>
              <a:buClr>
                <a:srgbClr val="AB603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Manuální navíjecí &amp; odvíjecí zařízení</a:t>
            </a:r>
          </a:p>
          <a:p>
            <a:pPr marL="278606" marR="0" lvl="0" indent="-278606" algn="l" defTabSz="371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13"/>
              </a:spcAft>
              <a:buClr>
                <a:srgbClr val="AB603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Automatická navíjecí &amp; odvíjecí zařízení</a:t>
            </a:r>
          </a:p>
          <a:p>
            <a:pPr marL="278606" marR="0" lvl="0" indent="-278606" algn="l" defTabSz="371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13"/>
              </a:spcAft>
              <a:buClr>
                <a:srgbClr val="AB603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Volitelná příslušenství: </a:t>
            </a:r>
          </a:p>
          <a:p>
            <a:pPr marL="1200150" marR="0" lvl="2" indent="-285750" algn="l" defTabSz="371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13"/>
              </a:spcAft>
              <a:buClr>
                <a:srgbClr val="AB603D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 měření</a:t>
            </a:r>
          </a:p>
          <a:p>
            <a:pPr marL="1200150" marR="0" lvl="2" indent="-285750" algn="l" defTabSz="371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13"/>
              </a:spcAft>
              <a:buClr>
                <a:srgbClr val="AB603D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 stříhání</a:t>
            </a:r>
          </a:p>
          <a:p>
            <a:pPr marL="1200150" marR="0" lvl="2" indent="-285750" algn="l" defTabSz="371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13"/>
              </a:spcAft>
              <a:buClr>
                <a:srgbClr val="AB603D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 tisk štítků</a:t>
            </a:r>
          </a:p>
          <a:p>
            <a:pPr marL="278606" marR="0" lvl="0" indent="-278606" algn="l" defTabSz="371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13"/>
              </a:spcAft>
              <a:buClr>
                <a:srgbClr val="AB603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Skladové systémy</a:t>
            </a:r>
          </a:p>
          <a:p>
            <a:pPr marL="278606" marR="0" lvl="0" indent="-278606" algn="l" defTabSz="371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13"/>
              </a:spcAft>
              <a:buClr>
                <a:srgbClr val="AB603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Školení &amp; uvedení do provozu</a:t>
            </a:r>
          </a:p>
          <a:p>
            <a:pPr marL="278606" marR="0" lvl="0" indent="-278606" algn="l" defTabSz="371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13"/>
              </a:spcAft>
              <a:buClr>
                <a:srgbClr val="AB603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Zákaznický servis &amp; údržba</a:t>
            </a:r>
          </a:p>
        </p:txBody>
      </p:sp>
      <p:pic>
        <p:nvPicPr>
          <p:cNvPr id="3" name="Grafik 9">
            <a:extLst>
              <a:ext uri="{FF2B5EF4-FFF2-40B4-BE49-F238E27FC236}">
                <a16:creationId xmlns:a16="http://schemas.microsoft.com/office/drawing/2014/main" id="{B0EC3B27-0092-3C74-4E74-2B880369835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9314" y="6483156"/>
            <a:ext cx="1230923" cy="13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05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3" userDrawn="1">
          <p15:clr>
            <a:srgbClr val="FBAE40"/>
          </p15:clr>
        </p15:guide>
        <p15:guide id="2" orient="horz" pos="913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.4_Accesso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A4D73A12-F29D-9AD8-9C79-7888EDA2121E}"/>
              </a:ext>
            </a:extLst>
          </p:cNvPr>
          <p:cNvSpPr/>
          <p:nvPr userDrawn="1"/>
        </p:nvSpPr>
        <p:spPr>
          <a:xfrm>
            <a:off x="5674293" y="0"/>
            <a:ext cx="4211578" cy="6858000"/>
          </a:xfrm>
          <a:prstGeom prst="rect">
            <a:avLst/>
          </a:prstGeom>
          <a:solidFill>
            <a:srgbClr val="02020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58BF21-6948-408C-B5EC-D1353CFF7C66}"/>
              </a:ext>
            </a:extLst>
          </p:cNvPr>
          <p:cNvSpPr txBox="1"/>
          <p:nvPr userDrawn="1"/>
        </p:nvSpPr>
        <p:spPr>
          <a:xfrm>
            <a:off x="0" y="627235"/>
            <a:ext cx="4858603" cy="58477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marL="0" marR="0" lvl="0" indent="45085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Mezinárodní normy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0809C1-2FAD-443E-89A0-F7D5A8BBF751}"/>
              </a:ext>
            </a:extLst>
          </p:cNvPr>
          <p:cNvSpPr txBox="1"/>
          <p:nvPr userDrawn="1"/>
        </p:nvSpPr>
        <p:spPr>
          <a:xfrm>
            <a:off x="479593" y="1457159"/>
            <a:ext cx="5238702" cy="4218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00113">
              <a:lnSpc>
                <a:spcPct val="150000"/>
              </a:lnSpc>
              <a:tabLst>
                <a:tab pos="987425" algn="l"/>
              </a:tabLst>
            </a:pPr>
            <a:r>
              <a:rPr lang="cs-CZ" sz="1000" noProof="1">
                <a:latin typeface="+mj-lt"/>
                <a:cs typeface="Arial" panose="020B0604020202020204" pitchFamily="34" charset="0"/>
              </a:rPr>
              <a:t>Belgie  	Comité Electrotechnique Belge (CEBEC)  </a:t>
            </a:r>
          </a:p>
          <a:p>
            <a:pPr defTabSz="900113">
              <a:lnSpc>
                <a:spcPct val="150000"/>
              </a:lnSpc>
              <a:tabLst>
                <a:tab pos="987425" algn="l"/>
              </a:tabLst>
            </a:pPr>
            <a:r>
              <a:rPr lang="cs-CZ" sz="1000" noProof="1">
                <a:latin typeface="+mj-lt"/>
                <a:cs typeface="Arial" panose="020B0604020202020204" pitchFamily="34" charset="0"/>
              </a:rPr>
              <a:t>Čína  	China Compulsory Certification (CCC)  </a:t>
            </a:r>
          </a:p>
          <a:p>
            <a:pPr defTabSz="900113">
              <a:lnSpc>
                <a:spcPct val="150000"/>
              </a:lnSpc>
              <a:tabLst>
                <a:tab pos="987425" algn="l"/>
              </a:tabLst>
            </a:pPr>
            <a:r>
              <a:rPr lang="cs-CZ" sz="1000" noProof="1">
                <a:latin typeface="+mj-lt"/>
                <a:cs typeface="Arial" panose="020B0604020202020204" pitchFamily="34" charset="0"/>
              </a:rPr>
              <a:t>Dánsko 	Danmarks Elektriske Materialkontroll (DEMKO)  </a:t>
            </a:r>
          </a:p>
          <a:p>
            <a:pPr defTabSz="900113">
              <a:lnSpc>
                <a:spcPct val="150000"/>
              </a:lnSpc>
              <a:tabLst>
                <a:tab pos="987425" algn="l"/>
              </a:tabLst>
            </a:pPr>
            <a:r>
              <a:rPr lang="cs-CZ" sz="1000" noProof="1">
                <a:latin typeface="+mj-lt"/>
                <a:cs typeface="Arial" panose="020B0604020202020204" pitchFamily="34" charset="0"/>
              </a:rPr>
              <a:t>Německo  	VDE-Prüfstelle (Verband Deutscher Elektrtotechniker e.V.)  </a:t>
            </a:r>
          </a:p>
          <a:p>
            <a:pPr defTabSz="900113">
              <a:lnSpc>
                <a:spcPct val="150000"/>
              </a:lnSpc>
              <a:tabLst>
                <a:tab pos="987425" algn="l"/>
              </a:tabLst>
            </a:pPr>
            <a:r>
              <a:rPr lang="cs-CZ" sz="1000" noProof="1">
                <a:latin typeface="+mj-lt"/>
                <a:cs typeface="Arial" panose="020B0604020202020204" pitchFamily="34" charset="0"/>
              </a:rPr>
              <a:t>Německo	Fraunhofer Institut, Produktionstechnik und Automatisierung  </a:t>
            </a:r>
          </a:p>
          <a:p>
            <a:pPr defTabSz="900113">
              <a:lnSpc>
                <a:spcPct val="150000"/>
              </a:lnSpc>
              <a:tabLst>
                <a:tab pos="987425" algn="l"/>
              </a:tabLst>
            </a:pPr>
            <a:r>
              <a:rPr lang="cs-CZ" sz="1000" noProof="1">
                <a:latin typeface="+mj-lt"/>
                <a:cs typeface="Arial" panose="020B0604020202020204" pitchFamily="34" charset="0"/>
              </a:rPr>
              <a:t>Evropa	Communauté Européenne  </a:t>
            </a:r>
          </a:p>
          <a:p>
            <a:pPr defTabSz="900113">
              <a:lnSpc>
                <a:spcPct val="150000"/>
              </a:lnSpc>
              <a:tabLst>
                <a:tab pos="987425" algn="l"/>
              </a:tabLst>
            </a:pPr>
            <a:r>
              <a:rPr lang="cs-CZ" sz="1000" noProof="1">
                <a:latin typeface="+mj-lt"/>
                <a:cs typeface="Arial" panose="020B0604020202020204" pitchFamily="34" charset="0"/>
              </a:rPr>
              <a:t>Finsko  	FIMKO LTD  </a:t>
            </a:r>
          </a:p>
          <a:p>
            <a:pPr defTabSz="900113">
              <a:lnSpc>
                <a:spcPct val="150000"/>
              </a:lnSpc>
              <a:tabLst>
                <a:tab pos="987425" algn="l"/>
              </a:tabLst>
            </a:pPr>
            <a:r>
              <a:rPr lang="cs-CZ" sz="1000" noProof="1">
                <a:latin typeface="+mj-lt"/>
                <a:cs typeface="Arial" panose="020B0604020202020204" pitchFamily="34" charset="0"/>
              </a:rPr>
              <a:t>Francie  	Union Technique de I'Electricité  </a:t>
            </a:r>
          </a:p>
          <a:p>
            <a:pPr defTabSz="900113">
              <a:lnSpc>
                <a:spcPct val="150000"/>
              </a:lnSpc>
              <a:tabLst>
                <a:tab pos="987425" algn="l"/>
              </a:tabLst>
            </a:pPr>
            <a:r>
              <a:rPr lang="cs-CZ" sz="1000" noProof="1">
                <a:latin typeface="+mj-lt"/>
                <a:cs typeface="Arial" panose="020B0604020202020204" pitchFamily="34" charset="0"/>
              </a:rPr>
              <a:t>Velká Británie	BSI British Standards Institution (licensing office)  </a:t>
            </a:r>
          </a:p>
          <a:p>
            <a:pPr defTabSz="900113">
              <a:lnSpc>
                <a:spcPct val="150000"/>
              </a:lnSpc>
              <a:tabLst>
                <a:tab pos="987425" algn="l"/>
              </a:tabLst>
            </a:pPr>
            <a:r>
              <a:rPr lang="cs-CZ" sz="1000" noProof="1">
                <a:latin typeface="+mj-lt"/>
                <a:cs typeface="Arial" panose="020B0604020202020204" pitchFamily="34" charset="0"/>
              </a:rPr>
              <a:t>Itálie  	IMQ Instituto Italiano de Marchio Qualitá  </a:t>
            </a:r>
          </a:p>
          <a:p>
            <a:pPr defTabSz="900113">
              <a:lnSpc>
                <a:spcPct val="150000"/>
              </a:lnSpc>
              <a:tabLst>
                <a:tab pos="987425" algn="l"/>
              </a:tabLst>
            </a:pPr>
            <a:r>
              <a:rPr lang="cs-CZ" sz="1000" noProof="1">
                <a:latin typeface="+mj-lt"/>
                <a:cs typeface="Arial" panose="020B0604020202020204" pitchFamily="34" charset="0"/>
              </a:rPr>
              <a:t>Kanada  	Canadian Standards Association (CSA)  </a:t>
            </a:r>
          </a:p>
          <a:p>
            <a:pPr defTabSz="900113">
              <a:lnSpc>
                <a:spcPct val="150000"/>
              </a:lnSpc>
              <a:tabLst>
                <a:tab pos="987425" algn="l"/>
              </a:tabLst>
            </a:pPr>
            <a:r>
              <a:rPr lang="cs-CZ" sz="1000" noProof="1">
                <a:latin typeface="+mj-lt"/>
                <a:cs typeface="Arial" panose="020B0604020202020204" pitchFamily="34" charset="0"/>
              </a:rPr>
              <a:t>Nizozemí  	Naamloze Vennootschap tot Keuring van Electrotechnische </a:t>
            </a:r>
            <a:br>
              <a:rPr lang="cs-CZ" sz="1000" noProof="1">
                <a:latin typeface="+mj-lt"/>
                <a:cs typeface="Arial" panose="020B0604020202020204" pitchFamily="34" charset="0"/>
              </a:rPr>
            </a:br>
            <a:r>
              <a:rPr lang="cs-CZ" sz="1000" noProof="1">
                <a:latin typeface="+mj-lt"/>
                <a:cs typeface="Arial" panose="020B0604020202020204" pitchFamily="34" charset="0"/>
              </a:rPr>
              <a:t>	Materialen (KEMA)  </a:t>
            </a:r>
          </a:p>
          <a:p>
            <a:pPr defTabSz="900113">
              <a:lnSpc>
                <a:spcPct val="150000"/>
              </a:lnSpc>
              <a:tabLst>
                <a:tab pos="987425" algn="l"/>
              </a:tabLst>
            </a:pPr>
            <a:r>
              <a:rPr lang="cs-CZ" sz="1000" noProof="1">
                <a:latin typeface="+mj-lt"/>
                <a:cs typeface="Arial" panose="020B0604020202020204" pitchFamily="34" charset="0"/>
              </a:rPr>
              <a:t>Norsko  	Norges Elektriske Materiellkontroll (NEMKO)  </a:t>
            </a:r>
          </a:p>
          <a:p>
            <a:pPr defTabSz="900113">
              <a:lnSpc>
                <a:spcPct val="150000"/>
              </a:lnSpc>
              <a:tabLst>
                <a:tab pos="987425" algn="l"/>
              </a:tabLst>
            </a:pPr>
            <a:r>
              <a:rPr lang="cs-CZ" sz="1000" noProof="1">
                <a:latin typeface="+mj-lt"/>
                <a:cs typeface="Arial" panose="020B0604020202020204" pitchFamily="34" charset="0"/>
              </a:rPr>
              <a:t>Rakousko  	Österreichischer Verband für Elektrotechnik (Zeichenvergabestelle)  </a:t>
            </a:r>
          </a:p>
          <a:p>
            <a:pPr defTabSz="900113">
              <a:lnSpc>
                <a:spcPct val="150000"/>
              </a:lnSpc>
              <a:tabLst>
                <a:tab pos="987425" algn="l"/>
              </a:tabLst>
            </a:pPr>
            <a:r>
              <a:rPr lang="cs-CZ" sz="1000" noProof="1">
                <a:latin typeface="+mj-lt"/>
                <a:cs typeface="Arial" panose="020B0604020202020204" pitchFamily="34" charset="0"/>
              </a:rPr>
              <a:t>Švédsko  	Svenska Elektriska Materielkontrollanstalten (SEMKO)  </a:t>
            </a:r>
          </a:p>
          <a:p>
            <a:pPr defTabSz="900113">
              <a:lnSpc>
                <a:spcPct val="150000"/>
              </a:lnSpc>
              <a:tabLst>
                <a:tab pos="987425" algn="l"/>
              </a:tabLst>
            </a:pPr>
            <a:r>
              <a:rPr lang="cs-CZ" sz="1000" noProof="1">
                <a:latin typeface="+mj-lt"/>
                <a:cs typeface="Arial" panose="020B0604020202020204" pitchFamily="34" charset="0"/>
              </a:rPr>
              <a:t>Švýcarsko  	Schweizerischer Elektronischer Verein (SEV)  </a:t>
            </a:r>
          </a:p>
          <a:p>
            <a:pPr defTabSz="900113">
              <a:lnSpc>
                <a:spcPct val="150000"/>
              </a:lnSpc>
              <a:tabLst>
                <a:tab pos="987425" algn="l"/>
              </a:tabLst>
            </a:pPr>
            <a:r>
              <a:rPr lang="cs-CZ" sz="1000" noProof="1">
                <a:latin typeface="+mj-lt"/>
                <a:cs typeface="Arial" panose="020B0604020202020204" pitchFamily="34" charset="0"/>
              </a:rPr>
              <a:t>USA  	Underwriters Laboratories Inc. (UL) </a:t>
            </a:r>
          </a:p>
        </p:txBody>
      </p:sp>
      <p:pic>
        <p:nvPicPr>
          <p:cNvPr id="3" name="Grafik 20">
            <a:extLst>
              <a:ext uri="{FF2B5EF4-FFF2-40B4-BE49-F238E27FC236}">
                <a16:creationId xmlns:a16="http://schemas.microsoft.com/office/drawing/2014/main" id="{F6A243DC-CF58-6B3F-5077-1676705910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161" y="1521416"/>
            <a:ext cx="508432" cy="523762"/>
          </a:xfrm>
          <a:prstGeom prst="rect">
            <a:avLst/>
          </a:prstGeom>
        </p:spPr>
      </p:pic>
      <p:pic>
        <p:nvPicPr>
          <p:cNvPr id="4" name="Picture 52">
            <a:extLst>
              <a:ext uri="{FF2B5EF4-FFF2-40B4-BE49-F238E27FC236}">
                <a16:creationId xmlns:a16="http://schemas.microsoft.com/office/drawing/2014/main" id="{39640304-42AF-6E93-4EAD-0C6AD37CAE1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120" y="1522678"/>
            <a:ext cx="675593" cy="490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rafik 22">
            <a:extLst>
              <a:ext uri="{FF2B5EF4-FFF2-40B4-BE49-F238E27FC236}">
                <a16:creationId xmlns:a16="http://schemas.microsoft.com/office/drawing/2014/main" id="{26F33426-F7B4-2159-D137-4B98F0BF686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701" y="1501708"/>
            <a:ext cx="563179" cy="563179"/>
          </a:xfrm>
          <a:prstGeom prst="rect">
            <a:avLst/>
          </a:prstGeom>
        </p:spPr>
      </p:pic>
      <p:pic>
        <p:nvPicPr>
          <p:cNvPr id="9" name="Grafik 42">
            <a:extLst>
              <a:ext uri="{FF2B5EF4-FFF2-40B4-BE49-F238E27FC236}">
                <a16:creationId xmlns:a16="http://schemas.microsoft.com/office/drawing/2014/main" id="{62A95A64-4CE6-9029-C846-56A564E106A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021" y="2160253"/>
            <a:ext cx="636075" cy="517745"/>
          </a:xfrm>
          <a:prstGeom prst="rect">
            <a:avLst/>
          </a:prstGeom>
        </p:spPr>
      </p:pic>
      <p:pic>
        <p:nvPicPr>
          <p:cNvPr id="13" name="Grafik 43">
            <a:extLst>
              <a:ext uri="{FF2B5EF4-FFF2-40B4-BE49-F238E27FC236}">
                <a16:creationId xmlns:a16="http://schemas.microsoft.com/office/drawing/2014/main" id="{318BADA0-A8D6-B140-AD9F-F5B0FBA74D7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316" y="2253648"/>
            <a:ext cx="784884" cy="39853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Grafik 23">
            <a:extLst>
              <a:ext uri="{FF2B5EF4-FFF2-40B4-BE49-F238E27FC236}">
                <a16:creationId xmlns:a16="http://schemas.microsoft.com/office/drawing/2014/main" id="{171985EF-E7F2-6C45-FEA8-28A057C69ED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091" y="2258349"/>
            <a:ext cx="551197" cy="393830"/>
          </a:xfrm>
          <a:prstGeom prst="rect">
            <a:avLst/>
          </a:prstGeom>
        </p:spPr>
      </p:pic>
      <p:pic>
        <p:nvPicPr>
          <p:cNvPr id="15" name="Grafik 25">
            <a:extLst>
              <a:ext uri="{FF2B5EF4-FFF2-40B4-BE49-F238E27FC236}">
                <a16:creationId xmlns:a16="http://schemas.microsoft.com/office/drawing/2014/main" id="{752C0B9C-4E31-B841-40A9-806B4A5B0EF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853" y="2892693"/>
            <a:ext cx="510235" cy="522481"/>
          </a:xfrm>
          <a:prstGeom prst="rect">
            <a:avLst/>
          </a:prstGeom>
        </p:spPr>
      </p:pic>
      <p:pic>
        <p:nvPicPr>
          <p:cNvPr id="16" name="Grafik 28">
            <a:extLst>
              <a:ext uri="{FF2B5EF4-FFF2-40B4-BE49-F238E27FC236}">
                <a16:creationId xmlns:a16="http://schemas.microsoft.com/office/drawing/2014/main" id="{CB87524F-8EB7-5BA8-BF7E-488F680C898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128" y="2892693"/>
            <a:ext cx="536307" cy="536307"/>
          </a:xfrm>
          <a:prstGeom prst="rect">
            <a:avLst/>
          </a:prstGeom>
        </p:spPr>
      </p:pic>
      <p:pic>
        <p:nvPicPr>
          <p:cNvPr id="17" name="Grafik 30">
            <a:extLst>
              <a:ext uri="{FF2B5EF4-FFF2-40B4-BE49-F238E27FC236}">
                <a16:creationId xmlns:a16="http://schemas.microsoft.com/office/drawing/2014/main" id="{CA40A62C-C577-0AD8-EDEB-97ABB9B91907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377" y="2892693"/>
            <a:ext cx="634973" cy="609971"/>
          </a:xfrm>
          <a:prstGeom prst="rect">
            <a:avLst/>
          </a:prstGeom>
        </p:spPr>
      </p:pic>
      <p:grpSp>
        <p:nvGrpSpPr>
          <p:cNvPr id="20" name="Gruppieren 6">
            <a:extLst>
              <a:ext uri="{FF2B5EF4-FFF2-40B4-BE49-F238E27FC236}">
                <a16:creationId xmlns:a16="http://schemas.microsoft.com/office/drawing/2014/main" id="{45510F16-7D43-D91E-5301-AB7E74394A73}"/>
              </a:ext>
            </a:extLst>
          </p:cNvPr>
          <p:cNvGrpSpPr/>
          <p:nvPr userDrawn="1"/>
        </p:nvGrpSpPr>
        <p:grpSpPr>
          <a:xfrm>
            <a:off x="6726029" y="3585039"/>
            <a:ext cx="492059" cy="493645"/>
            <a:chOff x="2631046" y="4921795"/>
            <a:chExt cx="378194" cy="379413"/>
          </a:xfrm>
          <a:solidFill>
            <a:srgbClr val="CDCDCD"/>
          </a:solidFill>
        </p:grpSpPr>
        <p:sp>
          <p:nvSpPr>
            <p:cNvPr id="21" name="Freeform 39">
              <a:extLst>
                <a:ext uri="{FF2B5EF4-FFF2-40B4-BE49-F238E27FC236}">
                  <a16:creationId xmlns:a16="http://schemas.microsoft.com/office/drawing/2014/main" id="{B8BEA049-5CFF-B1D4-E1C0-0B0D771B15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1046" y="4921795"/>
              <a:ext cx="362723" cy="379413"/>
            </a:xfrm>
            <a:custGeom>
              <a:avLst/>
              <a:gdLst>
                <a:gd name="T0" fmla="*/ 188 w 45"/>
                <a:gd name="T1" fmla="*/ 183 h 51"/>
                <a:gd name="T2" fmla="*/ 122 w 45"/>
                <a:gd name="T3" fmla="*/ 211 h 51"/>
                <a:gd name="T4" fmla="*/ 28 w 45"/>
                <a:gd name="T5" fmla="*/ 117 h 51"/>
                <a:gd name="T6" fmla="*/ 122 w 45"/>
                <a:gd name="T7" fmla="*/ 23 h 51"/>
                <a:gd name="T8" fmla="*/ 192 w 45"/>
                <a:gd name="T9" fmla="*/ 61 h 51"/>
                <a:gd name="T10" fmla="*/ 211 w 45"/>
                <a:gd name="T11" fmla="*/ 42 h 51"/>
                <a:gd name="T12" fmla="*/ 122 w 45"/>
                <a:gd name="T13" fmla="*/ 0 h 51"/>
                <a:gd name="T14" fmla="*/ 0 w 45"/>
                <a:gd name="T15" fmla="*/ 117 h 51"/>
                <a:gd name="T16" fmla="*/ 122 w 45"/>
                <a:gd name="T17" fmla="*/ 239 h 51"/>
                <a:gd name="T18" fmla="*/ 206 w 45"/>
                <a:gd name="T19" fmla="*/ 202 h 51"/>
                <a:gd name="T20" fmla="*/ 188 w 45"/>
                <a:gd name="T21" fmla="*/ 183 h 5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5" h="51">
                  <a:moveTo>
                    <a:pt x="40" y="39"/>
                  </a:moveTo>
                  <a:cubicBezTo>
                    <a:pt x="36" y="43"/>
                    <a:pt x="31" y="45"/>
                    <a:pt x="26" y="45"/>
                  </a:cubicBezTo>
                  <a:cubicBezTo>
                    <a:pt x="15" y="45"/>
                    <a:pt x="6" y="36"/>
                    <a:pt x="6" y="25"/>
                  </a:cubicBezTo>
                  <a:cubicBezTo>
                    <a:pt x="6" y="14"/>
                    <a:pt x="15" y="5"/>
                    <a:pt x="26" y="5"/>
                  </a:cubicBezTo>
                  <a:cubicBezTo>
                    <a:pt x="32" y="5"/>
                    <a:pt x="37" y="8"/>
                    <a:pt x="41" y="13"/>
                  </a:cubicBezTo>
                  <a:lnTo>
                    <a:pt x="45" y="9"/>
                  </a:lnTo>
                  <a:cubicBezTo>
                    <a:pt x="41" y="3"/>
                    <a:pt x="33" y="0"/>
                    <a:pt x="26" y="0"/>
                  </a:cubicBezTo>
                  <a:cubicBezTo>
                    <a:pt x="12" y="0"/>
                    <a:pt x="0" y="11"/>
                    <a:pt x="0" y="25"/>
                  </a:cubicBezTo>
                  <a:cubicBezTo>
                    <a:pt x="0" y="39"/>
                    <a:pt x="12" y="51"/>
                    <a:pt x="26" y="51"/>
                  </a:cubicBezTo>
                  <a:cubicBezTo>
                    <a:pt x="33" y="51"/>
                    <a:pt x="40" y="48"/>
                    <a:pt x="44" y="43"/>
                  </a:cubicBezTo>
                  <a:lnTo>
                    <a:pt x="40" y="39"/>
                  </a:lnTo>
                  <a:close/>
                </a:path>
              </a:pathLst>
            </a:custGeom>
            <a:grpFill/>
            <a:ln w="0">
              <a:solidFill>
                <a:srgbClr val="CDCDC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22" name="Freeform 40">
              <a:extLst>
                <a:ext uri="{FF2B5EF4-FFF2-40B4-BE49-F238E27FC236}">
                  <a16:creationId xmlns:a16="http://schemas.microsoft.com/office/drawing/2014/main" id="{8A5120FA-7D47-0901-3CA2-575281527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9792" y="4988470"/>
              <a:ext cx="128930" cy="238125"/>
            </a:xfrm>
            <a:custGeom>
              <a:avLst/>
              <a:gdLst>
                <a:gd name="T0" fmla="*/ 75 w 16"/>
                <a:gd name="T1" fmla="*/ 42 h 32"/>
                <a:gd name="T2" fmla="*/ 75 w 16"/>
                <a:gd name="T3" fmla="*/ 0 h 32"/>
                <a:gd name="T4" fmla="*/ 5 w 16"/>
                <a:gd name="T5" fmla="*/ 52 h 32"/>
                <a:gd name="T6" fmla="*/ 47 w 16"/>
                <a:gd name="T7" fmla="*/ 94 h 32"/>
                <a:gd name="T8" fmla="*/ 47 w 16"/>
                <a:gd name="T9" fmla="*/ 108 h 32"/>
                <a:gd name="T10" fmla="*/ 38 w 16"/>
                <a:gd name="T11" fmla="*/ 108 h 32"/>
                <a:gd name="T12" fmla="*/ 23 w 16"/>
                <a:gd name="T13" fmla="*/ 89 h 32"/>
                <a:gd name="T14" fmla="*/ 14 w 16"/>
                <a:gd name="T15" fmla="*/ 89 h 32"/>
                <a:gd name="T16" fmla="*/ 0 w 16"/>
                <a:gd name="T17" fmla="*/ 98 h 32"/>
                <a:gd name="T18" fmla="*/ 70 w 16"/>
                <a:gd name="T19" fmla="*/ 150 h 32"/>
                <a:gd name="T20" fmla="*/ 70 w 16"/>
                <a:gd name="T21" fmla="*/ 84 h 32"/>
                <a:gd name="T22" fmla="*/ 38 w 16"/>
                <a:gd name="T23" fmla="*/ 47 h 32"/>
                <a:gd name="T24" fmla="*/ 52 w 16"/>
                <a:gd name="T25" fmla="*/ 38 h 32"/>
                <a:gd name="T26" fmla="*/ 56 w 16"/>
                <a:gd name="T27" fmla="*/ 47 h 32"/>
                <a:gd name="T28" fmla="*/ 75 w 16"/>
                <a:gd name="T29" fmla="*/ 42 h 3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6" h="32">
                  <a:moveTo>
                    <a:pt x="16" y="9"/>
                  </a:moveTo>
                  <a:lnTo>
                    <a:pt x="16" y="0"/>
                  </a:lnTo>
                  <a:cubicBezTo>
                    <a:pt x="9" y="1"/>
                    <a:pt x="4" y="3"/>
                    <a:pt x="1" y="11"/>
                  </a:cubicBezTo>
                  <a:lnTo>
                    <a:pt x="10" y="20"/>
                  </a:lnTo>
                  <a:lnTo>
                    <a:pt x="10" y="23"/>
                  </a:lnTo>
                  <a:lnTo>
                    <a:pt x="8" y="23"/>
                  </a:lnTo>
                  <a:lnTo>
                    <a:pt x="5" y="19"/>
                  </a:lnTo>
                  <a:lnTo>
                    <a:pt x="3" y="19"/>
                  </a:lnTo>
                  <a:lnTo>
                    <a:pt x="0" y="21"/>
                  </a:lnTo>
                  <a:cubicBezTo>
                    <a:pt x="4" y="29"/>
                    <a:pt x="10" y="31"/>
                    <a:pt x="15" y="32"/>
                  </a:cubicBezTo>
                  <a:lnTo>
                    <a:pt x="15" y="18"/>
                  </a:lnTo>
                  <a:lnTo>
                    <a:pt x="8" y="10"/>
                  </a:lnTo>
                  <a:cubicBezTo>
                    <a:pt x="6" y="8"/>
                    <a:pt x="9" y="6"/>
                    <a:pt x="11" y="8"/>
                  </a:cubicBezTo>
                  <a:lnTo>
                    <a:pt x="12" y="10"/>
                  </a:lnTo>
                  <a:lnTo>
                    <a:pt x="16" y="9"/>
                  </a:lnTo>
                  <a:close/>
                </a:path>
              </a:pathLst>
            </a:custGeom>
            <a:grpFill/>
            <a:ln w="9525">
              <a:solidFill>
                <a:srgbClr val="CDCDC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23" name="Freeform 41">
              <a:extLst>
                <a:ext uri="{FF2B5EF4-FFF2-40B4-BE49-F238E27FC236}">
                  <a16:creationId xmlns:a16="http://schemas.microsoft.com/office/drawing/2014/main" id="{3F59796F-5DD3-0C1B-5D2B-49B733B2F9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56243" y="4988470"/>
              <a:ext cx="152997" cy="238125"/>
            </a:xfrm>
            <a:custGeom>
              <a:avLst/>
              <a:gdLst>
                <a:gd name="T0" fmla="*/ 28 w 19"/>
                <a:gd name="T1" fmla="*/ 38 h 32"/>
                <a:gd name="T2" fmla="*/ 28 w 19"/>
                <a:gd name="T3" fmla="*/ 66 h 32"/>
                <a:gd name="T4" fmla="*/ 42 w 19"/>
                <a:gd name="T5" fmla="*/ 66 h 32"/>
                <a:gd name="T6" fmla="*/ 28 w 19"/>
                <a:gd name="T7" fmla="*/ 38 h 32"/>
                <a:gd name="T8" fmla="*/ 0 w 19"/>
                <a:gd name="T9" fmla="*/ 0 h 32"/>
                <a:gd name="T10" fmla="*/ 0 w 19"/>
                <a:gd name="T11" fmla="*/ 150 h 32"/>
                <a:gd name="T12" fmla="*/ 28 w 19"/>
                <a:gd name="T13" fmla="*/ 136 h 32"/>
                <a:gd name="T14" fmla="*/ 28 w 19"/>
                <a:gd name="T15" fmla="*/ 89 h 32"/>
                <a:gd name="T16" fmla="*/ 42 w 19"/>
                <a:gd name="T17" fmla="*/ 89 h 32"/>
                <a:gd name="T18" fmla="*/ 42 w 19"/>
                <a:gd name="T19" fmla="*/ 98 h 32"/>
                <a:gd name="T20" fmla="*/ 33 w 19"/>
                <a:gd name="T21" fmla="*/ 108 h 32"/>
                <a:gd name="T22" fmla="*/ 47 w 19"/>
                <a:gd name="T23" fmla="*/ 122 h 32"/>
                <a:gd name="T24" fmla="*/ 0 w 19"/>
                <a:gd name="T25" fmla="*/ 0 h 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9" h="32">
                  <a:moveTo>
                    <a:pt x="6" y="8"/>
                  </a:moveTo>
                  <a:lnTo>
                    <a:pt x="6" y="14"/>
                  </a:lnTo>
                  <a:lnTo>
                    <a:pt x="9" y="14"/>
                  </a:lnTo>
                  <a:cubicBezTo>
                    <a:pt x="9" y="11"/>
                    <a:pt x="8" y="9"/>
                    <a:pt x="6" y="8"/>
                  </a:cubicBezTo>
                  <a:close/>
                  <a:moveTo>
                    <a:pt x="0" y="0"/>
                  </a:moveTo>
                  <a:lnTo>
                    <a:pt x="0" y="32"/>
                  </a:lnTo>
                  <a:lnTo>
                    <a:pt x="6" y="29"/>
                  </a:lnTo>
                  <a:lnTo>
                    <a:pt x="6" y="19"/>
                  </a:lnTo>
                  <a:lnTo>
                    <a:pt x="9" y="19"/>
                  </a:lnTo>
                  <a:lnTo>
                    <a:pt x="9" y="21"/>
                  </a:lnTo>
                  <a:lnTo>
                    <a:pt x="7" y="23"/>
                  </a:lnTo>
                  <a:lnTo>
                    <a:pt x="10" y="26"/>
                  </a:lnTo>
                  <a:cubicBezTo>
                    <a:pt x="19" y="15"/>
                    <a:pt x="13" y="3"/>
                    <a:pt x="0" y="0"/>
                  </a:cubicBezTo>
                  <a:close/>
                </a:path>
              </a:pathLst>
            </a:custGeom>
            <a:grpFill/>
            <a:ln w="9525">
              <a:solidFill>
                <a:srgbClr val="CDCDCD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 dirty="0"/>
            </a:p>
          </p:txBody>
        </p:sp>
      </p:grpSp>
      <p:pic>
        <p:nvPicPr>
          <p:cNvPr id="24" name="Grafik 33">
            <a:extLst>
              <a:ext uri="{FF2B5EF4-FFF2-40B4-BE49-F238E27FC236}">
                <a16:creationId xmlns:a16="http://schemas.microsoft.com/office/drawing/2014/main" id="{08B62554-2A46-07E6-722E-BCE4DDF3A71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278" y="3665427"/>
            <a:ext cx="610914" cy="341293"/>
          </a:xfrm>
          <a:prstGeom prst="rect">
            <a:avLst/>
          </a:prstGeom>
        </p:spPr>
      </p:pic>
      <p:pic>
        <p:nvPicPr>
          <p:cNvPr id="25" name="Grafik 35">
            <a:extLst>
              <a:ext uri="{FF2B5EF4-FFF2-40B4-BE49-F238E27FC236}">
                <a16:creationId xmlns:a16="http://schemas.microsoft.com/office/drawing/2014/main" id="{62CEA3C3-0A80-BA08-4021-339B9386ACD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832" y="3621038"/>
            <a:ext cx="482838" cy="482838"/>
          </a:xfrm>
          <a:prstGeom prst="rect">
            <a:avLst/>
          </a:prstGeom>
        </p:spPr>
      </p:pic>
      <p:pic>
        <p:nvPicPr>
          <p:cNvPr id="26" name="Grafik 36">
            <a:extLst>
              <a:ext uri="{FF2B5EF4-FFF2-40B4-BE49-F238E27FC236}">
                <a16:creationId xmlns:a16="http://schemas.microsoft.com/office/drawing/2014/main" id="{58D70CF1-E248-B80B-24A6-68179B7169B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927" y="4366760"/>
            <a:ext cx="736900" cy="251216"/>
          </a:xfrm>
          <a:prstGeom prst="rect">
            <a:avLst/>
          </a:prstGeom>
        </p:spPr>
      </p:pic>
      <p:pic>
        <p:nvPicPr>
          <p:cNvPr id="27" name="Grafik 45">
            <a:extLst>
              <a:ext uri="{FF2B5EF4-FFF2-40B4-BE49-F238E27FC236}">
                <a16:creationId xmlns:a16="http://schemas.microsoft.com/office/drawing/2014/main" id="{6F3BCFD5-45A3-A834-E2C2-CD68079BDF7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duotone>
              <a:prstClr val="black"/>
              <a:srgbClr val="FFFF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606" y="4254645"/>
            <a:ext cx="476620" cy="43122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8" name="Grafik 38">
            <a:extLst>
              <a:ext uri="{FF2B5EF4-FFF2-40B4-BE49-F238E27FC236}">
                <a16:creationId xmlns:a16="http://schemas.microsoft.com/office/drawing/2014/main" id="{93B72DA3-27BC-453A-B58A-F963ABDAC30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720" y="4222744"/>
            <a:ext cx="512969" cy="503290"/>
          </a:xfrm>
          <a:prstGeom prst="rect">
            <a:avLst/>
          </a:prstGeom>
        </p:spPr>
      </p:pic>
      <p:pic>
        <p:nvPicPr>
          <p:cNvPr id="29" name="Grafik 40">
            <a:extLst>
              <a:ext uri="{FF2B5EF4-FFF2-40B4-BE49-F238E27FC236}">
                <a16:creationId xmlns:a16="http://schemas.microsoft.com/office/drawing/2014/main" id="{F713B9C2-838D-EDF1-5667-FEA4A88BCA2B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881" y="4838251"/>
            <a:ext cx="434712" cy="434712"/>
          </a:xfrm>
          <a:prstGeom prst="rect">
            <a:avLst/>
          </a:prstGeom>
        </p:spPr>
      </p:pic>
      <p:pic>
        <p:nvPicPr>
          <p:cNvPr id="31" name="Grafik 46">
            <a:extLst>
              <a:ext uri="{FF2B5EF4-FFF2-40B4-BE49-F238E27FC236}">
                <a16:creationId xmlns:a16="http://schemas.microsoft.com/office/drawing/2014/main" id="{18BA1A55-A5C7-FA2D-8967-C45FF76CFA63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457" y="4843004"/>
            <a:ext cx="484232" cy="486907"/>
          </a:xfrm>
          <a:prstGeom prst="rect">
            <a:avLst/>
          </a:prstGeom>
        </p:spPr>
      </p:pic>
      <p:pic>
        <p:nvPicPr>
          <p:cNvPr id="7" name="Grafik 9">
            <a:extLst>
              <a:ext uri="{FF2B5EF4-FFF2-40B4-BE49-F238E27FC236}">
                <a16:creationId xmlns:a16="http://schemas.microsoft.com/office/drawing/2014/main" id="{898054FB-5648-6FB5-37D6-9769DA4B7728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9314" y="6483156"/>
            <a:ext cx="1230923" cy="13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9702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3" userDrawn="1">
          <p15:clr>
            <a:srgbClr val="FBAE40"/>
          </p15:clr>
        </p15:guide>
        <p15:guide id="2" pos="353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3.4_Accesso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3758BF21-6948-408C-B5EC-D1353CFF7C66}"/>
              </a:ext>
            </a:extLst>
          </p:cNvPr>
          <p:cNvSpPr txBox="1"/>
          <p:nvPr userDrawn="1"/>
        </p:nvSpPr>
        <p:spPr>
          <a:xfrm>
            <a:off x="0" y="627235"/>
            <a:ext cx="5744497" cy="58477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marL="0" marR="0" lvl="0" indent="449263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Kvalita &amp; životní prostředí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0809C1-2FAD-443E-89A0-F7D5A8BBF751}"/>
              </a:ext>
            </a:extLst>
          </p:cNvPr>
          <p:cNvSpPr txBox="1"/>
          <p:nvPr userDrawn="1"/>
        </p:nvSpPr>
        <p:spPr>
          <a:xfrm>
            <a:off x="797998" y="1266669"/>
            <a:ext cx="8310003" cy="2556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1400" noProof="0" dirty="0"/>
              <a:t>HELUKABEL® má přísné normy kvality a ochrany životního prostředí, což je důvod, proč společnost zavedla integrovaný systém řízení k vytváření kvalitních produktů pro oblast ochrany životního prostředí na základě norem DIN EN ISO 9001, DIN EN ISO 14001 a DIN EN ISO 50001.</a:t>
            </a:r>
          </a:p>
          <a:p>
            <a:pPr algn="ctr">
              <a:lnSpc>
                <a:spcPct val="150000"/>
              </a:lnSpc>
            </a:pPr>
            <a:r>
              <a:rPr lang="cs-CZ" sz="1400" noProof="0" dirty="0"/>
              <a:t>Naše řízení kvality a politika ochrany životního prostředí jsou zaměřeny na uspokojení potřeb trhu a splnění požadavků zákazníků, stejně jako na firemní ochranu životního prostředí. Naším měřítkem je důvěra a spokojenost našich zákazníků. Ukazatelem toho je náš velký hospodářský úspěch a dlouhodobě dobré vztahy s našimi zákazníky. </a:t>
            </a:r>
            <a:endParaRPr lang="cs-CZ" sz="1400" noProof="0" dirty="0">
              <a:cs typeface="Arial" panose="020B0604020202020204" pitchFamily="34" charset="0"/>
            </a:endParaRPr>
          </a:p>
          <a:p>
            <a:pPr defTabSz="900113">
              <a:lnSpc>
                <a:spcPct val="150000"/>
              </a:lnSpc>
              <a:tabLst>
                <a:tab pos="987425" algn="l"/>
              </a:tabLst>
            </a:pPr>
            <a:endParaRPr lang="cs-CZ" sz="1000" noProof="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58AD818-65EF-2B7A-9B24-D0A669FCBC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368" y="3651185"/>
            <a:ext cx="5541264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4979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1" userDrawn="1">
          <p15:clr>
            <a:srgbClr val="FBAE40"/>
          </p15:clr>
        </p15:guide>
        <p15:guide id="2" pos="312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0_Stay_In_Touch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56DA60B3-E6CF-4DED-AF4C-5DB78504B81C}"/>
              </a:ext>
            </a:extLst>
          </p:cNvPr>
          <p:cNvSpPr txBox="1"/>
          <p:nvPr userDrawn="1"/>
        </p:nvSpPr>
        <p:spPr>
          <a:xfrm>
            <a:off x="2875951" y="3075326"/>
            <a:ext cx="41540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Zůstaňte</a:t>
            </a:r>
            <a:r>
              <a:rPr lang="de-DE" sz="36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cs-CZ" sz="3600" dirty="0">
                <a:solidFill>
                  <a:srgbClr val="AB603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 námi</a:t>
            </a:r>
            <a:endParaRPr lang="de-DE" sz="3600" dirty="0">
              <a:solidFill>
                <a:schemeClr val="tx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r>
              <a:rPr lang="cs-CZ" sz="36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v kontaktu</a:t>
            </a:r>
            <a:endParaRPr lang="de-DE" sz="36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765199B-3233-46AC-BA49-EB83A069F91F}"/>
              </a:ext>
            </a:extLst>
          </p:cNvPr>
          <p:cNvSpPr txBox="1"/>
          <p:nvPr userDrawn="1"/>
        </p:nvSpPr>
        <p:spPr>
          <a:xfrm>
            <a:off x="660401" y="4508510"/>
            <a:ext cx="8597900" cy="701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1400" b="0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HELUKABEL</a:t>
            </a:r>
            <a:r>
              <a:rPr lang="cs-CZ" sz="1400" b="0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CZ s.r.o.</a:t>
            </a:r>
            <a:r>
              <a:rPr lang="de-DE" sz="1400" b="0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| </a:t>
            </a:r>
            <a:r>
              <a:rPr lang="cs-CZ" sz="1400" b="0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Důl MAX 39 </a:t>
            </a:r>
            <a:r>
              <a:rPr lang="de-DE" sz="1400" b="0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| </a:t>
            </a:r>
            <a:r>
              <a:rPr lang="cs-CZ" sz="1400" b="0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273 06</a:t>
            </a:r>
            <a:r>
              <a:rPr lang="de-DE" sz="1400" b="0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lang="cs-CZ" sz="1400" b="0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Libušín</a:t>
            </a:r>
            <a:r>
              <a:rPr lang="de-DE" sz="1400" b="0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| Tel. </a:t>
            </a:r>
            <a:r>
              <a:rPr lang="cs-CZ" sz="1400" b="0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+420 312 672 620</a:t>
            </a:r>
            <a:endParaRPr lang="de-DE" sz="1400" b="0" i="0" u="none" strike="noStrike" kern="1200" baseline="0" dirty="0">
              <a:solidFill>
                <a:schemeClr val="tx1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cs-CZ" sz="1400" b="0" i="0" u="none" strike="noStrike" kern="1200" baseline="0" noProof="0" dirty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prodej@helukabel.cz | www.helukabel.cz</a:t>
            </a:r>
            <a:endParaRPr lang="cs-CZ" sz="1400" noProof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4104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12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.0_Stay_in_touch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92174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- 1-column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2">
            <a:extLst>
              <a:ext uri="{FF2B5EF4-FFF2-40B4-BE49-F238E27FC236}">
                <a16:creationId xmlns:a16="http://schemas.microsoft.com/office/drawing/2014/main" id="{3735907E-14C5-4853-9DDB-3498B5D84E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6595" y="1555436"/>
            <a:ext cx="5080000" cy="4332287"/>
          </a:xfrm>
          <a:prstGeom prst="rect">
            <a:avLst/>
          </a:prstGeom>
        </p:spPr>
        <p:txBody>
          <a:bodyPr/>
          <a:lstStyle>
            <a:lvl1pPr marL="232183" marR="0" indent="-232183" algn="l" defTabSz="742987" rtl="0" eaLnBrk="1" fontAlgn="auto" latinLnBrk="0" hangingPunct="1">
              <a:lnSpc>
                <a:spcPct val="150000"/>
              </a:lnSpc>
              <a:spcBef>
                <a:spcPts val="813"/>
              </a:spcBef>
              <a:spcAft>
                <a:spcPts val="0"/>
              </a:spcAft>
              <a:buClr>
                <a:srgbClr val="AB603D"/>
              </a:buClr>
              <a:buSzTx/>
              <a:buFont typeface="Symbol" panose="05050102010706020507" pitchFamily="18" charset="2"/>
              <a:buChar char="-"/>
              <a:tabLst/>
              <a:defRPr sz="1138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. </a:t>
            </a:r>
          </a:p>
          <a:p>
            <a:pPr marL="232183" marR="0" lvl="0" indent="-232183" algn="l" defTabSz="742987" rtl="0" eaLnBrk="1" fontAlgn="auto" latinLnBrk="0" hangingPunct="1">
              <a:lnSpc>
                <a:spcPct val="150000"/>
              </a:lnSpc>
              <a:spcBef>
                <a:spcPts val="813"/>
              </a:spcBef>
              <a:spcAft>
                <a:spcPts val="0"/>
              </a:spcAft>
              <a:buClr>
                <a:srgbClr val="AB603D"/>
              </a:buClr>
              <a:buSzTx/>
              <a:buFont typeface="Symbol" panose="05050102010706020507" pitchFamily="18" charset="2"/>
              <a:buChar char="-"/>
              <a:tabLst/>
              <a:defRPr/>
            </a:pP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. </a:t>
            </a:r>
          </a:p>
          <a:p>
            <a:pPr marL="232183" marR="0" lvl="0" indent="-232183" algn="l" defTabSz="742987" rtl="0" eaLnBrk="1" fontAlgn="auto" latinLnBrk="0" hangingPunct="1">
              <a:lnSpc>
                <a:spcPct val="150000"/>
              </a:lnSpc>
              <a:spcBef>
                <a:spcPts val="813"/>
              </a:spcBef>
              <a:spcAft>
                <a:spcPts val="0"/>
              </a:spcAft>
              <a:buClr>
                <a:srgbClr val="AB603D"/>
              </a:buClr>
              <a:buSzTx/>
              <a:buFont typeface="Symbol" panose="05050102010706020507" pitchFamily="18" charset="2"/>
              <a:buChar char="-"/>
              <a:tabLst/>
              <a:defRPr/>
            </a:pP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sed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.</a:t>
            </a: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1CEDC18-AB98-4DFB-893D-10F3D5674B1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86597" y="672860"/>
            <a:ext cx="5080959" cy="785004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600" b="0">
                <a:solidFill>
                  <a:srgbClr val="AB603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371495" indent="0">
              <a:buNone/>
              <a:defRPr sz="1625" b="1"/>
            </a:lvl2pPr>
            <a:lvl3pPr marL="742987" indent="0">
              <a:buNone/>
              <a:defRPr sz="1463" b="1"/>
            </a:lvl3pPr>
            <a:lvl4pPr marL="1114480" indent="0">
              <a:buNone/>
              <a:defRPr sz="1300" b="1"/>
            </a:lvl4pPr>
            <a:lvl5pPr marL="1485975" indent="0">
              <a:buNone/>
              <a:defRPr sz="1300" b="1"/>
            </a:lvl5pPr>
            <a:lvl6pPr marL="1857468" indent="0">
              <a:buNone/>
              <a:defRPr sz="1300" b="1"/>
            </a:lvl6pPr>
            <a:lvl7pPr marL="2228961" indent="0">
              <a:buNone/>
              <a:defRPr sz="1300" b="1"/>
            </a:lvl7pPr>
            <a:lvl8pPr marL="2600455" indent="0">
              <a:buNone/>
              <a:defRPr sz="1300" b="1"/>
            </a:lvl8pPr>
            <a:lvl9pPr marL="2971948" indent="0">
              <a:buNone/>
              <a:defRPr sz="1300" b="1"/>
            </a:lvl9pPr>
          </a:lstStyle>
          <a:p>
            <a:pPr lvl="0"/>
            <a:r>
              <a:rPr lang="cs-CZ" dirty="0"/>
              <a:t>Nadpis</a:t>
            </a:r>
            <a:endParaRPr lang="de-DE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16C86EF-04BA-4462-8A3A-0972477E6CAC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86596" y="305187"/>
            <a:ext cx="4190702" cy="22698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813" b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71495" indent="0">
              <a:buNone/>
              <a:defRPr sz="1625" b="1"/>
            </a:lvl2pPr>
            <a:lvl3pPr marL="742987" indent="0">
              <a:buNone/>
              <a:defRPr sz="1463" b="1"/>
            </a:lvl3pPr>
            <a:lvl4pPr marL="1114480" indent="0">
              <a:buNone/>
              <a:defRPr sz="1300" b="1"/>
            </a:lvl4pPr>
            <a:lvl5pPr marL="1485975" indent="0">
              <a:buNone/>
              <a:defRPr sz="1300" b="1"/>
            </a:lvl5pPr>
            <a:lvl6pPr marL="1857468" indent="0">
              <a:buNone/>
              <a:defRPr sz="1300" b="1"/>
            </a:lvl6pPr>
            <a:lvl7pPr marL="2228961" indent="0">
              <a:buNone/>
              <a:defRPr sz="1300" b="1"/>
            </a:lvl7pPr>
            <a:lvl8pPr marL="2600455" indent="0">
              <a:buNone/>
              <a:defRPr sz="1300" b="1"/>
            </a:lvl8pPr>
            <a:lvl9pPr marL="2971948" indent="0">
              <a:buNone/>
              <a:defRPr sz="1300" b="1"/>
            </a:lvl9pPr>
          </a:lstStyle>
          <a:p>
            <a:pPr lvl="0"/>
            <a:r>
              <a:rPr lang="cs-CZ" dirty="0"/>
              <a:t>Název kapitoly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133235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 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18"/>
          <p:cNvSpPr>
            <a:spLocks noGrp="1"/>
          </p:cNvSpPr>
          <p:nvPr>
            <p:ph type="sldNum" sz="quarter" idx="4"/>
          </p:nvPr>
        </p:nvSpPr>
        <p:spPr>
          <a:xfrm>
            <a:off x="3838575" y="6225085"/>
            <a:ext cx="222885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800">
                <a:solidFill>
                  <a:srgbClr val="AAAAAA"/>
                </a:solidFill>
              </a:defRPr>
            </a:lvl1pPr>
          </a:lstStyle>
          <a:p>
            <a:r>
              <a:rPr lang="de-DE" dirty="0"/>
              <a:t>– </a:t>
            </a:r>
            <a:fld id="{15A79DE1-26A1-4A48-AC3D-834A70C37C12}" type="slidenum">
              <a:rPr lang="de-DE" smtClean="0"/>
              <a:pPr/>
              <a:t>‹#›</a:t>
            </a:fld>
            <a:r>
              <a:rPr lang="de-DE" dirty="0"/>
              <a:t> –</a:t>
            </a:r>
          </a:p>
        </p:txBody>
      </p:sp>
      <p:sp>
        <p:nvSpPr>
          <p:cNvPr id="6" name="Bildplatzhalter 10"/>
          <p:cNvSpPr>
            <a:spLocks noGrp="1"/>
          </p:cNvSpPr>
          <p:nvPr>
            <p:ph type="pic" sz="quarter" idx="10"/>
          </p:nvPr>
        </p:nvSpPr>
        <p:spPr>
          <a:xfrm>
            <a:off x="0" y="1267097"/>
            <a:ext cx="4953000" cy="45197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 dirty="0"/>
          </a:p>
        </p:txBody>
      </p:sp>
      <p:sp>
        <p:nvSpPr>
          <p:cNvPr id="7" name="Textplatzhalt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5226001" y="1267096"/>
            <a:ext cx="3900935" cy="410223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-171450" algn="l">
              <a:spcBef>
                <a:spcPts val="0"/>
              </a:spcBef>
              <a:buFont typeface="Arial" charset="0"/>
              <a:buChar char="•"/>
              <a:tabLst>
                <a:tab pos="180000" algn="l"/>
              </a:tabLst>
              <a:defRPr sz="1200" b="0" i="0">
                <a:solidFill>
                  <a:schemeClr val="tx1"/>
                </a:solidFill>
                <a:latin typeface="BellGothicBTRoman" charset="0"/>
                <a:ea typeface="BellGothicBTRoman" charset="0"/>
                <a:cs typeface="BellGothicBTRoman" charset="0"/>
              </a:defRPr>
            </a:lvl1pPr>
          </a:lstStyle>
          <a:p>
            <a:pPr lvl="0"/>
            <a:r>
              <a:rPr lang="de-DE" dirty="0"/>
              <a:t>Punkt 1</a:t>
            </a:r>
          </a:p>
          <a:p>
            <a:pPr lvl="0"/>
            <a:r>
              <a:rPr lang="de-DE" dirty="0" err="1"/>
              <a:t>Equiati</a:t>
            </a:r>
            <a:r>
              <a:rPr lang="de-DE" dirty="0"/>
              <a:t> </a:t>
            </a:r>
            <a:r>
              <a:rPr lang="de-DE" dirty="0" err="1"/>
              <a:t>te</a:t>
            </a:r>
            <a:r>
              <a:rPr lang="de-DE" dirty="0"/>
              <a:t> </a:t>
            </a:r>
            <a:r>
              <a:rPr lang="de-DE" dirty="0" err="1"/>
              <a:t>venimus</a:t>
            </a:r>
            <a:r>
              <a:rPr lang="de-DE" dirty="0"/>
              <a:t> et </a:t>
            </a:r>
            <a:r>
              <a:rPr lang="de-DE" dirty="0" err="1"/>
              <a:t>etur</a:t>
            </a:r>
            <a:endParaRPr lang="de-DE" dirty="0"/>
          </a:p>
          <a:p>
            <a:pPr lvl="0"/>
            <a:r>
              <a:rPr lang="de-DE" dirty="0"/>
              <a:t>Si </a:t>
            </a:r>
            <a:r>
              <a:rPr lang="de-DE" dirty="0" err="1"/>
              <a:t>sitae</a:t>
            </a:r>
            <a:r>
              <a:rPr lang="de-DE" dirty="0"/>
              <a:t> </a:t>
            </a:r>
            <a:r>
              <a:rPr lang="de-DE" dirty="0" err="1"/>
              <a:t>mintur</a:t>
            </a:r>
            <a:r>
              <a:rPr lang="de-DE" dirty="0"/>
              <a:t> </a:t>
            </a:r>
            <a:r>
              <a:rPr lang="de-DE" dirty="0" err="1"/>
              <a:t>andis</a:t>
            </a:r>
            <a:r>
              <a:rPr lang="de-DE" dirty="0"/>
              <a:t> </a:t>
            </a:r>
            <a:r>
              <a:rPr lang="de-DE" dirty="0" err="1"/>
              <a:t>eaque</a:t>
            </a:r>
            <a:r>
              <a:rPr lang="de-DE" dirty="0"/>
              <a:t> </a:t>
            </a:r>
            <a:r>
              <a:rPr lang="de-DE" dirty="0" err="1"/>
              <a:t>rempere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	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aniae</a:t>
            </a:r>
            <a:r>
              <a:rPr lang="de-DE" dirty="0"/>
              <a:t> </a:t>
            </a:r>
            <a:r>
              <a:rPr lang="de-DE" dirty="0" err="1"/>
              <a:t>volorro</a:t>
            </a:r>
            <a:r>
              <a:rPr lang="de-DE" dirty="0"/>
              <a:t> </a:t>
            </a:r>
            <a:r>
              <a:rPr lang="de-DE" dirty="0" err="1"/>
              <a:t>que</a:t>
            </a:r>
            <a:r>
              <a:rPr lang="de-DE" dirty="0"/>
              <a:t> </a:t>
            </a:r>
            <a:r>
              <a:rPr lang="de-DE" dirty="0" err="1"/>
              <a:t>re</a:t>
            </a:r>
            <a:r>
              <a:rPr lang="de-DE" dirty="0"/>
              <a:t> </a:t>
            </a:r>
            <a:r>
              <a:rPr lang="de-DE" dirty="0" err="1"/>
              <a:t>volorumquam</a:t>
            </a:r>
            <a:endParaRPr lang="de-DE" dirty="0"/>
          </a:p>
          <a:p>
            <a:pPr lvl="0"/>
            <a:r>
              <a:rPr lang="de-DE" dirty="0" err="1"/>
              <a:t>Utet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volupta</a:t>
            </a:r>
            <a:r>
              <a:rPr lang="de-DE" dirty="0"/>
              <a:t> </a:t>
            </a:r>
            <a:r>
              <a:rPr lang="de-DE" dirty="0" err="1"/>
              <a:t>illesto</a:t>
            </a:r>
            <a:r>
              <a:rPr lang="de-DE" dirty="0"/>
              <a:t> </a:t>
            </a:r>
            <a:r>
              <a:rPr lang="de-DE" dirty="0" err="1"/>
              <a:t>into</a:t>
            </a:r>
            <a:r>
              <a:rPr lang="de-DE" dirty="0"/>
              <a:t> et in cum </a:t>
            </a:r>
          </a:p>
          <a:p>
            <a:pPr lvl="0"/>
            <a:r>
              <a:rPr lang="de-DE" dirty="0"/>
              <a:t>Cum </a:t>
            </a:r>
            <a:r>
              <a:rPr lang="de-DE" dirty="0" err="1"/>
              <a:t>soluptate</a:t>
            </a:r>
            <a:r>
              <a:rPr lang="de-DE" dirty="0"/>
              <a:t> </a:t>
            </a:r>
            <a:r>
              <a:rPr lang="de-DE" dirty="0" err="1"/>
              <a:t>nosandam</a:t>
            </a:r>
            <a:r>
              <a:rPr lang="de-DE" dirty="0"/>
              <a:t> </a:t>
            </a:r>
            <a:r>
              <a:rPr lang="de-DE" dirty="0" err="1"/>
              <a:t>verro</a:t>
            </a:r>
            <a:r>
              <a:rPr lang="de-DE" dirty="0"/>
              <a:t> </a:t>
            </a:r>
            <a:r>
              <a:rPr lang="de-DE" dirty="0" err="1"/>
              <a:t>intotat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	in </a:t>
            </a:r>
            <a:r>
              <a:rPr lang="de-DE" dirty="0" err="1"/>
              <a:t>eturepro</a:t>
            </a:r>
            <a:r>
              <a:rPr lang="de-DE" dirty="0"/>
              <a:t> </a:t>
            </a:r>
            <a:r>
              <a:rPr lang="de-DE" dirty="0" err="1"/>
              <a:t>tem</a:t>
            </a:r>
            <a:r>
              <a:rPr lang="de-DE" dirty="0"/>
              <a:t> </a:t>
            </a:r>
            <a:r>
              <a:rPr lang="de-DE" dirty="0" err="1"/>
              <a:t>voluptia</a:t>
            </a:r>
            <a:r>
              <a:rPr lang="de-DE" dirty="0"/>
              <a:t> </a:t>
            </a:r>
            <a:r>
              <a:rPr lang="de-DE" dirty="0" err="1"/>
              <a:t>conseque</a:t>
            </a:r>
            <a:r>
              <a:rPr lang="de-DE" dirty="0"/>
              <a:t> pro </a:t>
            </a:r>
            <a:r>
              <a:rPr lang="de-DE" dirty="0" err="1"/>
              <a:t>mo</a:t>
            </a:r>
            <a:r>
              <a:rPr lang="de-DE" dirty="0"/>
              <a:t> </a:t>
            </a:r>
          </a:p>
          <a:p>
            <a:pPr lvl="0"/>
            <a:endParaRPr lang="de-DE" dirty="0"/>
          </a:p>
          <a:p>
            <a:pPr lvl="0"/>
            <a:r>
              <a:rPr lang="de-DE" dirty="0"/>
              <a:t>Punkt 2</a:t>
            </a:r>
          </a:p>
          <a:p>
            <a:pPr lvl="0"/>
            <a:r>
              <a:rPr lang="de-DE" dirty="0" err="1"/>
              <a:t>Equiati</a:t>
            </a:r>
            <a:r>
              <a:rPr lang="de-DE" dirty="0"/>
              <a:t> </a:t>
            </a:r>
            <a:r>
              <a:rPr lang="de-DE" dirty="0" err="1"/>
              <a:t>te</a:t>
            </a:r>
            <a:r>
              <a:rPr lang="de-DE" dirty="0"/>
              <a:t> </a:t>
            </a:r>
            <a:r>
              <a:rPr lang="de-DE" dirty="0" err="1"/>
              <a:t>venimus</a:t>
            </a:r>
            <a:r>
              <a:rPr lang="de-DE" dirty="0"/>
              <a:t> et </a:t>
            </a:r>
            <a:r>
              <a:rPr lang="de-DE" dirty="0" err="1"/>
              <a:t>etur</a:t>
            </a:r>
            <a:endParaRPr lang="de-DE" dirty="0"/>
          </a:p>
          <a:p>
            <a:pPr lvl="0"/>
            <a:r>
              <a:rPr lang="de-DE" dirty="0"/>
              <a:t>Si </a:t>
            </a:r>
            <a:r>
              <a:rPr lang="de-DE" dirty="0" err="1"/>
              <a:t>sitae</a:t>
            </a:r>
            <a:r>
              <a:rPr lang="de-DE" dirty="0"/>
              <a:t> </a:t>
            </a:r>
            <a:r>
              <a:rPr lang="de-DE" dirty="0" err="1"/>
              <a:t>mintur</a:t>
            </a:r>
            <a:r>
              <a:rPr lang="de-DE" dirty="0"/>
              <a:t> </a:t>
            </a:r>
            <a:r>
              <a:rPr lang="de-DE" dirty="0" err="1"/>
              <a:t>andis</a:t>
            </a:r>
            <a:r>
              <a:rPr lang="de-DE" dirty="0"/>
              <a:t> </a:t>
            </a:r>
            <a:r>
              <a:rPr lang="de-DE" dirty="0" err="1"/>
              <a:t>eaque</a:t>
            </a:r>
            <a:r>
              <a:rPr lang="de-DE" dirty="0"/>
              <a:t> </a:t>
            </a:r>
            <a:r>
              <a:rPr lang="de-DE" dirty="0" err="1"/>
              <a:t>rempere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	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aniae</a:t>
            </a:r>
            <a:r>
              <a:rPr lang="de-DE" dirty="0"/>
              <a:t> </a:t>
            </a:r>
            <a:r>
              <a:rPr lang="de-DE" dirty="0" err="1"/>
              <a:t>volorro</a:t>
            </a:r>
            <a:r>
              <a:rPr lang="de-DE" dirty="0"/>
              <a:t> </a:t>
            </a:r>
            <a:r>
              <a:rPr lang="de-DE" dirty="0" err="1"/>
              <a:t>que</a:t>
            </a:r>
            <a:r>
              <a:rPr lang="de-DE" dirty="0"/>
              <a:t> </a:t>
            </a:r>
            <a:r>
              <a:rPr lang="de-DE" dirty="0" err="1"/>
              <a:t>re</a:t>
            </a:r>
            <a:r>
              <a:rPr lang="de-DE" dirty="0"/>
              <a:t> </a:t>
            </a:r>
            <a:r>
              <a:rPr lang="de-DE" dirty="0" err="1"/>
              <a:t>volorumquam</a:t>
            </a:r>
            <a:endParaRPr lang="de-DE" dirty="0"/>
          </a:p>
          <a:p>
            <a:pPr lvl="0"/>
            <a:r>
              <a:rPr lang="de-DE" dirty="0" err="1"/>
              <a:t>Utet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volupta</a:t>
            </a:r>
            <a:r>
              <a:rPr lang="de-DE" dirty="0"/>
              <a:t> </a:t>
            </a:r>
            <a:r>
              <a:rPr lang="de-DE" dirty="0" err="1"/>
              <a:t>illesto</a:t>
            </a:r>
            <a:r>
              <a:rPr lang="de-DE" dirty="0"/>
              <a:t> </a:t>
            </a:r>
            <a:r>
              <a:rPr lang="de-DE" dirty="0" err="1"/>
              <a:t>into</a:t>
            </a:r>
            <a:r>
              <a:rPr lang="de-DE" dirty="0"/>
              <a:t> et in cum </a:t>
            </a:r>
          </a:p>
          <a:p>
            <a:pPr lvl="0"/>
            <a:r>
              <a:rPr lang="de-DE" dirty="0"/>
              <a:t>Cum </a:t>
            </a:r>
            <a:r>
              <a:rPr lang="de-DE" dirty="0" err="1"/>
              <a:t>soluptate</a:t>
            </a:r>
            <a:r>
              <a:rPr lang="de-DE" dirty="0"/>
              <a:t> </a:t>
            </a:r>
            <a:r>
              <a:rPr lang="de-DE" dirty="0" err="1"/>
              <a:t>nosandam</a:t>
            </a:r>
            <a:r>
              <a:rPr lang="de-DE" dirty="0"/>
              <a:t> </a:t>
            </a:r>
            <a:r>
              <a:rPr lang="de-DE" dirty="0" err="1"/>
              <a:t>verro</a:t>
            </a:r>
            <a:r>
              <a:rPr lang="de-DE" dirty="0"/>
              <a:t> </a:t>
            </a:r>
            <a:r>
              <a:rPr lang="de-DE" dirty="0" err="1"/>
              <a:t>intotat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	in </a:t>
            </a:r>
            <a:r>
              <a:rPr lang="de-DE" dirty="0" err="1"/>
              <a:t>eturepro</a:t>
            </a:r>
            <a:r>
              <a:rPr lang="de-DE" dirty="0"/>
              <a:t> </a:t>
            </a:r>
            <a:r>
              <a:rPr lang="de-DE" dirty="0" err="1"/>
              <a:t>tem</a:t>
            </a:r>
            <a:r>
              <a:rPr lang="de-DE" dirty="0"/>
              <a:t> </a:t>
            </a:r>
            <a:r>
              <a:rPr lang="de-DE" dirty="0" err="1"/>
              <a:t>voluptia</a:t>
            </a:r>
            <a:r>
              <a:rPr lang="de-DE" dirty="0"/>
              <a:t> </a:t>
            </a:r>
            <a:r>
              <a:rPr lang="de-DE" dirty="0" err="1"/>
              <a:t>conseque</a:t>
            </a:r>
            <a:r>
              <a:rPr lang="de-DE" dirty="0"/>
              <a:t> pro </a:t>
            </a:r>
            <a:r>
              <a:rPr lang="de-DE" dirty="0" err="1"/>
              <a:t>mo</a:t>
            </a:r>
            <a:r>
              <a:rPr lang="de-DE" dirty="0"/>
              <a:t> </a:t>
            </a:r>
          </a:p>
          <a:p>
            <a:pPr lvl="0"/>
            <a:endParaRPr lang="de-DE" dirty="0"/>
          </a:p>
        </p:txBody>
      </p:sp>
      <p:sp>
        <p:nvSpPr>
          <p:cNvPr id="9" name="Textplatzhalt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71727" y="558134"/>
            <a:ext cx="9362546" cy="44772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2600" b="0" i="0">
                <a:solidFill>
                  <a:srgbClr val="AAAAAA"/>
                </a:solidFill>
                <a:latin typeface="BellGothicBTRoman" charset="0"/>
                <a:ea typeface="BellGothicBTRoman" charset="0"/>
                <a:cs typeface="BellGothicBTRoman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11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271727" y="264210"/>
            <a:ext cx="9362546" cy="1995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buFontTx/>
              <a:buNone/>
              <a:defRPr sz="1600" b="0" i="0">
                <a:solidFill>
                  <a:schemeClr val="tx1"/>
                </a:solidFill>
                <a:latin typeface="BellGothicBTRoman" charset="0"/>
                <a:ea typeface="BellGothicBTRoman" charset="0"/>
                <a:cs typeface="BellGothicBTRoman" charset="0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205486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 4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dirty="0"/>
              <a:t>– </a:t>
            </a:r>
            <a:fld id="{15A79DE1-26A1-4A48-AC3D-834A70C37C12}" type="slidenum">
              <a:rPr lang="de-DE" smtClean="0"/>
              <a:pPr/>
              <a:t>‹#›</a:t>
            </a:fld>
            <a:r>
              <a:rPr lang="de-DE" dirty="0"/>
              <a:t> –</a:t>
            </a:r>
          </a:p>
        </p:txBody>
      </p:sp>
      <p:sp>
        <p:nvSpPr>
          <p:cNvPr id="4" name="Bildplatzhalter 10"/>
          <p:cNvSpPr>
            <a:spLocks noGrp="1"/>
          </p:cNvSpPr>
          <p:nvPr>
            <p:ph type="pic" sz="quarter" idx="11"/>
          </p:nvPr>
        </p:nvSpPr>
        <p:spPr>
          <a:xfrm>
            <a:off x="0" y="1267096"/>
            <a:ext cx="2476500" cy="226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 dirty="0"/>
          </a:p>
        </p:txBody>
      </p:sp>
      <p:sp>
        <p:nvSpPr>
          <p:cNvPr id="5" name="Textplatzhalt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5226001" y="1267096"/>
            <a:ext cx="3900935" cy="410223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-171450" algn="l">
              <a:spcBef>
                <a:spcPts val="0"/>
              </a:spcBef>
              <a:buFont typeface="Arial" charset="0"/>
              <a:buChar char="•"/>
              <a:tabLst>
                <a:tab pos="180000" algn="l"/>
              </a:tabLst>
              <a:defRPr sz="1200" b="0" i="0">
                <a:solidFill>
                  <a:schemeClr val="tx1"/>
                </a:solidFill>
                <a:latin typeface="BellGothicBTRoman" charset="0"/>
                <a:ea typeface="BellGothicBTRoman" charset="0"/>
                <a:cs typeface="BellGothicBTRoman" charset="0"/>
              </a:defRPr>
            </a:lvl1pPr>
          </a:lstStyle>
          <a:p>
            <a:pPr lvl="0"/>
            <a:r>
              <a:rPr lang="de-DE" dirty="0"/>
              <a:t>Punkt 1</a:t>
            </a:r>
          </a:p>
          <a:p>
            <a:pPr lvl="0"/>
            <a:r>
              <a:rPr lang="de-DE" dirty="0" err="1"/>
              <a:t>Equiati</a:t>
            </a:r>
            <a:r>
              <a:rPr lang="de-DE" dirty="0"/>
              <a:t> </a:t>
            </a:r>
            <a:r>
              <a:rPr lang="de-DE" dirty="0" err="1"/>
              <a:t>te</a:t>
            </a:r>
            <a:r>
              <a:rPr lang="de-DE" dirty="0"/>
              <a:t> </a:t>
            </a:r>
            <a:r>
              <a:rPr lang="de-DE" dirty="0" err="1"/>
              <a:t>venimus</a:t>
            </a:r>
            <a:r>
              <a:rPr lang="de-DE" dirty="0"/>
              <a:t> et </a:t>
            </a:r>
            <a:r>
              <a:rPr lang="de-DE" dirty="0" err="1"/>
              <a:t>etur</a:t>
            </a:r>
            <a:endParaRPr lang="de-DE" dirty="0"/>
          </a:p>
          <a:p>
            <a:pPr lvl="0"/>
            <a:r>
              <a:rPr lang="de-DE" dirty="0"/>
              <a:t>Si </a:t>
            </a:r>
            <a:r>
              <a:rPr lang="de-DE" dirty="0" err="1"/>
              <a:t>sitae</a:t>
            </a:r>
            <a:r>
              <a:rPr lang="de-DE" dirty="0"/>
              <a:t> </a:t>
            </a:r>
            <a:r>
              <a:rPr lang="de-DE" dirty="0" err="1"/>
              <a:t>mintur</a:t>
            </a:r>
            <a:r>
              <a:rPr lang="de-DE" dirty="0"/>
              <a:t> </a:t>
            </a:r>
            <a:r>
              <a:rPr lang="de-DE" dirty="0" err="1"/>
              <a:t>andis</a:t>
            </a:r>
            <a:r>
              <a:rPr lang="de-DE" dirty="0"/>
              <a:t> </a:t>
            </a:r>
            <a:r>
              <a:rPr lang="de-DE" dirty="0" err="1"/>
              <a:t>eaque</a:t>
            </a:r>
            <a:r>
              <a:rPr lang="de-DE" dirty="0"/>
              <a:t> </a:t>
            </a:r>
            <a:r>
              <a:rPr lang="de-DE" dirty="0" err="1"/>
              <a:t>rempere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	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aniae</a:t>
            </a:r>
            <a:r>
              <a:rPr lang="de-DE" dirty="0"/>
              <a:t> </a:t>
            </a:r>
            <a:r>
              <a:rPr lang="de-DE" dirty="0" err="1"/>
              <a:t>volorro</a:t>
            </a:r>
            <a:r>
              <a:rPr lang="de-DE" dirty="0"/>
              <a:t> </a:t>
            </a:r>
            <a:r>
              <a:rPr lang="de-DE" dirty="0" err="1"/>
              <a:t>que</a:t>
            </a:r>
            <a:r>
              <a:rPr lang="de-DE" dirty="0"/>
              <a:t> </a:t>
            </a:r>
            <a:r>
              <a:rPr lang="de-DE" dirty="0" err="1"/>
              <a:t>re</a:t>
            </a:r>
            <a:r>
              <a:rPr lang="de-DE" dirty="0"/>
              <a:t> </a:t>
            </a:r>
            <a:r>
              <a:rPr lang="de-DE" dirty="0" err="1"/>
              <a:t>volorumquam</a:t>
            </a:r>
            <a:endParaRPr lang="de-DE" dirty="0"/>
          </a:p>
          <a:p>
            <a:pPr lvl="0"/>
            <a:r>
              <a:rPr lang="de-DE" dirty="0" err="1"/>
              <a:t>Utet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volupta</a:t>
            </a:r>
            <a:r>
              <a:rPr lang="de-DE" dirty="0"/>
              <a:t> </a:t>
            </a:r>
            <a:r>
              <a:rPr lang="de-DE" dirty="0" err="1"/>
              <a:t>illesto</a:t>
            </a:r>
            <a:r>
              <a:rPr lang="de-DE" dirty="0"/>
              <a:t> </a:t>
            </a:r>
            <a:r>
              <a:rPr lang="de-DE" dirty="0" err="1"/>
              <a:t>into</a:t>
            </a:r>
            <a:r>
              <a:rPr lang="de-DE" dirty="0"/>
              <a:t> et in cum </a:t>
            </a:r>
          </a:p>
          <a:p>
            <a:pPr lvl="0"/>
            <a:r>
              <a:rPr lang="de-DE" dirty="0"/>
              <a:t>Cum </a:t>
            </a:r>
            <a:r>
              <a:rPr lang="de-DE" dirty="0" err="1"/>
              <a:t>soluptate</a:t>
            </a:r>
            <a:r>
              <a:rPr lang="de-DE" dirty="0"/>
              <a:t> </a:t>
            </a:r>
            <a:r>
              <a:rPr lang="de-DE" dirty="0" err="1"/>
              <a:t>nosandam</a:t>
            </a:r>
            <a:r>
              <a:rPr lang="de-DE" dirty="0"/>
              <a:t> </a:t>
            </a:r>
            <a:r>
              <a:rPr lang="de-DE" dirty="0" err="1"/>
              <a:t>verro</a:t>
            </a:r>
            <a:r>
              <a:rPr lang="de-DE" dirty="0"/>
              <a:t> </a:t>
            </a:r>
            <a:r>
              <a:rPr lang="de-DE" dirty="0" err="1"/>
              <a:t>intotat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	in </a:t>
            </a:r>
            <a:r>
              <a:rPr lang="de-DE" dirty="0" err="1"/>
              <a:t>eturepro</a:t>
            </a:r>
            <a:r>
              <a:rPr lang="de-DE" dirty="0"/>
              <a:t> </a:t>
            </a:r>
            <a:r>
              <a:rPr lang="de-DE" dirty="0" err="1"/>
              <a:t>tem</a:t>
            </a:r>
            <a:r>
              <a:rPr lang="de-DE" dirty="0"/>
              <a:t> </a:t>
            </a:r>
            <a:r>
              <a:rPr lang="de-DE" dirty="0" err="1"/>
              <a:t>voluptia</a:t>
            </a:r>
            <a:r>
              <a:rPr lang="de-DE" dirty="0"/>
              <a:t> </a:t>
            </a:r>
            <a:r>
              <a:rPr lang="de-DE" dirty="0" err="1"/>
              <a:t>conseque</a:t>
            </a:r>
            <a:r>
              <a:rPr lang="de-DE" dirty="0"/>
              <a:t> pro </a:t>
            </a:r>
            <a:r>
              <a:rPr lang="de-DE" dirty="0" err="1"/>
              <a:t>mo</a:t>
            </a:r>
            <a:r>
              <a:rPr lang="de-DE" dirty="0"/>
              <a:t> </a:t>
            </a:r>
          </a:p>
          <a:p>
            <a:pPr lvl="0"/>
            <a:endParaRPr lang="de-DE" dirty="0"/>
          </a:p>
          <a:p>
            <a:pPr lvl="0"/>
            <a:r>
              <a:rPr lang="de-DE" dirty="0"/>
              <a:t>Punkt 2</a:t>
            </a:r>
          </a:p>
          <a:p>
            <a:pPr lvl="0"/>
            <a:r>
              <a:rPr lang="de-DE" dirty="0" err="1"/>
              <a:t>Equiati</a:t>
            </a:r>
            <a:r>
              <a:rPr lang="de-DE" dirty="0"/>
              <a:t> </a:t>
            </a:r>
            <a:r>
              <a:rPr lang="de-DE" dirty="0" err="1"/>
              <a:t>te</a:t>
            </a:r>
            <a:r>
              <a:rPr lang="de-DE" dirty="0"/>
              <a:t> </a:t>
            </a:r>
            <a:r>
              <a:rPr lang="de-DE" dirty="0" err="1"/>
              <a:t>venimus</a:t>
            </a:r>
            <a:r>
              <a:rPr lang="de-DE" dirty="0"/>
              <a:t> et </a:t>
            </a:r>
            <a:r>
              <a:rPr lang="de-DE" dirty="0" err="1"/>
              <a:t>etur</a:t>
            </a:r>
            <a:endParaRPr lang="de-DE" dirty="0"/>
          </a:p>
          <a:p>
            <a:pPr lvl="0"/>
            <a:r>
              <a:rPr lang="de-DE" dirty="0"/>
              <a:t>Si </a:t>
            </a:r>
            <a:r>
              <a:rPr lang="de-DE" dirty="0" err="1"/>
              <a:t>sitae</a:t>
            </a:r>
            <a:r>
              <a:rPr lang="de-DE" dirty="0"/>
              <a:t> </a:t>
            </a:r>
            <a:r>
              <a:rPr lang="de-DE" dirty="0" err="1"/>
              <a:t>mintur</a:t>
            </a:r>
            <a:r>
              <a:rPr lang="de-DE" dirty="0"/>
              <a:t> </a:t>
            </a:r>
            <a:r>
              <a:rPr lang="de-DE" dirty="0" err="1"/>
              <a:t>andis</a:t>
            </a:r>
            <a:r>
              <a:rPr lang="de-DE" dirty="0"/>
              <a:t> </a:t>
            </a:r>
            <a:r>
              <a:rPr lang="de-DE" dirty="0" err="1"/>
              <a:t>eaque</a:t>
            </a:r>
            <a:r>
              <a:rPr lang="de-DE" dirty="0"/>
              <a:t> </a:t>
            </a:r>
            <a:r>
              <a:rPr lang="de-DE" dirty="0" err="1"/>
              <a:t>rempere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	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aniae</a:t>
            </a:r>
            <a:r>
              <a:rPr lang="de-DE" dirty="0"/>
              <a:t> </a:t>
            </a:r>
            <a:r>
              <a:rPr lang="de-DE" dirty="0" err="1"/>
              <a:t>volorro</a:t>
            </a:r>
            <a:r>
              <a:rPr lang="de-DE" dirty="0"/>
              <a:t> </a:t>
            </a:r>
            <a:r>
              <a:rPr lang="de-DE" dirty="0" err="1"/>
              <a:t>que</a:t>
            </a:r>
            <a:r>
              <a:rPr lang="de-DE" dirty="0"/>
              <a:t> </a:t>
            </a:r>
            <a:r>
              <a:rPr lang="de-DE" dirty="0" err="1"/>
              <a:t>re</a:t>
            </a:r>
            <a:r>
              <a:rPr lang="de-DE" dirty="0"/>
              <a:t> </a:t>
            </a:r>
            <a:r>
              <a:rPr lang="de-DE" dirty="0" err="1"/>
              <a:t>volorumquam</a:t>
            </a:r>
            <a:endParaRPr lang="de-DE" dirty="0"/>
          </a:p>
          <a:p>
            <a:pPr lvl="0"/>
            <a:r>
              <a:rPr lang="de-DE" dirty="0" err="1"/>
              <a:t>Utet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volupta</a:t>
            </a:r>
            <a:r>
              <a:rPr lang="de-DE" dirty="0"/>
              <a:t> </a:t>
            </a:r>
            <a:r>
              <a:rPr lang="de-DE" dirty="0" err="1"/>
              <a:t>illesto</a:t>
            </a:r>
            <a:r>
              <a:rPr lang="de-DE" dirty="0"/>
              <a:t> </a:t>
            </a:r>
            <a:r>
              <a:rPr lang="de-DE" dirty="0" err="1"/>
              <a:t>into</a:t>
            </a:r>
            <a:r>
              <a:rPr lang="de-DE" dirty="0"/>
              <a:t> et in cum </a:t>
            </a:r>
          </a:p>
          <a:p>
            <a:pPr lvl="0"/>
            <a:r>
              <a:rPr lang="de-DE" dirty="0"/>
              <a:t>Cum </a:t>
            </a:r>
            <a:r>
              <a:rPr lang="de-DE" dirty="0" err="1"/>
              <a:t>soluptate</a:t>
            </a:r>
            <a:r>
              <a:rPr lang="de-DE" dirty="0"/>
              <a:t> </a:t>
            </a:r>
            <a:r>
              <a:rPr lang="de-DE" dirty="0" err="1"/>
              <a:t>nosandam</a:t>
            </a:r>
            <a:r>
              <a:rPr lang="de-DE" dirty="0"/>
              <a:t> </a:t>
            </a:r>
            <a:r>
              <a:rPr lang="de-DE" dirty="0" err="1"/>
              <a:t>verro</a:t>
            </a:r>
            <a:r>
              <a:rPr lang="de-DE" dirty="0"/>
              <a:t> </a:t>
            </a:r>
            <a:r>
              <a:rPr lang="de-DE" dirty="0" err="1"/>
              <a:t>intotat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	in </a:t>
            </a:r>
            <a:r>
              <a:rPr lang="de-DE" dirty="0" err="1"/>
              <a:t>eturepro</a:t>
            </a:r>
            <a:r>
              <a:rPr lang="de-DE" dirty="0"/>
              <a:t> </a:t>
            </a:r>
            <a:r>
              <a:rPr lang="de-DE" dirty="0" err="1"/>
              <a:t>tem</a:t>
            </a:r>
            <a:r>
              <a:rPr lang="de-DE" dirty="0"/>
              <a:t> </a:t>
            </a:r>
            <a:r>
              <a:rPr lang="de-DE" dirty="0" err="1"/>
              <a:t>voluptia</a:t>
            </a:r>
            <a:r>
              <a:rPr lang="de-DE" dirty="0"/>
              <a:t> </a:t>
            </a:r>
            <a:r>
              <a:rPr lang="de-DE" dirty="0" err="1"/>
              <a:t>conseque</a:t>
            </a:r>
            <a:r>
              <a:rPr lang="de-DE" dirty="0"/>
              <a:t> pro </a:t>
            </a:r>
            <a:r>
              <a:rPr lang="de-DE" dirty="0" err="1"/>
              <a:t>mo</a:t>
            </a:r>
            <a:r>
              <a:rPr lang="de-DE" dirty="0"/>
              <a:t> </a:t>
            </a:r>
          </a:p>
          <a:p>
            <a:pPr lvl="0"/>
            <a:endParaRPr lang="de-DE" dirty="0"/>
          </a:p>
        </p:txBody>
      </p:sp>
      <p:sp>
        <p:nvSpPr>
          <p:cNvPr id="6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271727" y="558134"/>
            <a:ext cx="9362546" cy="44772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2600" b="0" i="0">
                <a:solidFill>
                  <a:srgbClr val="AAAAAA"/>
                </a:solidFill>
                <a:latin typeface="BellGothicBTRoman" charset="0"/>
                <a:ea typeface="BellGothicBTRoman" charset="0"/>
                <a:cs typeface="BellGothicBTRoman" charset="0"/>
              </a:defRPr>
            </a:lvl1pPr>
          </a:lstStyle>
          <a:p>
            <a:pPr lvl="0"/>
            <a:r>
              <a:rPr lang="de-DE" dirty="0"/>
              <a:t>Headline</a:t>
            </a:r>
          </a:p>
        </p:txBody>
      </p:sp>
      <p:sp>
        <p:nvSpPr>
          <p:cNvPr id="7" name="Textplatzhalt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71727" y="264210"/>
            <a:ext cx="9362546" cy="1995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buFontTx/>
              <a:buNone/>
              <a:defRPr sz="1600" b="0" i="0">
                <a:solidFill>
                  <a:srgbClr val="AAAAAA"/>
                </a:solidFill>
                <a:latin typeface="BellGothicBTRoman" charset="0"/>
                <a:ea typeface="BellGothicBTRoman" charset="0"/>
                <a:cs typeface="BellGothicBTRoman" charset="0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8" name="Bildplatzhalter 10"/>
          <p:cNvSpPr>
            <a:spLocks noGrp="1"/>
          </p:cNvSpPr>
          <p:nvPr>
            <p:ph type="pic" sz="quarter" idx="15"/>
          </p:nvPr>
        </p:nvSpPr>
        <p:spPr>
          <a:xfrm>
            <a:off x="2476500" y="1267096"/>
            <a:ext cx="2476500" cy="226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 dirty="0"/>
          </a:p>
        </p:txBody>
      </p:sp>
      <p:sp>
        <p:nvSpPr>
          <p:cNvPr id="9" name="Bildplatzhalter 10"/>
          <p:cNvSpPr>
            <a:spLocks noGrp="1"/>
          </p:cNvSpPr>
          <p:nvPr>
            <p:ph type="pic" sz="quarter" idx="16"/>
          </p:nvPr>
        </p:nvSpPr>
        <p:spPr>
          <a:xfrm>
            <a:off x="0" y="3527897"/>
            <a:ext cx="2476500" cy="22589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 dirty="0"/>
          </a:p>
        </p:txBody>
      </p:sp>
      <p:sp>
        <p:nvSpPr>
          <p:cNvPr id="10" name="Bildplatzhalter 10"/>
          <p:cNvSpPr>
            <a:spLocks noGrp="1"/>
          </p:cNvSpPr>
          <p:nvPr>
            <p:ph type="pic" sz="quarter" idx="17"/>
          </p:nvPr>
        </p:nvSpPr>
        <p:spPr>
          <a:xfrm>
            <a:off x="2476500" y="3527897"/>
            <a:ext cx="2476500" cy="22589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 dirty="0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2476500" y="1084217"/>
            <a:ext cx="0" cy="4702629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 rot="5400000">
            <a:off x="2464215" y="982491"/>
            <a:ext cx="0" cy="5094515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6317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7_Subsidi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9E79093B-4132-A82E-EF05-396C248C908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694422" y="0"/>
            <a:ext cx="4211578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FFC50D2E-27F5-47A4-96CD-FD5D66FB16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67492" y="2709450"/>
            <a:ext cx="1814273" cy="22701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800" i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5pPr>
              <a:defRPr/>
            </a:lvl5pPr>
          </a:lstStyle>
          <a:p>
            <a:pPr lvl="0"/>
            <a:r>
              <a:rPr lang="cs-CZ" dirty="0"/>
              <a:t>Helukabel CZ s.r.o., Důl Max, Libušín</a:t>
            </a:r>
            <a:endParaRPr lang="de-DE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B06464F-A04C-479D-B25D-13B0A86160E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9727" y="1749559"/>
            <a:ext cx="5107829" cy="2916445"/>
          </a:xfrm>
          <a:prstGeom prst="rect">
            <a:avLst/>
          </a:prstGeom>
        </p:spPr>
        <p:txBody>
          <a:bodyPr/>
          <a:lstStyle>
            <a:lvl1pPr>
              <a:buClr>
                <a:srgbClr val="AB603D"/>
              </a:buClr>
              <a:defRPr sz="1400"/>
            </a:lvl1pPr>
            <a:lvl2pPr marL="457223" indent="0">
              <a:buNone/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 dirty="0"/>
              <a:t>založen roku 2002 </a:t>
            </a:r>
          </a:p>
          <a:p>
            <a:pPr lvl="0"/>
            <a:r>
              <a:rPr lang="cs-CZ" dirty="0"/>
              <a:t>zastoupení pro Českou a Slovenskou republiku</a:t>
            </a:r>
          </a:p>
          <a:p>
            <a:pPr lvl="0"/>
            <a:r>
              <a:rPr lang="cs-CZ" dirty="0"/>
              <a:t>sídlo a sklady – Důl Max u Kladna</a:t>
            </a:r>
          </a:p>
          <a:p>
            <a:pPr lvl="0"/>
            <a:r>
              <a:rPr lang="cs-CZ" dirty="0"/>
              <a:t>přední postavení na trhu v oblasti </a:t>
            </a:r>
            <a:br>
              <a:rPr lang="cs-CZ" dirty="0"/>
            </a:br>
            <a:r>
              <a:rPr lang="cs-CZ" dirty="0"/>
              <a:t>kabelů a vodičů pro průmysl</a:t>
            </a:r>
          </a:p>
          <a:p>
            <a:pPr lvl="0"/>
            <a:r>
              <a:rPr lang="cs-CZ" dirty="0"/>
              <a:t>střihy délek dle zadání zákazníka</a:t>
            </a:r>
          </a:p>
          <a:p>
            <a:pPr lvl="0"/>
            <a:r>
              <a:rPr lang="cs-CZ" dirty="0"/>
              <a:t>„systémový dodavatel“</a:t>
            </a:r>
            <a:br>
              <a:rPr lang="cs-CZ" dirty="0"/>
            </a:br>
            <a:r>
              <a:rPr lang="cs-CZ" dirty="0"/>
              <a:t>(kabely &amp; příslušenství ke kabelům)</a:t>
            </a:r>
          </a:p>
          <a:p>
            <a:pPr lvl="0"/>
            <a:endParaRPr lang="en-GB" dirty="0"/>
          </a:p>
        </p:txBody>
      </p:sp>
      <p:pic>
        <p:nvPicPr>
          <p:cNvPr id="7" name="Bild 3">
            <a:extLst>
              <a:ext uri="{FF2B5EF4-FFF2-40B4-BE49-F238E27FC236}">
                <a16:creationId xmlns:a16="http://schemas.microsoft.com/office/drawing/2014/main" id="{AFA074F4-FF21-446B-B118-50C8B817DB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1" t="12860" r="11405" b="13724"/>
          <a:stretch/>
        </p:blipFill>
        <p:spPr>
          <a:xfrm>
            <a:off x="6440557" y="749748"/>
            <a:ext cx="2641208" cy="1858868"/>
          </a:xfrm>
          <a:prstGeom prst="rect">
            <a:avLst/>
          </a:prstGeom>
        </p:spPr>
      </p:pic>
      <p:sp>
        <p:nvSpPr>
          <p:cNvPr id="4" name="TextBox 22">
            <a:extLst>
              <a:ext uri="{FF2B5EF4-FFF2-40B4-BE49-F238E27FC236}">
                <a16:creationId xmlns:a16="http://schemas.microsoft.com/office/drawing/2014/main" id="{31DF3DAC-0B37-F43C-EEFB-9F5335FFC837}"/>
              </a:ext>
            </a:extLst>
          </p:cNvPr>
          <p:cNvSpPr txBox="1"/>
          <p:nvPr userDrawn="1"/>
        </p:nvSpPr>
        <p:spPr>
          <a:xfrm>
            <a:off x="6717936" y="3638690"/>
            <a:ext cx="257341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Skupina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HELUKABEL</a:t>
            </a: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má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63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poboček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b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3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9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zemích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. </a:t>
            </a: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Naše produkty </a:t>
            </a:r>
          </a:p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můžete nalézt </a:t>
            </a:r>
          </a:p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ve více než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160 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zemích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.</a:t>
            </a:r>
          </a:p>
        </p:txBody>
      </p:sp>
      <p:pic>
        <p:nvPicPr>
          <p:cNvPr id="3" name="Grafik 9">
            <a:extLst>
              <a:ext uri="{FF2B5EF4-FFF2-40B4-BE49-F238E27FC236}">
                <a16:creationId xmlns:a16="http://schemas.microsoft.com/office/drawing/2014/main" id="{E6A770CE-5B79-915D-62F9-6F9875D496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9314" y="6483156"/>
            <a:ext cx="1230923" cy="134420"/>
          </a:xfrm>
          <a:prstGeom prst="rect">
            <a:avLst/>
          </a:prstGeom>
        </p:spPr>
      </p:pic>
      <p:sp>
        <p:nvSpPr>
          <p:cNvPr id="5" name="TextBox 23">
            <a:extLst>
              <a:ext uri="{FF2B5EF4-FFF2-40B4-BE49-F238E27FC236}">
                <a16:creationId xmlns:a16="http://schemas.microsoft.com/office/drawing/2014/main" id="{31F3BA6D-FE8E-5EB3-FB87-26356B3E5292}"/>
              </a:ext>
            </a:extLst>
          </p:cNvPr>
          <p:cNvSpPr txBox="1"/>
          <p:nvPr userDrawn="1"/>
        </p:nvSpPr>
        <p:spPr>
          <a:xfrm>
            <a:off x="0" y="771302"/>
            <a:ext cx="5107828" cy="584775"/>
          </a:xfrm>
          <a:prstGeom prst="rect">
            <a:avLst/>
          </a:prstGeom>
          <a:solidFill>
            <a:srgbClr val="AB603D"/>
          </a:solidFill>
        </p:spPr>
        <p:txBody>
          <a:bodyPr wrap="square" rtlCol="0">
            <a:spAutoFit/>
          </a:bodyPr>
          <a:lstStyle/>
          <a:p>
            <a:pPr marL="0" marR="0" lvl="0" indent="44450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HELUKABEL CZ s.r.o.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0170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1" userDrawn="1">
          <p15:clr>
            <a:srgbClr val="FBAE40"/>
          </p15:clr>
        </p15:guide>
        <p15:guide id="2" pos="312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.2_Production_Images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0B5D41F-BEBE-F304-16AC-7E6D772141D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694422" y="0"/>
            <a:ext cx="4211578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1ED8523-C5AD-40B3-AA49-C26C2A68887D}"/>
              </a:ext>
            </a:extLst>
          </p:cNvPr>
          <p:cNvSpPr txBox="1"/>
          <p:nvPr userDrawn="1"/>
        </p:nvSpPr>
        <p:spPr>
          <a:xfrm>
            <a:off x="0" y="626063"/>
            <a:ext cx="3585938" cy="584775"/>
          </a:xfrm>
          <a:prstGeom prst="rect">
            <a:avLst/>
          </a:prstGeom>
          <a:solidFill>
            <a:srgbClr val="AB603D"/>
          </a:solidFill>
        </p:spPr>
        <p:txBody>
          <a:bodyPr wrap="square" rtlCol="0">
            <a:spAutoFit/>
          </a:bodyPr>
          <a:lstStyle/>
          <a:p>
            <a:pPr marL="0" marR="0" lvl="0" indent="44450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Výroba kabelů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pic>
        <p:nvPicPr>
          <p:cNvPr id="5" name="Grafik 9">
            <a:extLst>
              <a:ext uri="{FF2B5EF4-FFF2-40B4-BE49-F238E27FC236}">
                <a16:creationId xmlns:a16="http://schemas.microsoft.com/office/drawing/2014/main" id="{1F2456B5-8C9D-396F-219B-C9EC36B60C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9314" y="6483156"/>
            <a:ext cx="1230923" cy="134420"/>
          </a:xfrm>
          <a:prstGeom prst="rect">
            <a:avLst/>
          </a:prstGeom>
        </p:spPr>
      </p:pic>
      <p:pic>
        <p:nvPicPr>
          <p:cNvPr id="15" name="Picture 6" descr="A picture containing grass, mountain, stadium, city&#10;&#10;Description automatically generated">
            <a:extLst>
              <a:ext uri="{FF2B5EF4-FFF2-40B4-BE49-F238E27FC236}">
                <a16:creationId xmlns:a16="http://schemas.microsoft.com/office/drawing/2014/main" id="{423F47DE-0C2B-7547-8B1B-0A9AAE4B3F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437" y="2289953"/>
            <a:ext cx="4322402" cy="2881867"/>
          </a:xfrm>
          <a:prstGeom prst="rect">
            <a:avLst/>
          </a:prstGeom>
        </p:spPr>
      </p:pic>
      <p:pic>
        <p:nvPicPr>
          <p:cNvPr id="18" name="Obrázek 17" descr="Obsah obrázku venku, strom, obloha, Letecké snímkování&#10;&#10;Popis byl vytvořen automaticky">
            <a:extLst>
              <a:ext uri="{FF2B5EF4-FFF2-40B4-BE49-F238E27FC236}">
                <a16:creationId xmlns:a16="http://schemas.microsoft.com/office/drawing/2014/main" id="{9D4F9939-7639-0EC0-A9C6-BAA1F61D47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51" y="2289954"/>
            <a:ext cx="5123317" cy="2881866"/>
          </a:xfrm>
          <a:prstGeom prst="rect">
            <a:avLst/>
          </a:prstGeom>
        </p:spPr>
      </p:pic>
      <p:sp>
        <p:nvSpPr>
          <p:cNvPr id="19" name="TextBox 1">
            <a:extLst>
              <a:ext uri="{FF2B5EF4-FFF2-40B4-BE49-F238E27FC236}">
                <a16:creationId xmlns:a16="http://schemas.microsoft.com/office/drawing/2014/main" id="{65F13A3C-5BAF-7CE0-9149-2DC79CBC00A6}"/>
              </a:ext>
            </a:extLst>
          </p:cNvPr>
          <p:cNvSpPr txBox="1"/>
          <p:nvPr userDrawn="1"/>
        </p:nvSpPr>
        <p:spPr>
          <a:xfrm>
            <a:off x="645437" y="5246592"/>
            <a:ext cx="41231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900" b="0" i="1" noProof="1">
                <a:solidFill>
                  <a:srgbClr val="000000"/>
                </a:solidFill>
                <a:effectLst/>
                <a:latin typeface="+mn-lt"/>
              </a:rPr>
              <a:t>HELUKABEL® výrobní závod ve Windsbach, DE</a:t>
            </a:r>
            <a:endParaRPr kumimoji="0" lang="cs-CZ" sz="900" b="0" i="1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43E55D8D-A12B-4027-5F33-B6CF3AE873CC}"/>
              </a:ext>
            </a:extLst>
          </p:cNvPr>
          <p:cNvSpPr txBox="1"/>
          <p:nvPr userDrawn="1"/>
        </p:nvSpPr>
        <p:spPr>
          <a:xfrm>
            <a:off x="5863044" y="2563699"/>
            <a:ext cx="387433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37" marR="0" lvl="0" indent="-285737" algn="l" defTabSz="914401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6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50 000 m² výrobní plocha</a:t>
            </a:r>
          </a:p>
          <a:p>
            <a:pPr marL="285737" marR="0" lvl="0" indent="-285737" algn="l" defTabSz="914401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6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26 vytlačovacích linek</a:t>
            </a:r>
          </a:p>
          <a:p>
            <a:pPr marL="285737" marR="0" lvl="0" indent="-285737" algn="l" defTabSz="914401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6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20 splétacích strojů</a:t>
            </a:r>
          </a:p>
          <a:p>
            <a:pPr marL="285737" marR="0" lvl="0" indent="-285737" algn="l" defTabSz="914401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6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60 oplétacích strojů</a:t>
            </a:r>
          </a:p>
          <a:p>
            <a:pPr marL="285737" marR="0" lvl="0" indent="-285737" algn="l" defTabSz="914401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6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Kabely a vodiče od 0,05 do 1000 mm²</a:t>
            </a:r>
          </a:p>
          <a:p>
            <a:pPr marL="285737" marR="0" lvl="0" indent="-285737" algn="l" defTabSz="914401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Výroba dle: VDE, EAC, UL, CSA, HAR, CCC, </a:t>
            </a:r>
            <a:r>
              <a:rPr lang="cs-CZ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Germanischer</a:t>
            </a:r>
            <a:r>
              <a:rPr lang="cs-CZ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Lloyd</a:t>
            </a:r>
            <a:r>
              <a:rPr lang="cs-CZ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TÜV nebo dle specifikace zákazníka</a:t>
            </a:r>
          </a:p>
          <a:p>
            <a:pPr marL="285737" marR="0" lvl="0" indent="-285737" algn="l" defTabSz="914401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1600" b="0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06420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1">
          <p15:clr>
            <a:srgbClr val="FBAE40"/>
          </p15:clr>
        </p15:guide>
        <p15:guide id="2" pos="3120">
          <p15:clr>
            <a:srgbClr val="FBAE40"/>
          </p15:clr>
        </p15:guide>
        <p15:guide id="3" orient="horz" pos="1003">
          <p15:clr>
            <a:srgbClr val="FBAE40"/>
          </p15:clr>
        </p15:guide>
        <p15:guide id="4" orient="horz" pos="2273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2_Production_Images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0B5D41F-BEBE-F304-16AC-7E6D772141D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694422" y="0"/>
            <a:ext cx="4211578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Placeholder 9" descr="A picture containing engine&#10;&#10;Description automatically generated">
            <a:extLst>
              <a:ext uri="{FF2B5EF4-FFF2-40B4-BE49-F238E27FC236}">
                <a16:creationId xmlns:a16="http://schemas.microsoft.com/office/drawing/2014/main" id="{1FBFB2BB-D43B-451D-B00C-CDE6C610E3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85938" y="1604217"/>
            <a:ext cx="2718389" cy="1823100"/>
          </a:xfrm>
          <a:prstGeom prst="rect">
            <a:avLst/>
          </a:prstGeom>
        </p:spPr>
      </p:pic>
      <p:pic>
        <p:nvPicPr>
          <p:cNvPr id="11" name="Picture Placeholder 8">
            <a:extLst>
              <a:ext uri="{FF2B5EF4-FFF2-40B4-BE49-F238E27FC236}">
                <a16:creationId xmlns:a16="http://schemas.microsoft.com/office/drawing/2014/main" id="{A438E935-5513-45D2-A43D-D434C0D05D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29932" y="1604218"/>
            <a:ext cx="2718389" cy="1823100"/>
          </a:xfrm>
          <a:prstGeom prst="rect">
            <a:avLst/>
          </a:prstGeom>
        </p:spPr>
      </p:pic>
      <p:pic>
        <p:nvPicPr>
          <p:cNvPr id="13" name="Picture Placeholder 10">
            <a:extLst>
              <a:ext uri="{FF2B5EF4-FFF2-40B4-BE49-F238E27FC236}">
                <a16:creationId xmlns:a16="http://schemas.microsoft.com/office/drawing/2014/main" id="{7B44B8C5-E8E4-4163-B687-5C77040FE1C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7554" y="3625391"/>
            <a:ext cx="2718389" cy="1823100"/>
          </a:xfrm>
          <a:prstGeom prst="rect">
            <a:avLst/>
          </a:prstGeom>
        </p:spPr>
      </p:pic>
      <p:pic>
        <p:nvPicPr>
          <p:cNvPr id="14" name="Picture Placeholder 12" descr="A picture containing indoor, parked, engine, rack&#10;&#10;Description automatically generated">
            <a:extLst>
              <a:ext uri="{FF2B5EF4-FFF2-40B4-BE49-F238E27FC236}">
                <a16:creationId xmlns:a16="http://schemas.microsoft.com/office/drawing/2014/main" id="{9589F13D-93D8-40B4-AEF4-190BA27ED4E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85939" y="3625390"/>
            <a:ext cx="2718388" cy="1823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637B99-9DE7-48EB-B9E4-3104204607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943" y="1604217"/>
            <a:ext cx="2718389" cy="18231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1ED8523-C5AD-40B3-AA49-C26C2A68887D}"/>
              </a:ext>
            </a:extLst>
          </p:cNvPr>
          <p:cNvSpPr txBox="1"/>
          <p:nvPr userDrawn="1"/>
        </p:nvSpPr>
        <p:spPr>
          <a:xfrm>
            <a:off x="0" y="626063"/>
            <a:ext cx="3585938" cy="584775"/>
          </a:xfrm>
          <a:prstGeom prst="rect">
            <a:avLst/>
          </a:prstGeom>
          <a:solidFill>
            <a:srgbClr val="AB603D"/>
          </a:solidFill>
        </p:spPr>
        <p:txBody>
          <a:bodyPr wrap="square" rtlCol="0">
            <a:spAutoFit/>
          </a:bodyPr>
          <a:lstStyle/>
          <a:p>
            <a:pPr marL="0" marR="0" lvl="0" indent="44450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Výroba kabelů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BA733CA-F1F0-4481-A2C7-65663C6456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932" y="3625390"/>
            <a:ext cx="2718390" cy="1823100"/>
          </a:xfrm>
          <a:prstGeom prst="rect">
            <a:avLst/>
          </a:prstGeom>
        </p:spPr>
      </p:pic>
      <p:pic>
        <p:nvPicPr>
          <p:cNvPr id="5" name="Grafik 9">
            <a:extLst>
              <a:ext uri="{FF2B5EF4-FFF2-40B4-BE49-F238E27FC236}">
                <a16:creationId xmlns:a16="http://schemas.microsoft.com/office/drawing/2014/main" id="{1F2456B5-8C9D-396F-219B-C9EC36B60C3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9314" y="6483156"/>
            <a:ext cx="1230923" cy="134420"/>
          </a:xfrm>
          <a:prstGeom prst="rect">
            <a:avLst/>
          </a:prstGeom>
        </p:spPr>
      </p:pic>
      <p:sp>
        <p:nvSpPr>
          <p:cNvPr id="2" name="TextBox 31">
            <a:extLst>
              <a:ext uri="{FF2B5EF4-FFF2-40B4-BE49-F238E27FC236}">
                <a16:creationId xmlns:a16="http://schemas.microsoft.com/office/drawing/2014/main" id="{E8435ADE-F838-3FCF-EF75-BD89CE07F577}"/>
              </a:ext>
            </a:extLst>
          </p:cNvPr>
          <p:cNvSpPr txBox="1"/>
          <p:nvPr userDrawn="1"/>
        </p:nvSpPr>
        <p:spPr>
          <a:xfrm>
            <a:off x="720641" y="1727868"/>
            <a:ext cx="1276107" cy="261610"/>
          </a:xfrm>
          <a:prstGeom prst="rect">
            <a:avLst/>
          </a:prstGeom>
          <a:solidFill>
            <a:schemeClr val="accent4">
              <a:alpha val="85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TAŽENÍ DRÁTU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" name="TextBox 31">
            <a:extLst>
              <a:ext uri="{FF2B5EF4-FFF2-40B4-BE49-F238E27FC236}">
                <a16:creationId xmlns:a16="http://schemas.microsoft.com/office/drawing/2014/main" id="{A407CBE2-2D9A-09D1-32BC-3A6C547A8432}"/>
              </a:ext>
            </a:extLst>
          </p:cNvPr>
          <p:cNvSpPr txBox="1"/>
          <p:nvPr userDrawn="1"/>
        </p:nvSpPr>
        <p:spPr>
          <a:xfrm>
            <a:off x="6602231" y="1727868"/>
            <a:ext cx="1311111" cy="261610"/>
          </a:xfrm>
          <a:prstGeom prst="rect">
            <a:avLst/>
          </a:prstGeom>
          <a:solidFill>
            <a:schemeClr val="accent4">
              <a:alpha val="85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IZOLACE JÁDRA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" name="TextBox 31">
            <a:extLst>
              <a:ext uri="{FF2B5EF4-FFF2-40B4-BE49-F238E27FC236}">
                <a16:creationId xmlns:a16="http://schemas.microsoft.com/office/drawing/2014/main" id="{616B2066-3B6F-B501-86ED-8D317320771E}"/>
              </a:ext>
            </a:extLst>
          </p:cNvPr>
          <p:cNvSpPr txBox="1"/>
          <p:nvPr userDrawn="1"/>
        </p:nvSpPr>
        <p:spPr>
          <a:xfrm>
            <a:off x="3674463" y="1730948"/>
            <a:ext cx="1312749" cy="430887"/>
          </a:xfrm>
          <a:prstGeom prst="rect">
            <a:avLst/>
          </a:prstGeom>
          <a:solidFill>
            <a:schemeClr val="accent4">
              <a:alpha val="85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POVRCHOVÁ ÚPRAVA JÁDRA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" name="TextBox 31">
            <a:extLst>
              <a:ext uri="{FF2B5EF4-FFF2-40B4-BE49-F238E27FC236}">
                <a16:creationId xmlns:a16="http://schemas.microsoft.com/office/drawing/2014/main" id="{CF9627C8-724D-1643-57B2-CDD82C21D241}"/>
              </a:ext>
            </a:extLst>
          </p:cNvPr>
          <p:cNvSpPr txBox="1"/>
          <p:nvPr userDrawn="1"/>
        </p:nvSpPr>
        <p:spPr>
          <a:xfrm>
            <a:off x="720641" y="3753821"/>
            <a:ext cx="865074" cy="261610"/>
          </a:xfrm>
          <a:prstGeom prst="rect">
            <a:avLst/>
          </a:prstGeom>
          <a:solidFill>
            <a:schemeClr val="accent4">
              <a:alpha val="85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SPLÉTÁNÍ</a:t>
            </a:r>
            <a:endParaRPr kumimoji="0" lang="en-US" sz="11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" name="TextBox 31">
            <a:extLst>
              <a:ext uri="{FF2B5EF4-FFF2-40B4-BE49-F238E27FC236}">
                <a16:creationId xmlns:a16="http://schemas.microsoft.com/office/drawing/2014/main" id="{82950028-4E87-7B6D-2E3C-E6152B356795}"/>
              </a:ext>
            </a:extLst>
          </p:cNvPr>
          <p:cNvSpPr txBox="1"/>
          <p:nvPr userDrawn="1"/>
        </p:nvSpPr>
        <p:spPr>
          <a:xfrm>
            <a:off x="3674463" y="3753821"/>
            <a:ext cx="934872" cy="261610"/>
          </a:xfrm>
          <a:prstGeom prst="rect">
            <a:avLst/>
          </a:prstGeom>
          <a:solidFill>
            <a:schemeClr val="accent4">
              <a:alpha val="85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OPLÉTÁNÍ</a:t>
            </a:r>
            <a:endParaRPr kumimoji="0" lang="en-US" sz="11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2" name="TextBox 31">
            <a:extLst>
              <a:ext uri="{FF2B5EF4-FFF2-40B4-BE49-F238E27FC236}">
                <a16:creationId xmlns:a16="http://schemas.microsoft.com/office/drawing/2014/main" id="{A4F35B22-ECD0-6C4B-CC9B-DDA55B2CF073}"/>
              </a:ext>
            </a:extLst>
          </p:cNvPr>
          <p:cNvSpPr txBox="1"/>
          <p:nvPr userDrawn="1"/>
        </p:nvSpPr>
        <p:spPr>
          <a:xfrm>
            <a:off x="6602231" y="3753821"/>
            <a:ext cx="948005" cy="261610"/>
          </a:xfrm>
          <a:prstGeom prst="rect">
            <a:avLst/>
          </a:prstGeom>
          <a:solidFill>
            <a:schemeClr val="accent4">
              <a:alpha val="85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OPLÁŠTĚNÍ</a:t>
            </a:r>
            <a:endParaRPr kumimoji="0" lang="en-US" sz="11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7247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1" userDrawn="1">
          <p15:clr>
            <a:srgbClr val="FBAE40"/>
          </p15:clr>
        </p15:guide>
        <p15:guide id="2" pos="3120" userDrawn="1">
          <p15:clr>
            <a:srgbClr val="FBAE40"/>
          </p15:clr>
        </p15:guide>
        <p15:guide id="3" orient="horz" pos="1003" userDrawn="1">
          <p15:clr>
            <a:srgbClr val="FBAE40"/>
          </p15:clr>
        </p15:guide>
        <p15:guide id="4" orient="horz" pos="2273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3_Quality_Images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98C0BCB4-DCAA-AC7A-A3A8-6B24B71A2E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694422" y="0"/>
            <a:ext cx="4211578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1ED8523-C5AD-40B3-AA49-C26C2A68887D}"/>
              </a:ext>
            </a:extLst>
          </p:cNvPr>
          <p:cNvSpPr txBox="1"/>
          <p:nvPr userDrawn="1"/>
        </p:nvSpPr>
        <p:spPr>
          <a:xfrm>
            <a:off x="0" y="626063"/>
            <a:ext cx="4063117" cy="584775"/>
          </a:xfrm>
          <a:prstGeom prst="rect">
            <a:avLst/>
          </a:prstGeom>
          <a:solidFill>
            <a:srgbClr val="AB603D"/>
          </a:solidFill>
        </p:spPr>
        <p:txBody>
          <a:bodyPr wrap="square" rtlCol="0">
            <a:spAutoFit/>
          </a:bodyPr>
          <a:lstStyle/>
          <a:p>
            <a:pPr marL="0" marR="0" lvl="0" indent="44450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Testování kvality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pic>
        <p:nvPicPr>
          <p:cNvPr id="4" name="Picture 3" descr="A picture containing indoor&#10;&#10;Description automatically generated">
            <a:extLst>
              <a:ext uri="{FF2B5EF4-FFF2-40B4-BE49-F238E27FC236}">
                <a16:creationId xmlns:a16="http://schemas.microsoft.com/office/drawing/2014/main" id="{93DC6719-673A-416D-B2CB-BA7757505D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08" r="4272"/>
          <a:stretch/>
        </p:blipFill>
        <p:spPr>
          <a:xfrm>
            <a:off x="635758" y="1590825"/>
            <a:ext cx="2721334" cy="1830224"/>
          </a:xfrm>
          <a:prstGeom prst="rect">
            <a:avLst/>
          </a:prstGeom>
        </p:spPr>
      </p:pic>
      <p:pic>
        <p:nvPicPr>
          <p:cNvPr id="20" name="Picture 19" descr="A picture containing indoor&#10;&#10;Description automatically generated">
            <a:extLst>
              <a:ext uri="{FF2B5EF4-FFF2-40B4-BE49-F238E27FC236}">
                <a16:creationId xmlns:a16="http://schemas.microsoft.com/office/drawing/2014/main" id="{A8DEF814-5B44-4D20-9986-651B1F746C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13"/>
          <a:stretch/>
        </p:blipFill>
        <p:spPr>
          <a:xfrm>
            <a:off x="631946" y="3612416"/>
            <a:ext cx="2738598" cy="1830224"/>
          </a:xfrm>
          <a:prstGeom prst="rect">
            <a:avLst/>
          </a:prstGeom>
        </p:spPr>
      </p:pic>
      <p:pic>
        <p:nvPicPr>
          <p:cNvPr id="23" name="Picture 22" descr="A picture containing indoor, kitchen appliance&#10;&#10;Description automatically generated">
            <a:extLst>
              <a:ext uri="{FF2B5EF4-FFF2-40B4-BE49-F238E27FC236}">
                <a16:creationId xmlns:a16="http://schemas.microsoft.com/office/drawing/2014/main" id="{523F9038-99C9-470E-AD04-0F5D1EBB5F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2"/>
          <a:stretch/>
        </p:blipFill>
        <p:spPr>
          <a:xfrm>
            <a:off x="3714073" y="1609777"/>
            <a:ext cx="2701168" cy="1811272"/>
          </a:xfrm>
          <a:prstGeom prst="rect">
            <a:avLst/>
          </a:prstGeom>
        </p:spPr>
      </p:pic>
      <p:pic>
        <p:nvPicPr>
          <p:cNvPr id="25" name="Picture 24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7FFFA1A1-9A62-4EB0-9AB7-D82A72C7A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8" r="1367" b="6118"/>
          <a:stretch/>
        </p:blipFill>
        <p:spPr>
          <a:xfrm>
            <a:off x="3714073" y="3611613"/>
            <a:ext cx="2701168" cy="1830224"/>
          </a:xfrm>
          <a:prstGeom prst="rect">
            <a:avLst/>
          </a:prstGeom>
        </p:spPr>
      </p:pic>
      <p:pic>
        <p:nvPicPr>
          <p:cNvPr id="33" name="Picture 32" descr="A picture containing light&#10;&#10;Description automatically generated">
            <a:extLst>
              <a:ext uri="{FF2B5EF4-FFF2-40B4-BE49-F238E27FC236}">
                <a16:creationId xmlns:a16="http://schemas.microsoft.com/office/drawing/2014/main" id="{AB8FC0E3-28D2-410E-B205-3B800A3167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39" t="-23" b="-1"/>
          <a:stretch/>
        </p:blipFill>
        <p:spPr>
          <a:xfrm>
            <a:off x="6758770" y="1609777"/>
            <a:ext cx="1734779" cy="1809118"/>
          </a:xfrm>
          <a:prstGeom prst="rect">
            <a:avLst/>
          </a:prstGeom>
        </p:spPr>
      </p:pic>
      <p:pic>
        <p:nvPicPr>
          <p:cNvPr id="2" name="Picture 8" descr="A picture containing outdoor, rail, railing, stair&#10;&#10;Description automatically generated">
            <a:extLst>
              <a:ext uri="{FF2B5EF4-FFF2-40B4-BE49-F238E27FC236}">
                <a16:creationId xmlns:a16="http://schemas.microsoft.com/office/drawing/2014/main" id="{DC752BB5-9121-2A83-BE1B-69A380C1D7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73"/>
          <a:stretch/>
        </p:blipFill>
        <p:spPr>
          <a:xfrm>
            <a:off x="6758770" y="3611613"/>
            <a:ext cx="1763958" cy="1830224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22AE236-6C39-21EC-099D-8042853C1693}"/>
              </a:ext>
            </a:extLst>
          </p:cNvPr>
          <p:cNvSpPr txBox="1">
            <a:spLocks/>
          </p:cNvSpPr>
          <p:nvPr userDrawn="1"/>
        </p:nvSpPr>
        <p:spPr>
          <a:xfrm>
            <a:off x="552436" y="5658159"/>
            <a:ext cx="2462729" cy="314775"/>
          </a:xfrm>
          <a:prstGeom prst="rect">
            <a:avLst/>
          </a:prstGeom>
        </p:spPr>
        <p:txBody>
          <a:bodyPr/>
          <a:lstStyle>
            <a:lvl1pPr marL="0" indent="0" algn="l" defTabSz="914446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35" indent="-228612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57" indent="-228612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80" indent="-228612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04" indent="-228612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2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9" indent="-228612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2" indent="-228612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2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914401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B603D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cs-CZ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SIMULACE ZÁKAZNICKÝCH APLIKACÍ</a:t>
            </a:r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3E0A58B-F8EB-7BEF-34FF-968696B49430}"/>
              </a:ext>
            </a:extLst>
          </p:cNvPr>
          <p:cNvSpPr txBox="1">
            <a:spLocks/>
          </p:cNvSpPr>
          <p:nvPr userDrawn="1"/>
        </p:nvSpPr>
        <p:spPr>
          <a:xfrm>
            <a:off x="3631327" y="5675884"/>
            <a:ext cx="2333716" cy="328379"/>
          </a:xfrm>
          <a:prstGeom prst="rect">
            <a:avLst/>
          </a:prstGeom>
        </p:spPr>
        <p:txBody>
          <a:bodyPr/>
          <a:lstStyle>
            <a:lvl1pPr marL="0" indent="0" algn="l" defTabSz="914446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35" indent="-228612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57" indent="-228612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80" indent="-228612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04" indent="-228612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2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9" indent="-228612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2" indent="-228612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2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914401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B603D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cs-CZ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ZÁZNAM VÝSTUPNÍCH ÚDAJŮ Z TESTOVÁNÍ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B74C439-F07B-C9B3-D22F-FCD293DF6636}"/>
              </a:ext>
            </a:extLst>
          </p:cNvPr>
          <p:cNvSpPr txBox="1">
            <a:spLocks/>
          </p:cNvSpPr>
          <p:nvPr userDrawn="1"/>
        </p:nvSpPr>
        <p:spPr>
          <a:xfrm>
            <a:off x="6671309" y="5658159"/>
            <a:ext cx="2723117" cy="431193"/>
          </a:xfrm>
          <a:prstGeom prst="rect">
            <a:avLst/>
          </a:prstGeom>
        </p:spPr>
        <p:txBody>
          <a:bodyPr/>
          <a:lstStyle>
            <a:lvl1pPr marL="0" indent="0" algn="l" defTabSz="914446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35" indent="-228612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57" indent="-228612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80" indent="-228612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04" indent="-228612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2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9" indent="-228612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2" indent="-228612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2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914401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B603D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cs-CZ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SPOLUPRÁCE S MEZINÁRODNÍMI ZKUŠEBNÍMI ÚSTAVY</a:t>
            </a: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</a:p>
          <a:p>
            <a:pPr marL="171450" marR="0" lvl="0" indent="-171450" algn="l" defTabSz="91444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B603D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11" name="Grafik 9">
            <a:extLst>
              <a:ext uri="{FF2B5EF4-FFF2-40B4-BE49-F238E27FC236}">
                <a16:creationId xmlns:a16="http://schemas.microsoft.com/office/drawing/2014/main" id="{783F2F22-0023-8539-93BB-C04F3860414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9314" y="6483156"/>
            <a:ext cx="1230923" cy="134420"/>
          </a:xfrm>
          <a:prstGeom prst="rect">
            <a:avLst/>
          </a:prstGeom>
        </p:spPr>
      </p:pic>
      <p:sp>
        <p:nvSpPr>
          <p:cNvPr id="3" name="TextBox 31">
            <a:extLst>
              <a:ext uri="{FF2B5EF4-FFF2-40B4-BE49-F238E27FC236}">
                <a16:creationId xmlns:a16="http://schemas.microsoft.com/office/drawing/2014/main" id="{E5A8ACBE-4F0C-885B-E4EA-04974B4DB552}"/>
              </a:ext>
            </a:extLst>
          </p:cNvPr>
          <p:cNvSpPr txBox="1"/>
          <p:nvPr userDrawn="1"/>
        </p:nvSpPr>
        <p:spPr>
          <a:xfrm>
            <a:off x="695816" y="1673149"/>
            <a:ext cx="1671905" cy="430887"/>
          </a:xfrm>
          <a:prstGeom prst="rect">
            <a:avLst/>
          </a:prstGeom>
          <a:solidFill>
            <a:schemeClr val="accent4">
              <a:alpha val="85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TESTOVACÍ ZAŘÍZENÍ PRO VLEČNÉ ŘETĚZY</a:t>
            </a:r>
          </a:p>
        </p:txBody>
      </p:sp>
      <p:sp>
        <p:nvSpPr>
          <p:cNvPr id="10" name="TextBox 31">
            <a:extLst>
              <a:ext uri="{FF2B5EF4-FFF2-40B4-BE49-F238E27FC236}">
                <a16:creationId xmlns:a16="http://schemas.microsoft.com/office/drawing/2014/main" id="{13354E83-CFDD-3DA8-EDFD-C2FEA0CB6266}"/>
              </a:ext>
            </a:extLst>
          </p:cNvPr>
          <p:cNvSpPr txBox="1"/>
          <p:nvPr userDrawn="1"/>
        </p:nvSpPr>
        <p:spPr>
          <a:xfrm>
            <a:off x="6843981" y="3683689"/>
            <a:ext cx="1678747" cy="430887"/>
          </a:xfrm>
          <a:prstGeom prst="rect">
            <a:avLst/>
          </a:prstGeom>
          <a:solidFill>
            <a:schemeClr val="accent4">
              <a:alpha val="85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RŮZNÁ SPECIFICKÁ TESTOVÁNÍ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2" name="TextBox 31">
            <a:extLst>
              <a:ext uri="{FF2B5EF4-FFF2-40B4-BE49-F238E27FC236}">
                <a16:creationId xmlns:a16="http://schemas.microsoft.com/office/drawing/2014/main" id="{B992A58E-22D5-0103-EEB5-1537C89C911E}"/>
              </a:ext>
            </a:extLst>
          </p:cNvPr>
          <p:cNvSpPr txBox="1"/>
          <p:nvPr userDrawn="1"/>
        </p:nvSpPr>
        <p:spPr>
          <a:xfrm>
            <a:off x="3795840" y="3722161"/>
            <a:ext cx="1816815" cy="261610"/>
          </a:xfrm>
          <a:prstGeom prst="rect">
            <a:avLst/>
          </a:prstGeom>
          <a:solidFill>
            <a:schemeClr val="accent4">
              <a:alpha val="85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TESTOVÁNÍ MATERIÁLU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3" name="TextBox 31">
            <a:extLst>
              <a:ext uri="{FF2B5EF4-FFF2-40B4-BE49-F238E27FC236}">
                <a16:creationId xmlns:a16="http://schemas.microsoft.com/office/drawing/2014/main" id="{6FD27F0D-6E73-613F-AEC1-008BC965F8D4}"/>
              </a:ext>
            </a:extLst>
          </p:cNvPr>
          <p:cNvSpPr txBox="1"/>
          <p:nvPr userDrawn="1"/>
        </p:nvSpPr>
        <p:spPr>
          <a:xfrm>
            <a:off x="695816" y="3722161"/>
            <a:ext cx="1546711" cy="261610"/>
          </a:xfrm>
          <a:prstGeom prst="rect">
            <a:avLst/>
          </a:prstGeom>
          <a:solidFill>
            <a:schemeClr val="accent4">
              <a:alpha val="85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TORZNÍ TESTOVÁNÍ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4" name="TextBox 31">
            <a:extLst>
              <a:ext uri="{FF2B5EF4-FFF2-40B4-BE49-F238E27FC236}">
                <a16:creationId xmlns:a16="http://schemas.microsoft.com/office/drawing/2014/main" id="{D801A7E2-BDE2-5916-8A0B-73074EA3AF45}"/>
              </a:ext>
            </a:extLst>
          </p:cNvPr>
          <p:cNvSpPr txBox="1"/>
          <p:nvPr userDrawn="1"/>
        </p:nvSpPr>
        <p:spPr>
          <a:xfrm>
            <a:off x="6843981" y="1673149"/>
            <a:ext cx="1094120" cy="600164"/>
          </a:xfrm>
          <a:prstGeom prst="rect">
            <a:avLst/>
          </a:prstGeom>
          <a:solidFill>
            <a:schemeClr val="accent4">
              <a:alpha val="85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TESTOVÁNÍ ODOLNOSTI PROTI OHNI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" name="TextBox 31">
            <a:extLst>
              <a:ext uri="{FF2B5EF4-FFF2-40B4-BE49-F238E27FC236}">
                <a16:creationId xmlns:a16="http://schemas.microsoft.com/office/drawing/2014/main" id="{FBDC3800-EE27-78F1-8501-570438D0F3B3}"/>
              </a:ext>
            </a:extLst>
          </p:cNvPr>
          <p:cNvSpPr txBox="1"/>
          <p:nvPr userDrawn="1"/>
        </p:nvSpPr>
        <p:spPr>
          <a:xfrm>
            <a:off x="3788947" y="1673149"/>
            <a:ext cx="1373301" cy="261610"/>
          </a:xfrm>
          <a:prstGeom prst="rect">
            <a:avLst/>
          </a:prstGeom>
          <a:solidFill>
            <a:schemeClr val="accent4">
              <a:alpha val="85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ZKOUŠKY OHYBU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4815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3" userDrawn="1">
          <p15:clr>
            <a:srgbClr val="FBAE40"/>
          </p15:clr>
        </p15:guide>
        <p15:guide id="2" pos="3120" userDrawn="1">
          <p15:clr>
            <a:srgbClr val="FBAE40"/>
          </p15:clr>
        </p15:guide>
        <p15:guide id="3" orient="horz" pos="2273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4_Logistics_Hemm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ss, mountain, stadium, city&#10;&#10;Description automatically generated">
            <a:extLst>
              <a:ext uri="{FF2B5EF4-FFF2-40B4-BE49-F238E27FC236}">
                <a16:creationId xmlns:a16="http://schemas.microsoft.com/office/drawing/2014/main" id="{A43A7E9A-5C59-4229-9572-047191152B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437" y="2289953"/>
            <a:ext cx="4322402" cy="28818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2CEF41-03EE-485C-9699-90BA25D45C0D}"/>
              </a:ext>
            </a:extLst>
          </p:cNvPr>
          <p:cNvSpPr txBox="1"/>
          <p:nvPr userDrawn="1"/>
        </p:nvSpPr>
        <p:spPr>
          <a:xfrm>
            <a:off x="645437" y="5246592"/>
            <a:ext cx="24225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900" b="0" i="1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HELUKABEL® GmbH, Hemmingen, DE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D9870E-5D6E-52D8-F79B-C76D62DEA0B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694422" y="0"/>
            <a:ext cx="4211578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E4711-67C6-486B-AD2A-21D58A5C2E0B}"/>
              </a:ext>
            </a:extLst>
          </p:cNvPr>
          <p:cNvSpPr txBox="1"/>
          <p:nvPr userDrawn="1"/>
        </p:nvSpPr>
        <p:spPr>
          <a:xfrm>
            <a:off x="5863044" y="2674186"/>
            <a:ext cx="3874333" cy="2113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37" marR="0" lvl="0" indent="-285737" algn="l" defTabSz="914401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6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Největší svého druhu v Evropě</a:t>
            </a:r>
          </a:p>
          <a:p>
            <a:pPr marL="285737" marR="0" lvl="0" indent="-285737" algn="l" defTabSz="914401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6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160,000 m² a 40,500 paletových míst</a:t>
            </a:r>
          </a:p>
          <a:p>
            <a:pPr marL="285737" marR="0" lvl="0" indent="-285737" algn="l" defTabSz="914401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6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Plně automatizované</a:t>
            </a:r>
          </a:p>
          <a:p>
            <a:pPr marL="285737" marR="0" lvl="0" indent="-285737" algn="l" defTabSz="914401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6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Zakázkové stříhání kabelů</a:t>
            </a:r>
          </a:p>
          <a:p>
            <a:pPr marL="285737" marR="0" lvl="0" indent="-285737" algn="l" defTabSz="914401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6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Status známého odesílatele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cs-CZ" sz="1800" b="0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3ED29C-2524-4336-B4BE-DEA4DEA57C0A}"/>
              </a:ext>
            </a:extLst>
          </p:cNvPr>
          <p:cNvSpPr txBox="1"/>
          <p:nvPr userDrawn="1"/>
        </p:nvSpPr>
        <p:spPr>
          <a:xfrm>
            <a:off x="1" y="628056"/>
            <a:ext cx="9411164" cy="569387"/>
          </a:xfrm>
          <a:prstGeom prst="rect">
            <a:avLst/>
          </a:prstGeom>
          <a:solidFill>
            <a:srgbClr val="AB603D"/>
          </a:solidFill>
        </p:spPr>
        <p:txBody>
          <a:bodyPr wrap="square" rtlCol="0">
            <a:spAutoFit/>
          </a:bodyPr>
          <a:lstStyle/>
          <a:p>
            <a:pPr marL="0" marR="0" lvl="0" indent="444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1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Naše centrální logistické centrum - Hemmingen</a:t>
            </a:r>
          </a:p>
        </p:txBody>
      </p:sp>
      <p:pic>
        <p:nvPicPr>
          <p:cNvPr id="4" name="Grafik 9">
            <a:extLst>
              <a:ext uri="{FF2B5EF4-FFF2-40B4-BE49-F238E27FC236}">
                <a16:creationId xmlns:a16="http://schemas.microsoft.com/office/drawing/2014/main" id="{A29974CC-4A91-75C0-EC04-C7853CA62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9314" y="6483156"/>
            <a:ext cx="1230923" cy="13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2123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1" userDrawn="1">
          <p15:clr>
            <a:srgbClr val="FBAE40"/>
          </p15:clr>
        </p15:guide>
        <p15:guide id="2" pos="312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.4_Logistics_Hemm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2CEF41-03EE-485C-9699-90BA25D45C0D}"/>
              </a:ext>
            </a:extLst>
          </p:cNvPr>
          <p:cNvSpPr txBox="1"/>
          <p:nvPr userDrawn="1"/>
        </p:nvSpPr>
        <p:spPr>
          <a:xfrm>
            <a:off x="645437" y="5246592"/>
            <a:ext cx="24225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900" b="0" i="1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HELUKABEL® GmbH, Berlin, DE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D9870E-5D6E-52D8-F79B-C76D62DEA0B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694422" y="0"/>
            <a:ext cx="4211578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E4711-67C6-486B-AD2A-21D58A5C2E0B}"/>
              </a:ext>
            </a:extLst>
          </p:cNvPr>
          <p:cNvSpPr txBox="1"/>
          <p:nvPr userDrawn="1"/>
        </p:nvSpPr>
        <p:spPr>
          <a:xfrm>
            <a:off x="5863044" y="2674186"/>
            <a:ext cx="3874333" cy="2575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37" marR="0" lvl="0" indent="-285737" algn="l" defTabSz="914401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6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11 000 kabelových bubnů skladem</a:t>
            </a:r>
          </a:p>
          <a:p>
            <a:pPr marL="285737" marR="0" lvl="0" indent="-285737" algn="l" defTabSz="914401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6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Zpracování kabelových bubnů </a:t>
            </a:r>
            <a:br>
              <a:rPr kumimoji="0" lang="cs-CZ" sz="16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cs-CZ" sz="16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do průměru 2,8 m a hmotnosti 10 t</a:t>
            </a:r>
          </a:p>
          <a:p>
            <a:pPr marL="285737" marR="0" lvl="0" indent="-285737" algn="l" defTabSz="914401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6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10 převíječek </a:t>
            </a:r>
          </a:p>
          <a:p>
            <a:pPr marL="285737" marR="0" lvl="0" indent="-285737" algn="l" defTabSz="914401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6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Střihy kabelů pomocí nejmodernějších nástrojů </a:t>
            </a:r>
          </a:p>
          <a:p>
            <a:pPr marL="285737" marR="0" lvl="0" indent="-285737" algn="l" defTabSz="914401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6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Skladování kabelů &amp; vodičů</a:t>
            </a:r>
            <a:br>
              <a:rPr kumimoji="0" lang="cs-CZ" sz="16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cs-CZ" sz="16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pro infrastrukturu</a:t>
            </a:r>
            <a:endParaRPr kumimoji="0" lang="cs-CZ" sz="1800" b="0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3ED29C-2524-4336-B4BE-DEA4DEA57C0A}"/>
              </a:ext>
            </a:extLst>
          </p:cNvPr>
          <p:cNvSpPr txBox="1"/>
          <p:nvPr userDrawn="1"/>
        </p:nvSpPr>
        <p:spPr>
          <a:xfrm>
            <a:off x="1" y="628056"/>
            <a:ext cx="9411164" cy="569387"/>
          </a:xfrm>
          <a:prstGeom prst="rect">
            <a:avLst/>
          </a:prstGeom>
          <a:solidFill>
            <a:srgbClr val="AB603D"/>
          </a:solidFill>
        </p:spPr>
        <p:txBody>
          <a:bodyPr wrap="square" rtlCol="0">
            <a:spAutoFit/>
          </a:bodyPr>
          <a:lstStyle/>
          <a:p>
            <a:pPr marL="0" marR="0" lvl="0" indent="444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100" b="0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Naš logistické centrum - Berlín</a:t>
            </a:r>
          </a:p>
        </p:txBody>
      </p:sp>
      <p:pic>
        <p:nvPicPr>
          <p:cNvPr id="4" name="Grafik 9">
            <a:extLst>
              <a:ext uri="{FF2B5EF4-FFF2-40B4-BE49-F238E27FC236}">
                <a16:creationId xmlns:a16="http://schemas.microsoft.com/office/drawing/2014/main" id="{A29974CC-4A91-75C0-EC04-C7853CA628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9314" y="6483156"/>
            <a:ext cx="1230923" cy="13442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B755D2A-9F81-A481-1D5A-42A4CC13265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26" y="2315914"/>
            <a:ext cx="4322914" cy="282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8667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1">
          <p15:clr>
            <a:srgbClr val="FBAE40"/>
          </p15:clr>
        </p15:guide>
        <p15:guide id="2" pos="312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4_Logistics_Images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1246A333-2750-096A-E462-F135955C3CC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694422" y="0"/>
            <a:ext cx="4211578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6" name="Picture 15" descr="A person working in a factory&#10;&#10;Description automatically generated with medium confidence">
            <a:extLst>
              <a:ext uri="{FF2B5EF4-FFF2-40B4-BE49-F238E27FC236}">
                <a16:creationId xmlns:a16="http://schemas.microsoft.com/office/drawing/2014/main" id="{96576F8D-4261-469D-B608-1890E47CF7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" r="1207"/>
          <a:stretch/>
        </p:blipFill>
        <p:spPr>
          <a:xfrm>
            <a:off x="3574981" y="1619843"/>
            <a:ext cx="2756039" cy="1907609"/>
          </a:xfrm>
          <a:prstGeom prst="rect">
            <a:avLst/>
          </a:prstGeom>
        </p:spPr>
      </p:pic>
      <p:pic>
        <p:nvPicPr>
          <p:cNvPr id="39" name="Picture 38" descr="A picture containing text&#10;&#10;Description automatically generated">
            <a:extLst>
              <a:ext uri="{FF2B5EF4-FFF2-40B4-BE49-F238E27FC236}">
                <a16:creationId xmlns:a16="http://schemas.microsoft.com/office/drawing/2014/main" id="{FF57183F-B2E0-466A-8F16-A6D558E210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" r="791"/>
          <a:stretch/>
        </p:blipFill>
        <p:spPr>
          <a:xfrm>
            <a:off x="634024" y="3808264"/>
            <a:ext cx="2733738" cy="190760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1ED8523-C5AD-40B3-AA49-C26C2A68887D}"/>
              </a:ext>
            </a:extLst>
          </p:cNvPr>
          <p:cNvSpPr txBox="1"/>
          <p:nvPr userDrawn="1"/>
        </p:nvSpPr>
        <p:spPr>
          <a:xfrm>
            <a:off x="0" y="626063"/>
            <a:ext cx="3056549" cy="584775"/>
          </a:xfrm>
          <a:prstGeom prst="rect">
            <a:avLst/>
          </a:prstGeom>
          <a:solidFill>
            <a:srgbClr val="AB603D"/>
          </a:solidFill>
        </p:spPr>
        <p:txBody>
          <a:bodyPr wrap="square" rtlCol="0">
            <a:spAutoFit/>
          </a:bodyPr>
          <a:lstStyle/>
          <a:p>
            <a:pPr marL="0" marR="0" lvl="0" indent="444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Logistika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</p:txBody>
      </p:sp>
      <p:pic>
        <p:nvPicPr>
          <p:cNvPr id="6" name="Picture 5" descr="A picture containing scaffolding&#10;&#10;Description automatically generated">
            <a:extLst>
              <a:ext uri="{FF2B5EF4-FFF2-40B4-BE49-F238E27FC236}">
                <a16:creationId xmlns:a16="http://schemas.microsoft.com/office/drawing/2014/main" id="{CF8362B4-45EE-4A43-B6E7-DB0D796DB8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622" y="1604219"/>
            <a:ext cx="2722778" cy="1923234"/>
          </a:xfrm>
          <a:prstGeom prst="rect">
            <a:avLst/>
          </a:prstGeom>
        </p:spPr>
      </p:pic>
      <p:pic>
        <p:nvPicPr>
          <p:cNvPr id="26" name="Picture 25" descr="A picture containing indoor, toy&#10;&#10;Description automatically generated">
            <a:extLst>
              <a:ext uri="{FF2B5EF4-FFF2-40B4-BE49-F238E27FC236}">
                <a16:creationId xmlns:a16="http://schemas.microsoft.com/office/drawing/2014/main" id="{1859965D-8049-42E4-98EB-C6755D0B0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6549198" y="3808264"/>
            <a:ext cx="2722779" cy="190760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428ECE5-FB0E-4801-B48A-AB5789EACD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5939" y="3808269"/>
            <a:ext cx="2745081" cy="1907608"/>
          </a:xfrm>
          <a:prstGeom prst="rect">
            <a:avLst/>
          </a:prstGeom>
        </p:spPr>
      </p:pic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48DECD63-6EC6-4C2F-BAC2-1D833EBFD0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57" b="7826"/>
          <a:stretch/>
        </p:blipFill>
        <p:spPr>
          <a:xfrm>
            <a:off x="6547559" y="1627048"/>
            <a:ext cx="2756038" cy="1900405"/>
          </a:xfrm>
          <a:prstGeom prst="rect">
            <a:avLst/>
          </a:prstGeom>
        </p:spPr>
      </p:pic>
      <p:pic>
        <p:nvPicPr>
          <p:cNvPr id="5" name="Grafik 9">
            <a:extLst>
              <a:ext uri="{FF2B5EF4-FFF2-40B4-BE49-F238E27FC236}">
                <a16:creationId xmlns:a16="http://schemas.microsoft.com/office/drawing/2014/main" id="{EADCC6A0-C251-A09E-EDF3-6438B981F94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9314" y="6483156"/>
            <a:ext cx="1230923" cy="134420"/>
          </a:xfrm>
          <a:prstGeom prst="rect">
            <a:avLst/>
          </a:prstGeom>
        </p:spPr>
      </p:pic>
      <p:sp>
        <p:nvSpPr>
          <p:cNvPr id="2" name="TextBox 31">
            <a:extLst>
              <a:ext uri="{FF2B5EF4-FFF2-40B4-BE49-F238E27FC236}">
                <a16:creationId xmlns:a16="http://schemas.microsoft.com/office/drawing/2014/main" id="{5B377699-6FE2-55B5-866A-03227450FBC5}"/>
              </a:ext>
            </a:extLst>
          </p:cNvPr>
          <p:cNvSpPr txBox="1"/>
          <p:nvPr userDrawn="1"/>
        </p:nvSpPr>
        <p:spPr>
          <a:xfrm>
            <a:off x="740577" y="1737708"/>
            <a:ext cx="1970818" cy="430887"/>
          </a:xfrm>
          <a:prstGeom prst="rect">
            <a:avLst/>
          </a:prstGeom>
          <a:solidFill>
            <a:schemeClr val="accent4">
              <a:alpha val="85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PLNĚ AUTOMATIZOVANÝ VYSOKOREGÁLOVÝ SKLAD</a:t>
            </a:r>
          </a:p>
        </p:txBody>
      </p:sp>
      <p:sp>
        <p:nvSpPr>
          <p:cNvPr id="7" name="TextBox 31">
            <a:extLst>
              <a:ext uri="{FF2B5EF4-FFF2-40B4-BE49-F238E27FC236}">
                <a16:creationId xmlns:a16="http://schemas.microsoft.com/office/drawing/2014/main" id="{CA51C909-B5D9-3347-5E51-0C3A307CCEA0}"/>
              </a:ext>
            </a:extLst>
          </p:cNvPr>
          <p:cNvSpPr txBox="1"/>
          <p:nvPr userDrawn="1"/>
        </p:nvSpPr>
        <p:spPr>
          <a:xfrm>
            <a:off x="3684872" y="1737708"/>
            <a:ext cx="1865137" cy="261610"/>
          </a:xfrm>
          <a:prstGeom prst="rect">
            <a:avLst/>
          </a:prstGeom>
          <a:solidFill>
            <a:schemeClr val="accent4">
              <a:alpha val="85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STŘÍHÁNÍ DÉLEK KABELŮ</a:t>
            </a:r>
          </a:p>
        </p:txBody>
      </p:sp>
      <p:sp>
        <p:nvSpPr>
          <p:cNvPr id="8" name="TextBox 31">
            <a:extLst>
              <a:ext uri="{FF2B5EF4-FFF2-40B4-BE49-F238E27FC236}">
                <a16:creationId xmlns:a16="http://schemas.microsoft.com/office/drawing/2014/main" id="{67BB31C5-B8F9-7671-EE55-CF230395791A}"/>
              </a:ext>
            </a:extLst>
          </p:cNvPr>
          <p:cNvSpPr txBox="1"/>
          <p:nvPr userDrawn="1"/>
        </p:nvSpPr>
        <p:spPr>
          <a:xfrm>
            <a:off x="6646134" y="1727222"/>
            <a:ext cx="2155960" cy="430887"/>
          </a:xfrm>
          <a:prstGeom prst="rect">
            <a:avLst/>
          </a:prstGeom>
          <a:solidFill>
            <a:schemeClr val="accent4">
              <a:alpha val="85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AUTOMATIZOVANÉ SYSTÉMY MANIPULACE S MATERIÁLEM</a:t>
            </a:r>
          </a:p>
        </p:txBody>
      </p:sp>
      <p:sp>
        <p:nvSpPr>
          <p:cNvPr id="9" name="TextBox 31">
            <a:extLst>
              <a:ext uri="{FF2B5EF4-FFF2-40B4-BE49-F238E27FC236}">
                <a16:creationId xmlns:a16="http://schemas.microsoft.com/office/drawing/2014/main" id="{2EC2B590-18DE-B1DB-0732-200E39E0DD28}"/>
              </a:ext>
            </a:extLst>
          </p:cNvPr>
          <p:cNvSpPr txBox="1"/>
          <p:nvPr userDrawn="1"/>
        </p:nvSpPr>
        <p:spPr>
          <a:xfrm>
            <a:off x="740577" y="3941484"/>
            <a:ext cx="1970818" cy="430887"/>
          </a:xfrm>
          <a:prstGeom prst="rect">
            <a:avLst/>
          </a:prstGeom>
          <a:solidFill>
            <a:schemeClr val="accent4">
              <a:alpha val="85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AUTOMATIZOVANÝ SKLAD DROBNÉHO ZBOŽÍ</a:t>
            </a:r>
          </a:p>
        </p:txBody>
      </p:sp>
      <p:sp>
        <p:nvSpPr>
          <p:cNvPr id="10" name="TextBox 31">
            <a:extLst>
              <a:ext uri="{FF2B5EF4-FFF2-40B4-BE49-F238E27FC236}">
                <a16:creationId xmlns:a16="http://schemas.microsoft.com/office/drawing/2014/main" id="{49FF2E89-25D8-FFDB-745A-0BBD92182AF1}"/>
              </a:ext>
            </a:extLst>
          </p:cNvPr>
          <p:cNvSpPr txBox="1"/>
          <p:nvPr userDrawn="1"/>
        </p:nvSpPr>
        <p:spPr>
          <a:xfrm>
            <a:off x="3684873" y="3941484"/>
            <a:ext cx="1584541" cy="600164"/>
          </a:xfrm>
          <a:prstGeom prst="rect">
            <a:avLst/>
          </a:prstGeom>
          <a:solidFill>
            <a:schemeClr val="accent4">
              <a:alpha val="85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STŘÍHACÍ STANICE PRO VELKÉ </a:t>
            </a:r>
            <a:r>
              <a:rPr kumimoji="0" lang="cs-CZ" sz="11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PRŮŘEZY KABELŮ</a:t>
            </a:r>
            <a:r>
              <a:rPr kumimoji="0" lang="en-US" sz="11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</a:p>
        </p:txBody>
      </p:sp>
      <p:sp>
        <p:nvSpPr>
          <p:cNvPr id="11" name="TextBox 31">
            <a:extLst>
              <a:ext uri="{FF2B5EF4-FFF2-40B4-BE49-F238E27FC236}">
                <a16:creationId xmlns:a16="http://schemas.microsoft.com/office/drawing/2014/main" id="{8D0E873A-62DD-84F6-2151-D3743B671459}"/>
              </a:ext>
            </a:extLst>
          </p:cNvPr>
          <p:cNvSpPr txBox="1"/>
          <p:nvPr userDrawn="1"/>
        </p:nvSpPr>
        <p:spPr>
          <a:xfrm>
            <a:off x="6646134" y="3941484"/>
            <a:ext cx="1503180" cy="261610"/>
          </a:xfrm>
          <a:prstGeom prst="rect">
            <a:avLst/>
          </a:prstGeom>
          <a:solidFill>
            <a:schemeClr val="accent4">
              <a:alpha val="85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457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PEČLIVĚ ZABALENO</a:t>
            </a:r>
          </a:p>
        </p:txBody>
      </p:sp>
    </p:spTree>
    <p:extLst>
      <p:ext uri="{BB962C8B-B14F-4D97-AF65-F5344CB8AC3E}">
        <p14:creationId xmlns:p14="http://schemas.microsoft.com/office/powerpoint/2010/main" val="19804269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3" userDrawn="1">
          <p15:clr>
            <a:srgbClr val="FBAE40"/>
          </p15:clr>
        </p15:guide>
        <p15:guide id="2" pos="3120" userDrawn="1">
          <p15:clr>
            <a:srgbClr val="FBAE40"/>
          </p15:clr>
        </p15:guide>
        <p15:guide id="3" orient="horz" pos="2409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4E215037-8FC1-4ABB-8CC3-7597FF2171EB}"/>
              </a:ext>
            </a:extLst>
          </p:cNvPr>
          <p:cNvSpPr txBox="1"/>
          <p:nvPr userDrawn="1"/>
        </p:nvSpPr>
        <p:spPr>
          <a:xfrm>
            <a:off x="525763" y="6371355"/>
            <a:ext cx="33157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Firemní prezentace </a:t>
            </a: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| </a:t>
            </a: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2023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7E95D37-2035-4A3A-98D0-5233555845EA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9314" y="6483156"/>
            <a:ext cx="1230923" cy="13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181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5" r:id="rId2"/>
    <p:sldLayoutId id="2147484069" r:id="rId3"/>
    <p:sldLayoutId id="2147484125" r:id="rId4"/>
    <p:sldLayoutId id="2147484079" r:id="rId5"/>
    <p:sldLayoutId id="2147484085" r:id="rId6"/>
    <p:sldLayoutId id="2147484087" r:id="rId7"/>
    <p:sldLayoutId id="2147484124" r:id="rId8"/>
    <p:sldLayoutId id="2147484092" r:id="rId9"/>
    <p:sldLayoutId id="2147484100" r:id="rId10"/>
    <p:sldLayoutId id="2147484094" r:id="rId11"/>
    <p:sldLayoutId id="2147484117" r:id="rId12"/>
    <p:sldLayoutId id="2147484096" r:id="rId13"/>
    <p:sldLayoutId id="2147484118" r:id="rId14"/>
    <p:sldLayoutId id="2147484120" r:id="rId15"/>
    <p:sldLayoutId id="2147484099" r:id="rId16"/>
    <p:sldLayoutId id="2147484121" r:id="rId17"/>
    <p:sldLayoutId id="2147484126" r:id="rId18"/>
    <p:sldLayoutId id="2147484128" r:id="rId19"/>
    <p:sldLayoutId id="2147484127" r:id="rId20"/>
    <p:sldLayoutId id="2147484113" r:id="rId21"/>
    <p:sldLayoutId id="2147484112" r:id="rId22"/>
    <p:sldLayoutId id="2147484122" r:id="rId23"/>
    <p:sldLayoutId id="2147484123" r:id="rId24"/>
    <p:sldLayoutId id="2147484107" r:id="rId25"/>
    <p:sldLayoutId id="2147484116" r:id="rId26"/>
    <p:sldLayoutId id="2147484129" r:id="rId27"/>
    <p:sldLayoutId id="2147484130" r:id="rId28"/>
    <p:sldLayoutId id="2147484131" r:id="rId29"/>
  </p:sldLayoutIdLst>
  <p:hf sldNum="0" hdr="0" dt="0"/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1200" kern="1200">
          <a:solidFill>
            <a:schemeClr val="tx1"/>
          </a:solidFill>
          <a:latin typeface="FreeSet Light" panose="020B0403040504020204" pitchFamily="34" charset="0"/>
          <a:ea typeface="+mj-ea"/>
          <a:cs typeface="+mj-cs"/>
        </a:defRPr>
      </a:lvl1pPr>
    </p:titleStyle>
    <p:bodyStyle>
      <a:lvl1pPr marL="228612" indent="-228612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5" indent="-228612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2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2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4" indent="-228612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2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2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2" indent="-228612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2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8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2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1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petr.sobotka@helukabel.cz" TargetMode="Externa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04.png"/><Relationship Id="rId4" Type="http://schemas.openxmlformats.org/officeDocument/2006/relationships/hyperlink" Target="https://www.helukabel.com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A0834.B4FB9880" TargetMode="External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cid:image002.png@01DA0834.B4FB9880" TargetMode="External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58056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5245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40865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495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9884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98641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28729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65437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13812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40715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dirty="0"/>
              <a:t>– </a:t>
            </a:r>
            <a:fld id="{15A79DE1-26A1-4A48-AC3D-834A70C37C12}" type="slidenum">
              <a:rPr lang="de-DE" smtClean="0"/>
              <a:pPr/>
              <a:t>19</a:t>
            </a:fld>
            <a:r>
              <a:rPr lang="de-DE" dirty="0"/>
              <a:t> –</a:t>
            </a:r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631825" y="558134"/>
            <a:ext cx="8642350" cy="447720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Pohonné systémy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3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631825" y="222465"/>
            <a:ext cx="8642350" cy="199525"/>
          </a:xfrm>
        </p:spPr>
        <p:txBody>
          <a:bodyPr/>
          <a:lstStyle/>
          <a:p>
            <a:r>
              <a:rPr lang="cs-CZ" dirty="0"/>
              <a:t>Kabelová konfekce</a:t>
            </a:r>
            <a:endParaRPr lang="de-DE" dirty="0"/>
          </a:p>
        </p:txBody>
      </p:sp>
      <p:pic>
        <p:nvPicPr>
          <p:cNvPr id="18" name="Bildplatzhalter 6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12" b="15461"/>
          <a:stretch/>
        </p:blipFill>
        <p:spPr>
          <a:xfrm>
            <a:off x="381000" y="1163851"/>
            <a:ext cx="4572000" cy="4530298"/>
          </a:xfrm>
        </p:spPr>
      </p:pic>
      <p:sp>
        <p:nvSpPr>
          <p:cNvPr id="9" name="Textplatzhalter 2"/>
          <p:cNvSpPr txBox="1">
            <a:spLocks/>
          </p:cNvSpPr>
          <p:nvPr/>
        </p:nvSpPr>
        <p:spPr>
          <a:xfrm>
            <a:off x="5140986" y="1341788"/>
            <a:ext cx="1718873" cy="511227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8000"/>
            <a:endParaRPr lang="de-DE" sz="1200" dirty="0">
              <a:solidFill>
                <a:schemeClr val="bg1">
                  <a:lumMod val="65000"/>
                </a:schemeClr>
              </a:solidFill>
              <a:latin typeface="BellGothicBTRoman" panose="02000503040000020004" pitchFamily="2" charset="0"/>
              <a:ea typeface="BellGothicBTRoman" charset="0"/>
              <a:cs typeface="BellGothicBTRoman" charset="0"/>
            </a:endParaRPr>
          </a:p>
          <a:p>
            <a:pPr defTabSz="108000"/>
            <a:r>
              <a:rPr lang="de-DE" sz="1200" dirty="0">
                <a:latin typeface="BellGothicBTRoman" panose="02000503040000020004" pitchFamily="2" charset="0"/>
                <a:ea typeface="BellGothicBTRoman" charset="0"/>
                <a:cs typeface="BellGothicBTRoman" charset="0"/>
              </a:rPr>
              <a:t>Afag</a:t>
            </a:r>
          </a:p>
          <a:p>
            <a:pPr defTabSz="108000"/>
            <a:r>
              <a:rPr lang="de-DE" sz="1200" dirty="0">
                <a:latin typeface="BellGothicBTRoman" panose="02000503040000020004" pitchFamily="2" charset="0"/>
                <a:ea typeface="BellGothicBTRoman" charset="0"/>
                <a:cs typeface="BellGothicBTRoman" charset="0"/>
              </a:rPr>
              <a:t>AMK</a:t>
            </a:r>
          </a:p>
          <a:p>
            <a:pPr defTabSz="108000"/>
            <a:r>
              <a:rPr lang="de-DE" sz="1200" dirty="0">
                <a:latin typeface="BellGothicBTRoman" panose="02000503040000020004" pitchFamily="2" charset="0"/>
                <a:ea typeface="BellGothicBTRoman" charset="0"/>
                <a:cs typeface="BellGothicBTRoman" charset="0"/>
              </a:rPr>
              <a:t>APEX Tool Group</a:t>
            </a:r>
          </a:p>
          <a:p>
            <a:pPr defTabSz="108000"/>
            <a:r>
              <a:rPr lang="de-DE" sz="1200" dirty="0">
                <a:latin typeface="BellGothicBTRoman" panose="02000503040000020004" pitchFamily="2" charset="0"/>
                <a:ea typeface="BellGothicBTRoman" charset="0"/>
                <a:cs typeface="BellGothicBTRoman" charset="0"/>
              </a:rPr>
              <a:t>Atlas Copco</a:t>
            </a:r>
          </a:p>
          <a:p>
            <a:pPr defTabSz="108000"/>
            <a:r>
              <a:rPr lang="de-DE" sz="1200" dirty="0">
                <a:latin typeface="BellGothicBTRoman" panose="02000503040000020004" pitchFamily="2" charset="0"/>
                <a:ea typeface="BellGothicBTRoman" charset="0"/>
                <a:cs typeface="BellGothicBTRoman" charset="0"/>
              </a:rPr>
              <a:t>Baumüller</a:t>
            </a:r>
          </a:p>
          <a:p>
            <a:pPr defTabSz="108000"/>
            <a:r>
              <a:rPr lang="de-DE" sz="1200" dirty="0">
                <a:latin typeface="BellGothicBTRoman" panose="02000503040000020004" pitchFamily="2" charset="0"/>
                <a:ea typeface="BellGothicBTRoman" charset="0"/>
                <a:cs typeface="BellGothicBTRoman" charset="0"/>
              </a:rPr>
              <a:t>Beckhoff</a:t>
            </a:r>
          </a:p>
          <a:p>
            <a:pPr defTabSz="108000"/>
            <a:r>
              <a:rPr lang="de-DE" sz="1200" dirty="0">
                <a:latin typeface="BellGothicBTRoman" panose="02000503040000020004" pitchFamily="2" charset="0"/>
                <a:ea typeface="BellGothicBTRoman" charset="0"/>
                <a:cs typeface="BellGothicBTRoman" charset="0"/>
              </a:rPr>
              <a:t>B&amp;R</a:t>
            </a:r>
          </a:p>
          <a:p>
            <a:pPr defTabSz="108000"/>
            <a:r>
              <a:rPr lang="de-DE" sz="1200" dirty="0">
                <a:latin typeface="BellGothicBTRoman" panose="02000503040000020004" pitchFamily="2" charset="0"/>
                <a:ea typeface="BellGothicBTRoman" charset="0"/>
                <a:cs typeface="BellGothicBTRoman" charset="0"/>
              </a:rPr>
              <a:t>Bonfiglioli Deutschland</a:t>
            </a:r>
          </a:p>
          <a:p>
            <a:pPr defTabSz="108000"/>
            <a:r>
              <a:rPr lang="de-DE" sz="1200" dirty="0">
                <a:latin typeface="BellGothicBTRoman" panose="02000503040000020004" pitchFamily="2" charset="0"/>
                <a:ea typeface="BellGothicBTRoman" charset="0"/>
                <a:cs typeface="BellGothicBTRoman" charset="0"/>
              </a:rPr>
              <a:t>Bosch Rexroth</a:t>
            </a:r>
          </a:p>
          <a:p>
            <a:pPr defTabSz="108000"/>
            <a:r>
              <a:rPr lang="de-DE" sz="1200" dirty="0">
                <a:latin typeface="BellGothicBTRoman" panose="02000503040000020004" pitchFamily="2" charset="0"/>
                <a:ea typeface="BellGothicBTRoman" charset="0"/>
                <a:cs typeface="BellGothicBTRoman" charset="0"/>
              </a:rPr>
              <a:t>CEDS Duradrive</a:t>
            </a:r>
          </a:p>
          <a:p>
            <a:pPr defTabSz="108000"/>
            <a:r>
              <a:rPr lang="de-DE" sz="1200" dirty="0">
                <a:latin typeface="BellGothicBTRoman" panose="02000503040000020004" pitchFamily="2" charset="0"/>
                <a:ea typeface="BellGothicBTRoman" charset="0"/>
                <a:cs typeface="BellGothicBTRoman" charset="0"/>
              </a:rPr>
              <a:t>Control Techniqus</a:t>
            </a:r>
          </a:p>
          <a:p>
            <a:pPr defTabSz="108000"/>
            <a:r>
              <a:rPr lang="de-DE" sz="1200" dirty="0">
                <a:latin typeface="BellGothicBTRoman" panose="02000503040000020004" pitchFamily="2" charset="0"/>
                <a:ea typeface="BellGothicBTRoman" charset="0"/>
                <a:cs typeface="BellGothicBTRoman" charset="0"/>
              </a:rPr>
              <a:t>Danfoss</a:t>
            </a:r>
          </a:p>
          <a:p>
            <a:pPr defTabSz="108000"/>
            <a:r>
              <a:rPr lang="de-DE" sz="1200" dirty="0">
                <a:latin typeface="BellGothicBTRoman" panose="02000503040000020004" pitchFamily="2" charset="0"/>
                <a:ea typeface="BellGothicBTRoman" charset="0"/>
                <a:cs typeface="BellGothicBTRoman" charset="0"/>
              </a:rPr>
              <a:t>Delta Electronic (EU)</a:t>
            </a:r>
          </a:p>
          <a:p>
            <a:pPr defTabSz="108000"/>
            <a:r>
              <a:rPr lang="de-DE" sz="1200" dirty="0">
                <a:latin typeface="BellGothicBTRoman" panose="02000503040000020004" pitchFamily="2" charset="0"/>
                <a:ea typeface="BellGothicBTRoman" charset="0"/>
                <a:cs typeface="BellGothicBTRoman" charset="0"/>
              </a:rPr>
              <a:t>Dunkermotoren</a:t>
            </a:r>
          </a:p>
          <a:p>
            <a:pPr defTabSz="108000"/>
            <a:r>
              <a:rPr lang="de-DE" sz="1200" dirty="0">
                <a:latin typeface="BellGothicBTRoman" panose="02000503040000020004" pitchFamily="2" charset="0"/>
                <a:ea typeface="BellGothicBTRoman" charset="0"/>
                <a:cs typeface="BellGothicBTRoman" charset="0"/>
              </a:rPr>
              <a:t>Engel Elektroantriebe</a:t>
            </a:r>
          </a:p>
          <a:p>
            <a:pPr defTabSz="108000"/>
            <a:r>
              <a:rPr lang="de-DE" sz="1200" dirty="0">
                <a:latin typeface="BellGothicBTRoman" panose="02000503040000020004" pitchFamily="2" charset="0"/>
                <a:ea typeface="BellGothicBTRoman" charset="0"/>
                <a:cs typeface="BellGothicBTRoman" charset="0"/>
              </a:rPr>
              <a:t>Fagor</a:t>
            </a:r>
          </a:p>
          <a:p>
            <a:pPr defTabSz="108000"/>
            <a:r>
              <a:rPr lang="de-DE" sz="1200" dirty="0">
                <a:latin typeface="BellGothicBTRoman" panose="02000503040000020004" pitchFamily="2" charset="0"/>
                <a:ea typeface="BellGothicBTRoman" charset="0"/>
                <a:cs typeface="BellGothicBTRoman" charset="0"/>
              </a:rPr>
              <a:t>Fanuc Europa</a:t>
            </a:r>
          </a:p>
          <a:p>
            <a:pPr defTabSz="108000"/>
            <a:r>
              <a:rPr lang="de-DE" sz="1200" dirty="0">
                <a:latin typeface="BellGothicBTRoman" panose="02000503040000020004" pitchFamily="2" charset="0"/>
                <a:ea typeface="BellGothicBTRoman" charset="0"/>
                <a:cs typeface="BellGothicBTRoman" charset="0"/>
              </a:rPr>
              <a:t>Festo</a:t>
            </a:r>
          </a:p>
          <a:p>
            <a:pPr defTabSz="108000"/>
            <a:r>
              <a:rPr lang="de-DE" sz="1200" dirty="0">
                <a:latin typeface="BellGothicBTRoman" panose="02000503040000020004" pitchFamily="2" charset="0"/>
                <a:ea typeface="BellGothicBTRoman" charset="0"/>
                <a:cs typeface="BellGothicBTRoman" charset="0"/>
              </a:rPr>
              <a:t>Flender</a:t>
            </a:r>
          </a:p>
          <a:p>
            <a:pPr defTabSz="108000"/>
            <a:r>
              <a:rPr lang="de-DE" sz="1200" dirty="0">
                <a:latin typeface="BellGothicBTRoman" panose="02000503040000020004" pitchFamily="2" charset="0"/>
                <a:ea typeface="BellGothicBTRoman" charset="0"/>
                <a:cs typeface="BellGothicBTRoman" charset="0"/>
              </a:rPr>
              <a:t>Getriebebau Nord</a:t>
            </a:r>
          </a:p>
          <a:p>
            <a:pPr defTabSz="108000"/>
            <a:r>
              <a:rPr lang="de-DE" sz="1200" dirty="0">
                <a:latin typeface="BellGothicBTRoman" panose="02000503040000020004" pitchFamily="2" charset="0"/>
                <a:ea typeface="BellGothicBTRoman" charset="0"/>
                <a:cs typeface="BellGothicBTRoman" charset="0"/>
              </a:rPr>
              <a:t>Groschopp</a:t>
            </a:r>
          </a:p>
          <a:p>
            <a:pPr defTabSz="108000"/>
            <a:r>
              <a:rPr lang="de-DE" sz="1200" dirty="0">
                <a:latin typeface="BellGothicBTRoman" panose="02000503040000020004" pitchFamily="2" charset="0"/>
                <a:ea typeface="BellGothicBTRoman" charset="0"/>
                <a:cs typeface="BellGothicBTRoman" charset="0"/>
              </a:rPr>
              <a:t>Harmonic Drive</a:t>
            </a:r>
          </a:p>
          <a:p>
            <a:pPr defTabSz="108000"/>
            <a:r>
              <a:rPr lang="de-DE" sz="1200" dirty="0">
                <a:latin typeface="BellGothicBTRoman" panose="02000503040000020004" pitchFamily="2" charset="0"/>
                <a:ea typeface="BellGothicBTRoman" charset="0"/>
                <a:cs typeface="BellGothicBTRoman" charset="0"/>
              </a:rPr>
              <a:t>Heidenhain</a:t>
            </a:r>
          </a:p>
          <a:p>
            <a:pPr defTabSz="108000"/>
            <a:r>
              <a:rPr lang="de-DE" sz="1200" dirty="0">
                <a:latin typeface="BellGothicBTRoman" panose="02000503040000020004" pitchFamily="2" charset="0"/>
                <a:ea typeface="BellGothicBTRoman" charset="0"/>
                <a:cs typeface="BellGothicBTRoman" charset="0"/>
              </a:rPr>
              <a:t>Heidrive</a:t>
            </a:r>
          </a:p>
          <a:p>
            <a:pPr defTabSz="108000"/>
            <a:r>
              <a:rPr lang="de-DE" sz="1200" dirty="0">
                <a:latin typeface="BellGothicBTRoman" panose="02000503040000020004" pitchFamily="2" charset="0"/>
                <a:ea typeface="BellGothicBTRoman" charset="0"/>
                <a:cs typeface="BellGothicBTRoman" charset="0"/>
              </a:rPr>
              <a:t>HSD Deutschland</a:t>
            </a:r>
          </a:p>
          <a:p>
            <a:pPr defTabSz="108000"/>
            <a:r>
              <a:rPr lang="de-DE" sz="1200" dirty="0">
                <a:latin typeface="BellGothicBTRoman" panose="02000503040000020004" pitchFamily="2" charset="0"/>
                <a:ea typeface="BellGothicBTRoman" charset="0"/>
                <a:cs typeface="BellGothicBTRoman" charset="0"/>
              </a:rPr>
              <a:t>Item</a:t>
            </a:r>
          </a:p>
          <a:p>
            <a:pPr defTabSz="108000"/>
            <a:r>
              <a:rPr lang="de-DE" sz="1200" dirty="0">
                <a:latin typeface="BellGothicBTRoman" panose="02000503040000020004" pitchFamily="2" charset="0"/>
                <a:ea typeface="BellGothicBTRoman" charset="0"/>
                <a:cs typeface="BellGothicBTRoman" charset="0"/>
              </a:rPr>
              <a:t>Jenaer Antriebstechnik</a:t>
            </a:r>
          </a:p>
          <a:p>
            <a:pPr defTabSz="108000"/>
            <a:r>
              <a:rPr lang="de-DE" sz="1200" dirty="0">
                <a:latin typeface="BellGothicBTRoman" panose="02000503040000020004" pitchFamily="2" charset="0"/>
                <a:ea typeface="BellGothicBTRoman" charset="0"/>
                <a:cs typeface="BellGothicBTRoman" charset="0"/>
              </a:rPr>
              <a:t>Jetter</a:t>
            </a:r>
          </a:p>
          <a:p>
            <a:pPr defTabSz="108000"/>
            <a:endParaRPr lang="de-DE" sz="1200" dirty="0">
              <a:solidFill>
                <a:schemeClr val="bg1">
                  <a:lumMod val="65000"/>
                </a:schemeClr>
              </a:solidFill>
              <a:latin typeface="BellGothicBTRoman" panose="02000503040000020004" pitchFamily="2" charset="0"/>
              <a:ea typeface="BellGothicBTRoman" charset="0"/>
              <a:cs typeface="BellGothicBTRoman" charset="0"/>
            </a:endParaRPr>
          </a:p>
        </p:txBody>
      </p:sp>
      <p:sp>
        <p:nvSpPr>
          <p:cNvPr id="14" name="Textplatzhalter 2"/>
          <p:cNvSpPr txBox="1">
            <a:spLocks/>
          </p:cNvSpPr>
          <p:nvPr/>
        </p:nvSpPr>
        <p:spPr>
          <a:xfrm>
            <a:off x="7162659" y="1163274"/>
            <a:ext cx="2016112" cy="511227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8000"/>
            <a:r>
              <a:rPr lang="de-DE" sz="1200" dirty="0">
                <a:latin typeface="BellGothicBTRoman" panose="02000503040000020004" pitchFamily="2" charset="0"/>
                <a:ea typeface="BellGothicBTRoman" charset="0"/>
                <a:cs typeface="BellGothicBTRoman" charset="0"/>
              </a:rPr>
              <a:t>KEB </a:t>
            </a:r>
          </a:p>
          <a:p>
            <a:pPr defTabSz="108000"/>
            <a:r>
              <a:rPr lang="de-DE" sz="1200" dirty="0">
                <a:latin typeface="BellGothicBTRoman" panose="02000503040000020004" pitchFamily="2" charset="0"/>
                <a:ea typeface="BellGothicBTRoman" charset="0"/>
                <a:cs typeface="BellGothicBTRoman" charset="0"/>
              </a:rPr>
              <a:t>KEBA / Lti</a:t>
            </a:r>
          </a:p>
          <a:p>
            <a:pPr defTabSz="108000"/>
            <a:r>
              <a:rPr lang="de-DE" sz="1200" dirty="0">
                <a:latin typeface="BellGothicBTRoman" panose="02000503040000020004" pitchFamily="2" charset="0"/>
                <a:ea typeface="BellGothicBTRoman" charset="0"/>
                <a:cs typeface="BellGothicBTRoman" charset="0"/>
              </a:rPr>
              <a:t>Kollmorgen</a:t>
            </a:r>
          </a:p>
          <a:p>
            <a:pPr defTabSz="108000"/>
            <a:r>
              <a:rPr lang="de-DE" sz="1200" dirty="0">
                <a:latin typeface="BellGothicBTRoman" panose="02000503040000020004" pitchFamily="2" charset="0"/>
                <a:ea typeface="BellGothicBTRoman" charset="0"/>
                <a:cs typeface="BellGothicBTRoman" charset="0"/>
              </a:rPr>
              <a:t>Lenze</a:t>
            </a:r>
          </a:p>
          <a:p>
            <a:pPr defTabSz="108000"/>
            <a:r>
              <a:rPr lang="de-DE" sz="1200" dirty="0">
                <a:latin typeface="BellGothicBTRoman" panose="02000503040000020004" pitchFamily="2" charset="0"/>
                <a:ea typeface="BellGothicBTRoman" charset="0"/>
                <a:cs typeface="BellGothicBTRoman" charset="0"/>
              </a:rPr>
              <a:t>LinMot</a:t>
            </a:r>
          </a:p>
          <a:p>
            <a:pPr defTabSz="108000"/>
            <a:r>
              <a:rPr lang="de-DE" sz="1200" dirty="0">
                <a:latin typeface="BellGothicBTRoman" panose="02000503040000020004" pitchFamily="2" charset="0"/>
                <a:ea typeface="BellGothicBTRoman" charset="0"/>
                <a:cs typeface="BellGothicBTRoman" charset="0"/>
              </a:rPr>
              <a:t>Metronix</a:t>
            </a:r>
          </a:p>
          <a:p>
            <a:pPr defTabSz="108000"/>
            <a:r>
              <a:rPr lang="de-DE" sz="1200" dirty="0">
                <a:latin typeface="BellGothicBTRoman" panose="02000503040000020004" pitchFamily="2" charset="0"/>
                <a:ea typeface="BellGothicBTRoman" charset="0"/>
                <a:cs typeface="BellGothicBTRoman" charset="0"/>
              </a:rPr>
              <a:t>Mitsubishi</a:t>
            </a:r>
          </a:p>
          <a:p>
            <a:pPr defTabSz="108000"/>
            <a:r>
              <a:rPr lang="de-DE" sz="1200" dirty="0">
                <a:latin typeface="BellGothicBTRoman" panose="02000503040000020004" pitchFamily="2" charset="0"/>
                <a:ea typeface="BellGothicBTRoman" charset="0"/>
                <a:cs typeface="BellGothicBTRoman" charset="0"/>
              </a:rPr>
              <a:t>Moog</a:t>
            </a:r>
          </a:p>
          <a:p>
            <a:pPr defTabSz="108000"/>
            <a:r>
              <a:rPr lang="de-DE" sz="1200" dirty="0">
                <a:latin typeface="BellGothicBTRoman" panose="02000503040000020004" pitchFamily="2" charset="0"/>
                <a:ea typeface="BellGothicBTRoman" charset="0"/>
                <a:cs typeface="BellGothicBTRoman" charset="0"/>
              </a:rPr>
              <a:t>Num</a:t>
            </a:r>
          </a:p>
          <a:p>
            <a:pPr defTabSz="108000"/>
            <a:r>
              <a:rPr lang="de-DE" sz="1200" dirty="0">
                <a:latin typeface="BellGothicBTRoman" panose="02000503040000020004" pitchFamily="2" charset="0"/>
                <a:ea typeface="BellGothicBTRoman" charset="0"/>
                <a:cs typeface="BellGothicBTRoman" charset="0"/>
              </a:rPr>
              <a:t>Omron (EU)</a:t>
            </a:r>
          </a:p>
          <a:p>
            <a:pPr defTabSz="108000"/>
            <a:r>
              <a:rPr lang="de-DE" sz="1200" dirty="0">
                <a:latin typeface="BellGothicBTRoman" panose="02000503040000020004" pitchFamily="2" charset="0"/>
                <a:ea typeface="BellGothicBTRoman" charset="0"/>
                <a:cs typeface="BellGothicBTRoman" charset="0"/>
              </a:rPr>
              <a:t>Panasonic</a:t>
            </a:r>
          </a:p>
          <a:p>
            <a:pPr defTabSz="108000"/>
            <a:r>
              <a:rPr lang="de-DE" sz="1200" dirty="0">
                <a:latin typeface="BellGothicBTRoman" panose="02000503040000020004" pitchFamily="2" charset="0"/>
                <a:ea typeface="BellGothicBTRoman" charset="0"/>
                <a:cs typeface="BellGothicBTRoman" charset="0"/>
              </a:rPr>
              <a:t>Parker Hannifin</a:t>
            </a:r>
          </a:p>
          <a:p>
            <a:pPr defTabSz="108000"/>
            <a:r>
              <a:rPr lang="de-DE" sz="1200" dirty="0">
                <a:latin typeface="BellGothicBTRoman" panose="02000503040000020004" pitchFamily="2" charset="0"/>
                <a:ea typeface="BellGothicBTRoman" charset="0"/>
                <a:cs typeface="BellGothicBTRoman" charset="0"/>
              </a:rPr>
              <a:t>Perske</a:t>
            </a:r>
          </a:p>
          <a:p>
            <a:pPr defTabSz="108000"/>
            <a:r>
              <a:rPr lang="de-DE" sz="1200" dirty="0">
                <a:latin typeface="BellGothicBTRoman" panose="02000503040000020004" pitchFamily="2" charset="0"/>
                <a:ea typeface="BellGothicBTRoman" charset="0"/>
                <a:cs typeface="BellGothicBTRoman" charset="0"/>
              </a:rPr>
              <a:t>Pilz</a:t>
            </a:r>
          </a:p>
          <a:p>
            <a:pPr defTabSz="108000"/>
            <a:r>
              <a:rPr lang="de-DE" sz="1200" dirty="0" err="1">
                <a:latin typeface="BellGothicBTRoman" panose="02000503040000020004" pitchFamily="2" charset="0"/>
                <a:ea typeface="BellGothicBTRoman" charset="0"/>
                <a:cs typeface="BellGothicBTRoman" charset="0"/>
              </a:rPr>
              <a:t>Rehfuß</a:t>
            </a:r>
            <a:endParaRPr lang="de-DE" sz="1200" dirty="0">
              <a:latin typeface="BellGothicBTRoman" panose="02000503040000020004" pitchFamily="2" charset="0"/>
              <a:ea typeface="BellGothicBTRoman" charset="0"/>
              <a:cs typeface="BellGothicBTRoman" charset="0"/>
            </a:endParaRPr>
          </a:p>
          <a:p>
            <a:pPr defTabSz="108000"/>
            <a:r>
              <a:rPr lang="de-DE" sz="1200" dirty="0">
                <a:latin typeface="BellGothicBTRoman" panose="02000503040000020004" pitchFamily="2" charset="0"/>
                <a:ea typeface="BellGothicBTRoman" charset="0"/>
                <a:cs typeface="BellGothicBTRoman" charset="0"/>
              </a:rPr>
              <a:t>Renishaw (EU)</a:t>
            </a:r>
          </a:p>
          <a:p>
            <a:pPr defTabSz="108000"/>
            <a:r>
              <a:rPr lang="de-DE" sz="1200" dirty="0">
                <a:latin typeface="BellGothicBTRoman" panose="02000503040000020004" pitchFamily="2" charset="0"/>
                <a:ea typeface="BellGothicBTRoman" charset="0"/>
                <a:cs typeface="BellGothicBTRoman" charset="0"/>
              </a:rPr>
              <a:t>Rockwell Automation (EU)</a:t>
            </a:r>
          </a:p>
          <a:p>
            <a:pPr defTabSz="108000"/>
            <a:r>
              <a:rPr lang="de-DE" sz="1200" dirty="0">
                <a:latin typeface="BellGothicBTRoman" charset="0"/>
                <a:ea typeface="BellGothicBTRoman" charset="0"/>
                <a:cs typeface="BellGothicBTRoman" charset="0"/>
              </a:rPr>
              <a:t>Schneider Electric </a:t>
            </a:r>
          </a:p>
          <a:p>
            <a:pPr defTabSz="108000"/>
            <a:r>
              <a:rPr lang="de-DE" sz="1200" dirty="0">
                <a:latin typeface="BellGothicBTRoman" charset="0"/>
                <a:ea typeface="BellGothicBTRoman" charset="0"/>
                <a:cs typeface="BellGothicBTRoman" charset="0"/>
              </a:rPr>
              <a:t>SEW-Eurodrive</a:t>
            </a:r>
          </a:p>
          <a:p>
            <a:pPr defTabSz="108000"/>
            <a:r>
              <a:rPr lang="de-DE" sz="1200" dirty="0">
                <a:latin typeface="BellGothicBTRoman" charset="0"/>
                <a:ea typeface="BellGothicBTRoman" charset="0"/>
                <a:cs typeface="BellGothicBTRoman" charset="0"/>
              </a:rPr>
              <a:t>Sieb &amp; Meyer</a:t>
            </a:r>
          </a:p>
          <a:p>
            <a:pPr defTabSz="108000"/>
            <a:r>
              <a:rPr lang="de-DE" sz="1200" dirty="0">
                <a:latin typeface="BellGothicBTRoman" charset="0"/>
                <a:ea typeface="BellGothicBTRoman" charset="0"/>
                <a:cs typeface="BellGothicBTRoman" charset="0"/>
              </a:rPr>
              <a:t>Siemens</a:t>
            </a:r>
          </a:p>
          <a:p>
            <a:pPr defTabSz="108000"/>
            <a:r>
              <a:rPr lang="de-DE" sz="1200" dirty="0">
                <a:latin typeface="BellGothicBTRoman" charset="0"/>
                <a:ea typeface="BellGothicBTRoman" charset="0"/>
                <a:cs typeface="BellGothicBTRoman" charset="0"/>
              </a:rPr>
              <a:t>Sigmatec</a:t>
            </a:r>
          </a:p>
          <a:p>
            <a:pPr defTabSz="108000"/>
            <a:r>
              <a:rPr lang="de-DE" sz="1200" dirty="0">
                <a:latin typeface="BellGothicBTRoman" charset="0"/>
                <a:ea typeface="BellGothicBTRoman" charset="0"/>
                <a:cs typeface="BellGothicBTRoman" charset="0"/>
              </a:rPr>
              <a:t>Smela</a:t>
            </a:r>
          </a:p>
          <a:p>
            <a:pPr defTabSz="108000"/>
            <a:r>
              <a:rPr lang="de-DE" sz="1200" dirty="0">
                <a:latin typeface="BellGothicBTRoman" charset="0"/>
                <a:ea typeface="BellGothicBTRoman" charset="0"/>
                <a:cs typeface="BellGothicBTRoman" charset="0"/>
              </a:rPr>
              <a:t>Stöber</a:t>
            </a:r>
          </a:p>
          <a:p>
            <a:pPr defTabSz="108000"/>
            <a:r>
              <a:rPr lang="de-DE" sz="1200" dirty="0">
                <a:latin typeface="BellGothicBTRoman" charset="0"/>
                <a:ea typeface="BellGothicBTRoman" charset="0"/>
                <a:cs typeface="BellGothicBTRoman" charset="0"/>
              </a:rPr>
              <a:t>Tecnotion</a:t>
            </a:r>
          </a:p>
          <a:p>
            <a:pPr defTabSz="108000"/>
            <a:r>
              <a:rPr lang="de-DE" sz="1200" dirty="0">
                <a:latin typeface="BellGothicBTRoman" charset="0"/>
                <a:ea typeface="BellGothicBTRoman" charset="0"/>
                <a:cs typeface="BellGothicBTRoman" charset="0"/>
              </a:rPr>
              <a:t>Wittenstein</a:t>
            </a:r>
          </a:p>
          <a:p>
            <a:pPr defTabSz="108000"/>
            <a:r>
              <a:rPr lang="de-DE" sz="1200" dirty="0">
                <a:latin typeface="BellGothicBTRoman" charset="0"/>
                <a:ea typeface="BellGothicBTRoman" charset="0"/>
                <a:cs typeface="BellGothicBTRoman" charset="0"/>
              </a:rPr>
              <a:t>Yaskawa (EU)</a:t>
            </a:r>
          </a:p>
          <a:p>
            <a:pPr defTabSz="108000"/>
            <a:endParaRPr lang="de-DE" sz="1200" dirty="0">
              <a:solidFill>
                <a:schemeClr val="bg1">
                  <a:lumMod val="65000"/>
                </a:schemeClr>
              </a:solidFill>
              <a:latin typeface="BellGothicBTRoman" charset="0"/>
              <a:ea typeface="BellGothicBTRoman" charset="0"/>
              <a:cs typeface="BellGothicBT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824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9936AF3C-063D-393E-C0EB-C7E30283D6F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01081" y="1669009"/>
            <a:ext cx="5080000" cy="3519983"/>
          </a:xfrm>
        </p:spPr>
        <p:txBody>
          <a:bodyPr/>
          <a:lstStyle/>
          <a:p>
            <a:r>
              <a:rPr lang="cs-CZ" dirty="0"/>
              <a:t>01/2021 – dodnes		</a:t>
            </a:r>
            <a:r>
              <a:rPr lang="cs-CZ" b="1" dirty="0"/>
              <a:t>Obchodní ředitel </a:t>
            </a:r>
            <a:r>
              <a:rPr lang="cs-CZ" dirty="0"/>
              <a:t>	Helukabel CZ</a:t>
            </a:r>
          </a:p>
          <a:p>
            <a:r>
              <a:rPr lang="cs-CZ" dirty="0"/>
              <a:t>2010 – 2020		</a:t>
            </a:r>
            <a:r>
              <a:rPr lang="cs-CZ" b="1" dirty="0"/>
              <a:t>SSM - strojírenství </a:t>
            </a:r>
            <a:r>
              <a:rPr lang="cs-CZ" dirty="0"/>
              <a:t>	</a:t>
            </a:r>
            <a:r>
              <a:rPr lang="cs-CZ" dirty="0" err="1"/>
              <a:t>Benteler</a:t>
            </a:r>
            <a:r>
              <a:rPr lang="cs-CZ" dirty="0"/>
              <a:t> </a:t>
            </a:r>
            <a:r>
              <a:rPr lang="cs-CZ" dirty="0" err="1"/>
              <a:t>Distr</a:t>
            </a:r>
            <a:r>
              <a:rPr lang="cs-CZ" dirty="0"/>
              <a:t>.</a:t>
            </a:r>
          </a:p>
          <a:p>
            <a:r>
              <a:rPr lang="cs-CZ" dirty="0"/>
              <a:t>2004 – 2010		</a:t>
            </a:r>
            <a:r>
              <a:rPr lang="cs-CZ" b="1" dirty="0" err="1"/>
              <a:t>Ass</a:t>
            </a:r>
            <a:r>
              <a:rPr lang="cs-CZ" b="1" dirty="0"/>
              <a:t>. Manager – ocel</a:t>
            </a:r>
            <a:r>
              <a:rPr lang="cs-CZ" dirty="0"/>
              <a:t>	Toyota </a:t>
            </a:r>
            <a:r>
              <a:rPr lang="cs-CZ" dirty="0" err="1"/>
              <a:t>Tsusho</a:t>
            </a:r>
            <a:endParaRPr lang="cs-CZ" dirty="0"/>
          </a:p>
          <a:p>
            <a:r>
              <a:rPr lang="cs-CZ" dirty="0"/>
              <a:t>2005 – 2008		</a:t>
            </a:r>
            <a:r>
              <a:rPr lang="cs-CZ" b="1" dirty="0"/>
              <a:t>PIBS</a:t>
            </a:r>
            <a:r>
              <a:rPr lang="cs-CZ" dirty="0"/>
              <a:t>		MBA</a:t>
            </a:r>
          </a:p>
          <a:p>
            <a:r>
              <a:rPr lang="cs-CZ" dirty="0"/>
              <a:t>1997 – 2003		</a:t>
            </a:r>
            <a:r>
              <a:rPr lang="cs-CZ" b="1" dirty="0"/>
              <a:t>ČVUT</a:t>
            </a:r>
            <a:r>
              <a:rPr lang="cs-CZ" dirty="0"/>
              <a:t>		FSI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4FDDACB-D744-C630-BCDD-501F8DA7F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5636" y="1172119"/>
            <a:ext cx="5080959" cy="637816"/>
          </a:xfrm>
        </p:spPr>
        <p:txBody>
          <a:bodyPr/>
          <a:lstStyle/>
          <a:p>
            <a:r>
              <a:rPr lang="cs-CZ" dirty="0"/>
              <a:t>Něco o mě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97E927E-80DD-B583-4374-37075BE88712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303286C-CA29-C1ED-3FB7-0ED0E115D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636" y="1669008"/>
            <a:ext cx="2048572" cy="2217869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26A4F686-8D4C-BF93-B4A8-4A100EE97C14}"/>
              </a:ext>
            </a:extLst>
          </p:cNvPr>
          <p:cNvSpPr txBox="1"/>
          <p:nvPr/>
        </p:nvSpPr>
        <p:spPr>
          <a:xfrm>
            <a:off x="513622" y="3987128"/>
            <a:ext cx="2886235" cy="1443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63" b="1" dirty="0">
                <a:latin typeface="Calibri" panose="020F0502020204030204" pitchFamily="34" charset="0"/>
                <a:cs typeface="Times New Roman" panose="02020603050405020304" pitchFamily="18" charset="0"/>
              </a:rPr>
              <a:t>Petr Sobotka</a:t>
            </a:r>
          </a:p>
          <a:p>
            <a:r>
              <a:rPr lang="cs-CZ" sz="1463" dirty="0">
                <a:latin typeface="Calibri" panose="020F0502020204030204" pitchFamily="34" charset="0"/>
                <a:cs typeface="Times New Roman" panose="02020603050405020304" pitchFamily="18" charset="0"/>
              </a:rPr>
              <a:t>Obchodní ředitel</a:t>
            </a:r>
          </a:p>
          <a:p>
            <a:r>
              <a:rPr lang="cs-CZ" sz="1463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HELUKABEL CZ s.r.o. </a:t>
            </a:r>
            <a:br>
              <a:rPr lang="cs-CZ" sz="1463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463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Důl MAX 39 | CZ - 273 06 Libušín </a:t>
            </a:r>
            <a:br>
              <a:rPr lang="cs-CZ" sz="1463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463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GSM: +420 723 941 406|</a:t>
            </a:r>
          </a:p>
          <a:p>
            <a:r>
              <a:rPr lang="cs-CZ" sz="1463" u="sng" dirty="0">
                <a:solidFill>
                  <a:srgbClr val="0563C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petr.sobotka@helukabel.cz</a:t>
            </a:r>
            <a:endParaRPr lang="cs-CZ" sz="1138" dirty="0"/>
          </a:p>
        </p:txBody>
      </p:sp>
      <p:pic>
        <p:nvPicPr>
          <p:cNvPr id="15" name="obrázek 1" descr="HELUKABEL">
            <a:hlinkClick r:id="rId4"/>
            <a:extLst>
              <a:ext uri="{FF2B5EF4-FFF2-40B4-BE49-F238E27FC236}">
                <a16:creationId xmlns:a16="http://schemas.microsoft.com/office/drawing/2014/main" id="{64941862-95E4-C4B6-4FCA-AE1E0C8B21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961" y="899531"/>
            <a:ext cx="1547813" cy="1671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41733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dirty="0"/>
              <a:t>– </a:t>
            </a:r>
            <a:fld id="{15A79DE1-26A1-4A48-AC3D-834A70C37C12}" type="slidenum">
              <a:rPr lang="de-DE" smtClean="0"/>
              <a:pPr/>
              <a:t>20</a:t>
            </a:fld>
            <a:r>
              <a:rPr lang="de-DE" dirty="0"/>
              <a:t> –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5205001" y="1267096"/>
            <a:ext cx="3600863" cy="2729940"/>
          </a:xfrm>
        </p:spPr>
        <p:txBody>
          <a:bodyPr/>
          <a:lstStyle/>
          <a:p>
            <a:pPr indent="0" defTabSz="108000">
              <a:buNone/>
            </a:pPr>
            <a:r>
              <a:rPr lang="cs-CZ" b="1" dirty="0">
                <a:latin typeface="BellGothicBTRoman" panose="02000503040000020004" pitchFamily="2" charset="0"/>
                <a:ea typeface="BellGothicBTBlack" charset="0"/>
                <a:cs typeface="BellGothicBTBlack" charset="0"/>
              </a:rPr>
              <a:t>Vaše výhody</a:t>
            </a:r>
            <a:endParaRPr lang="de-DE" b="1" dirty="0">
              <a:latin typeface="BellGothicBTRoman" panose="02000503040000020004" pitchFamily="2" charset="0"/>
              <a:ea typeface="BellGothicBTBlack" charset="0"/>
              <a:cs typeface="BellGothicBTBlack" charset="0"/>
            </a:endParaRPr>
          </a:p>
          <a:p>
            <a:pPr indent="0" defTabSz="108000">
              <a:buNone/>
            </a:pPr>
            <a:endParaRPr lang="de-DE" dirty="0">
              <a:latin typeface="BellGothicBTRoman" panose="02000503040000020004" pitchFamily="2" charset="0"/>
            </a:endParaRPr>
          </a:p>
          <a:p>
            <a:pPr defTabSz="180000"/>
            <a:r>
              <a:rPr lang="cs-CZ" dirty="0">
                <a:latin typeface="BellGothicBTRoman" panose="02000503040000020004" pitchFamily="2" charset="0"/>
              </a:rPr>
              <a:t>zaručená rychlost </a:t>
            </a:r>
            <a:r>
              <a:rPr lang="de-DE" dirty="0">
                <a:latin typeface="BellGothicBTRoman" panose="02000503040000020004" pitchFamily="2" charset="0"/>
              </a:rPr>
              <a:t>– </a:t>
            </a:r>
            <a:r>
              <a:rPr lang="cs-CZ" dirty="0">
                <a:latin typeface="BellGothicBTRoman" panose="02000503040000020004" pitchFamily="2" charset="0"/>
              </a:rPr>
              <a:t>my to měříme</a:t>
            </a:r>
            <a:endParaRPr lang="de-DE" dirty="0">
              <a:latin typeface="BellGothicBTRoman" panose="02000503040000020004" pitchFamily="2" charset="0"/>
            </a:endParaRPr>
          </a:p>
          <a:p>
            <a:pPr defTabSz="180000"/>
            <a:r>
              <a:rPr lang="cs-CZ" dirty="0">
                <a:latin typeface="BellGothicBTRoman" panose="02000503040000020004" pitchFamily="2" charset="0"/>
              </a:rPr>
              <a:t>Individuální délky</a:t>
            </a:r>
            <a:endParaRPr lang="de-DE" dirty="0">
              <a:latin typeface="BellGothicBTRoman" panose="02000503040000020004" pitchFamily="2" charset="0"/>
            </a:endParaRPr>
          </a:p>
          <a:p>
            <a:pPr defTabSz="180000"/>
            <a:r>
              <a:rPr lang="cs-CZ" dirty="0">
                <a:latin typeface="BellGothicBTRoman" panose="02000503040000020004" pitchFamily="2" charset="0"/>
              </a:rPr>
              <a:t>20 let zkušeností</a:t>
            </a:r>
            <a:endParaRPr lang="de-DE" dirty="0">
              <a:latin typeface="BellGothicBTRoman" panose="02000503040000020004" pitchFamily="2" charset="0"/>
            </a:endParaRPr>
          </a:p>
          <a:p>
            <a:pPr defTabSz="180000"/>
            <a:r>
              <a:rPr lang="de-DE" dirty="0">
                <a:latin typeface="BellGothicBTRoman" panose="02000503040000020004" pitchFamily="2" charset="0"/>
              </a:rPr>
              <a:t>100% </a:t>
            </a:r>
            <a:r>
              <a:rPr lang="cs-CZ" dirty="0">
                <a:latin typeface="BellGothicBTRoman" panose="02000503040000020004" pitchFamily="2" charset="0"/>
              </a:rPr>
              <a:t>ověřeno</a:t>
            </a:r>
            <a:endParaRPr lang="de-DE" dirty="0">
              <a:latin typeface="BellGothicBTRoman" panose="02000503040000020004" pitchFamily="2" charset="0"/>
            </a:endParaRPr>
          </a:p>
          <a:p>
            <a:pPr defTabSz="180000"/>
            <a:r>
              <a:rPr lang="de-DE" dirty="0">
                <a:latin typeface="BellGothicBTRoman" panose="02000503040000020004" pitchFamily="2" charset="0"/>
              </a:rPr>
              <a:t>UL/CSA </a:t>
            </a:r>
            <a:r>
              <a:rPr lang="cs-CZ" dirty="0">
                <a:latin typeface="BellGothicBTRoman" panose="02000503040000020004" pitchFamily="2" charset="0"/>
              </a:rPr>
              <a:t>certifikace</a:t>
            </a:r>
            <a:endParaRPr lang="de-DE" dirty="0">
              <a:latin typeface="BellGothicBTRoman" panose="02000503040000020004" pitchFamily="2" charset="0"/>
            </a:endParaRPr>
          </a:p>
          <a:p>
            <a:pPr defTabSz="180000"/>
            <a:endParaRPr lang="de-DE" dirty="0">
              <a:latin typeface="BellGothicBTRoman" panose="02000503040000020004" pitchFamily="2" charset="0"/>
            </a:endParaRPr>
          </a:p>
          <a:p>
            <a:pPr indent="0" defTabSz="108000">
              <a:buNone/>
            </a:pPr>
            <a:r>
              <a:rPr lang="cs-CZ" b="1" dirty="0">
                <a:latin typeface="BellGothicBTRoman" panose="02000503040000020004" pitchFamily="2" charset="0"/>
                <a:ea typeface="BellGothicBTBlack" charset="0"/>
                <a:cs typeface="BellGothicBTBlack" charset="0"/>
              </a:rPr>
              <a:t>Naše s</a:t>
            </a:r>
            <a:r>
              <a:rPr lang="de-DE" b="1" dirty="0" err="1">
                <a:latin typeface="BellGothicBTRoman" panose="02000503040000020004" pitchFamily="2" charset="0"/>
                <a:ea typeface="BellGothicBTBlack" charset="0"/>
                <a:cs typeface="BellGothicBTBlack" charset="0"/>
              </a:rPr>
              <a:t>pektrum</a:t>
            </a:r>
            <a:endParaRPr lang="de-DE" b="1" dirty="0">
              <a:latin typeface="BellGothicBTRoman" panose="02000503040000020004" pitchFamily="2" charset="0"/>
              <a:ea typeface="BellGothicBTBlack" charset="0"/>
              <a:cs typeface="BellGothicBTBlack" charset="0"/>
            </a:endParaRPr>
          </a:p>
          <a:p>
            <a:pPr indent="0" defTabSz="108000">
              <a:buNone/>
            </a:pPr>
            <a:endParaRPr lang="de-DE" dirty="0">
              <a:latin typeface="BellGothicBTRoman" panose="02000503040000020004" pitchFamily="2" charset="0"/>
            </a:endParaRPr>
          </a:p>
          <a:p>
            <a:r>
              <a:rPr lang="cs-CZ" dirty="0">
                <a:latin typeface="BellGothicBTRoman" panose="02000503040000020004" pitchFamily="2" charset="0"/>
              </a:rPr>
              <a:t>Všechny standardy</a:t>
            </a:r>
            <a:r>
              <a:rPr lang="de-DE" dirty="0">
                <a:latin typeface="BellGothicBTRoman" panose="02000503040000020004" pitchFamily="2" charset="0"/>
              </a:rPr>
              <a:t> – F</a:t>
            </a:r>
            <a:r>
              <a:rPr lang="cs-CZ" dirty="0" err="1">
                <a:latin typeface="BellGothicBTRoman" panose="02000503040000020004" pitchFamily="2" charset="0"/>
              </a:rPr>
              <a:t>ie</a:t>
            </a:r>
            <a:r>
              <a:rPr lang="de-DE" dirty="0" err="1">
                <a:latin typeface="BellGothicBTRoman" panose="02000503040000020004" pitchFamily="2" charset="0"/>
              </a:rPr>
              <a:t>ldbus</a:t>
            </a:r>
            <a:r>
              <a:rPr lang="de-DE" dirty="0">
                <a:latin typeface="BellGothicBTRoman" panose="02000503040000020004" pitchFamily="2" charset="0"/>
              </a:rPr>
              <a:t> </a:t>
            </a:r>
            <a:r>
              <a:rPr lang="cs-CZ" dirty="0">
                <a:latin typeface="BellGothicBTRoman" panose="02000503040000020004" pitchFamily="2" charset="0"/>
              </a:rPr>
              <a:t>a</a:t>
            </a:r>
            <a:r>
              <a:rPr lang="de-DE" dirty="0">
                <a:latin typeface="BellGothicBTRoman" panose="02000503040000020004" pitchFamily="2" charset="0"/>
              </a:rPr>
              <a:t> Industrial Ethernet</a:t>
            </a:r>
          </a:p>
          <a:p>
            <a:r>
              <a:rPr lang="de-DE" dirty="0">
                <a:latin typeface="BellGothicBTRoman" panose="02000503040000020004" pitchFamily="2" charset="0"/>
              </a:rPr>
              <a:t>LWL per POF (polymeroptische Faser) oder </a:t>
            </a:r>
            <a:br>
              <a:rPr lang="de-DE" dirty="0">
                <a:latin typeface="BellGothicBTRoman" panose="02000503040000020004" pitchFamily="2" charset="0"/>
              </a:rPr>
            </a:br>
            <a:r>
              <a:rPr lang="de-DE" dirty="0">
                <a:latin typeface="BellGothicBTRoman" panose="02000503040000020004" pitchFamily="2" charset="0"/>
              </a:rPr>
              <a:t>	HCS (hard clad silica)</a:t>
            </a:r>
          </a:p>
          <a:p>
            <a:r>
              <a:rPr lang="de-DE" dirty="0">
                <a:latin typeface="BellGothicBTRoman" panose="02000503040000020004" pitchFamily="2" charset="0"/>
              </a:rPr>
              <a:t>IP20 </a:t>
            </a:r>
            <a:r>
              <a:rPr lang="cs-CZ" dirty="0">
                <a:latin typeface="BellGothicBTRoman" panose="02000503040000020004" pitchFamily="2" charset="0"/>
              </a:rPr>
              <a:t>nebo</a:t>
            </a:r>
            <a:r>
              <a:rPr lang="de-DE" dirty="0">
                <a:latin typeface="BellGothicBTRoman" panose="02000503040000020004" pitchFamily="2" charset="0"/>
              </a:rPr>
              <a:t> IP67</a:t>
            </a:r>
          </a:p>
          <a:p>
            <a:r>
              <a:rPr lang="de-DE" dirty="0">
                <a:latin typeface="BellGothicBTRoman" panose="02000503040000020004" pitchFamily="2" charset="0"/>
              </a:rPr>
              <a:t>PVC </a:t>
            </a:r>
            <a:r>
              <a:rPr lang="cs-CZ" dirty="0">
                <a:latin typeface="BellGothicBTRoman" panose="02000503040000020004" pitchFamily="2" charset="0"/>
              </a:rPr>
              <a:t>nebo</a:t>
            </a:r>
            <a:r>
              <a:rPr lang="de-DE" dirty="0">
                <a:latin typeface="BellGothicBTRoman" panose="02000503040000020004" pitchFamily="2" charset="0"/>
              </a:rPr>
              <a:t> PUR </a:t>
            </a:r>
            <a:r>
              <a:rPr lang="cs-CZ" dirty="0">
                <a:latin typeface="BellGothicBTRoman" panose="02000503040000020004" pitchFamily="2" charset="0"/>
              </a:rPr>
              <a:t>pro vlečné řetězy</a:t>
            </a:r>
            <a:endParaRPr lang="de-DE" dirty="0">
              <a:latin typeface="BellGothicBTRoman" panose="02000503040000020004" pitchFamily="2" charset="0"/>
            </a:endParaRPr>
          </a:p>
          <a:p>
            <a:r>
              <a:rPr lang="cs-CZ" dirty="0">
                <a:latin typeface="BellGothicBTRoman" panose="02000503040000020004" pitchFamily="2" charset="0"/>
              </a:rPr>
              <a:t>Všechny konektory</a:t>
            </a:r>
            <a:endParaRPr lang="de-DE" dirty="0">
              <a:latin typeface="BellGothicBTRoman" panose="02000503040000020004" pitchFamily="2" charset="0"/>
            </a:endParaRPr>
          </a:p>
        </p:txBody>
      </p:sp>
      <p:sp>
        <p:nvSpPr>
          <p:cNvPr id="20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631825" y="558134"/>
            <a:ext cx="8642350" cy="447720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Průmyslová komunikace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1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631825" y="264210"/>
            <a:ext cx="8642350" cy="199525"/>
          </a:xfrm>
        </p:spPr>
        <p:txBody>
          <a:bodyPr/>
          <a:lstStyle/>
          <a:p>
            <a:r>
              <a:rPr lang="cs-CZ" dirty="0"/>
              <a:t>Kabelová konfekce</a:t>
            </a:r>
            <a:endParaRPr lang="de-DE" dirty="0"/>
          </a:p>
          <a:p>
            <a:endParaRPr lang="de-DE" dirty="0">
              <a:solidFill>
                <a:schemeClr val="bg1">
                  <a:lumMod val="65000"/>
                </a:schemeClr>
              </a:solidFill>
              <a:latin typeface="BellGothicBTRoman" panose="02000503040000020004" pitchFamily="2" charset="0"/>
            </a:endParaRPr>
          </a:p>
        </p:txBody>
      </p:sp>
      <p:sp>
        <p:nvSpPr>
          <p:cNvPr id="22" name="Textplatzhalter 2"/>
          <p:cNvSpPr txBox="1">
            <a:spLocks/>
          </p:cNvSpPr>
          <p:nvPr/>
        </p:nvSpPr>
        <p:spPr>
          <a:xfrm>
            <a:off x="5205001" y="4093423"/>
            <a:ext cx="1271999" cy="169342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-17145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charset="0"/>
              <a:buChar char="•"/>
              <a:tabLst>
                <a:tab pos="180000" algn="l"/>
              </a:tabLs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defTabSz="108000">
              <a:buNone/>
            </a:pPr>
            <a:r>
              <a:rPr lang="de-DE" b="1" dirty="0">
                <a:latin typeface="BellGothicBTRoman" panose="02000503040000020004" pitchFamily="2" charset="0"/>
                <a:ea typeface="BellGothicBTBlack" charset="0"/>
                <a:cs typeface="BellGothicBTBlack" charset="0"/>
              </a:rPr>
              <a:t>F</a:t>
            </a:r>
            <a:r>
              <a:rPr lang="cs-CZ" b="1" dirty="0">
                <a:latin typeface="BellGothicBTRoman" panose="02000503040000020004" pitchFamily="2" charset="0"/>
                <a:ea typeface="BellGothicBTBlack" charset="0"/>
                <a:cs typeface="BellGothicBTBlack" charset="0"/>
              </a:rPr>
              <a:t>i</a:t>
            </a:r>
            <a:r>
              <a:rPr lang="de-DE" b="1" dirty="0" err="1">
                <a:latin typeface="BellGothicBTRoman" panose="02000503040000020004" pitchFamily="2" charset="0"/>
                <a:ea typeface="BellGothicBTBlack" charset="0"/>
                <a:cs typeface="BellGothicBTBlack" charset="0"/>
              </a:rPr>
              <a:t>eldbus</a:t>
            </a:r>
            <a:r>
              <a:rPr lang="cs-CZ" b="1" dirty="0">
                <a:latin typeface="BellGothicBTRoman" panose="02000503040000020004" pitchFamily="2" charset="0"/>
                <a:ea typeface="BellGothicBTBlack" charset="0"/>
                <a:cs typeface="BellGothicBTBlack" charset="0"/>
              </a:rPr>
              <a:t> </a:t>
            </a:r>
            <a:r>
              <a:rPr lang="de-DE" b="1" dirty="0" err="1">
                <a:latin typeface="BellGothicBTRoman" panose="02000503040000020004" pitchFamily="2" charset="0"/>
                <a:ea typeface="BellGothicBTBlack" charset="0"/>
                <a:cs typeface="BellGothicBTBlack" charset="0"/>
              </a:rPr>
              <a:t>system</a:t>
            </a:r>
            <a:endParaRPr lang="de-DE" b="1" dirty="0">
              <a:latin typeface="BellGothicBTRoman" panose="02000503040000020004" pitchFamily="2" charset="0"/>
              <a:ea typeface="BellGothicBTBlack" charset="0"/>
              <a:cs typeface="BellGothicBTBlack" charset="0"/>
            </a:endParaRPr>
          </a:p>
          <a:p>
            <a:pPr indent="0" defTabSz="108000">
              <a:buNone/>
            </a:pPr>
            <a:endParaRPr lang="de-DE" dirty="0">
              <a:latin typeface="BellGothicBTRoman" panose="02000503040000020004" pitchFamily="2" charset="0"/>
              <a:ea typeface="BellGothicBTBlack" charset="0"/>
              <a:cs typeface="BellGothicBTBlack" charset="0"/>
            </a:endParaRPr>
          </a:p>
          <a:p>
            <a:pPr indent="0" defTabSz="108000">
              <a:buNone/>
            </a:pPr>
            <a:r>
              <a:rPr lang="de-DE" dirty="0">
                <a:latin typeface="BellGothicBTRoman" panose="02000503040000020004" pitchFamily="2" charset="0"/>
                <a:ea typeface="BellGothicBTRoman" charset="0"/>
                <a:cs typeface="BellGothicBTRoman" charset="0"/>
              </a:rPr>
              <a:t>CANopen</a:t>
            </a:r>
          </a:p>
          <a:p>
            <a:pPr indent="0" defTabSz="108000">
              <a:buNone/>
            </a:pPr>
            <a:r>
              <a:rPr lang="de-DE" dirty="0">
                <a:latin typeface="BellGothicBTRoman" panose="02000503040000020004" pitchFamily="2" charset="0"/>
                <a:ea typeface="BellGothicBTRoman" charset="0"/>
                <a:cs typeface="BellGothicBTRoman" charset="0"/>
              </a:rPr>
              <a:t>CC-Link</a:t>
            </a:r>
          </a:p>
          <a:p>
            <a:pPr indent="0" defTabSz="108000">
              <a:buNone/>
            </a:pPr>
            <a:r>
              <a:rPr lang="de-DE" dirty="0">
                <a:latin typeface="BellGothicBTRoman" panose="02000503040000020004" pitchFamily="2" charset="0"/>
                <a:ea typeface="BellGothicBTRoman" charset="0"/>
                <a:cs typeface="BellGothicBTRoman" charset="0"/>
              </a:rPr>
              <a:t>DeviceNet</a:t>
            </a:r>
          </a:p>
          <a:p>
            <a:pPr indent="0" defTabSz="108000">
              <a:buNone/>
            </a:pPr>
            <a:r>
              <a:rPr lang="de-DE" dirty="0">
                <a:latin typeface="BellGothicBTRoman" panose="02000503040000020004" pitchFamily="2" charset="0"/>
                <a:ea typeface="BellGothicBTRoman" charset="0"/>
                <a:cs typeface="BellGothicBTRoman" charset="0"/>
              </a:rPr>
              <a:t>InterBus</a:t>
            </a:r>
          </a:p>
          <a:p>
            <a:pPr indent="0" defTabSz="108000">
              <a:buNone/>
            </a:pPr>
            <a:r>
              <a:rPr lang="de-DE" dirty="0">
                <a:latin typeface="BellGothicBTRoman" panose="02000503040000020004" pitchFamily="2" charset="0"/>
                <a:ea typeface="BellGothicBTRoman" charset="0"/>
                <a:cs typeface="BellGothicBTRoman" charset="0"/>
              </a:rPr>
              <a:t>ProfiBus</a:t>
            </a:r>
          </a:p>
          <a:p>
            <a:pPr indent="0" defTabSz="108000">
              <a:buNone/>
            </a:pPr>
            <a:r>
              <a:rPr lang="de-DE" dirty="0">
                <a:latin typeface="BellGothicBTRoman" panose="02000503040000020004" pitchFamily="2" charset="0"/>
                <a:ea typeface="BellGothicBTRoman" charset="0"/>
                <a:cs typeface="BellGothicBTRoman" charset="0"/>
              </a:rPr>
              <a:t>AS-i Bus</a:t>
            </a:r>
          </a:p>
        </p:txBody>
      </p:sp>
      <p:sp>
        <p:nvSpPr>
          <p:cNvPr id="23" name="Textplatzhalter 2"/>
          <p:cNvSpPr txBox="1">
            <a:spLocks/>
          </p:cNvSpPr>
          <p:nvPr/>
        </p:nvSpPr>
        <p:spPr>
          <a:xfrm>
            <a:off x="6853690" y="4258279"/>
            <a:ext cx="1493674" cy="152856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-17145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charset="0"/>
              <a:buChar char="•"/>
              <a:tabLst>
                <a:tab pos="180000" algn="l"/>
              </a:tabLs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defTabSz="108000">
              <a:buNone/>
            </a:pPr>
            <a:r>
              <a:rPr lang="de-DE" b="1" dirty="0">
                <a:latin typeface="BellGothicBTRoman" panose="02000503040000020004" pitchFamily="2" charset="0"/>
                <a:ea typeface="BellGothicBTBlack" charset="0"/>
                <a:cs typeface="BellGothicBTBlack" charset="0"/>
              </a:rPr>
              <a:t>Industrial Ethernet</a:t>
            </a:r>
          </a:p>
          <a:p>
            <a:pPr indent="0" defTabSz="108000">
              <a:buNone/>
            </a:pPr>
            <a:endParaRPr lang="de-DE" dirty="0">
              <a:latin typeface="BellGothicBTRoman" panose="02000503040000020004" pitchFamily="2" charset="0"/>
              <a:ea typeface="BellGothicBTBlack" charset="0"/>
              <a:cs typeface="BellGothicBTBlack" charset="0"/>
            </a:endParaRPr>
          </a:p>
          <a:p>
            <a:pPr indent="0" defTabSz="108000">
              <a:buNone/>
            </a:pPr>
            <a:r>
              <a:rPr lang="de-DE" dirty="0">
                <a:latin typeface="BellGothicBTRoman" panose="02000503040000020004" pitchFamily="2" charset="0"/>
                <a:ea typeface="BellGothicBTRoman" charset="0"/>
                <a:cs typeface="BellGothicBTRoman" charset="0"/>
              </a:rPr>
              <a:t>CC-Link IE</a:t>
            </a:r>
          </a:p>
          <a:p>
            <a:pPr indent="0" defTabSz="108000">
              <a:buNone/>
            </a:pPr>
            <a:r>
              <a:rPr lang="de-DE" dirty="0">
                <a:latin typeface="BellGothicBTRoman" panose="02000503040000020004" pitchFamily="2" charset="0"/>
                <a:ea typeface="BellGothicBTRoman" charset="0"/>
                <a:cs typeface="BellGothicBTRoman" charset="0"/>
              </a:rPr>
              <a:t>EtherCAT</a:t>
            </a:r>
          </a:p>
          <a:p>
            <a:pPr indent="0" defTabSz="108000">
              <a:buNone/>
            </a:pPr>
            <a:r>
              <a:rPr lang="de-DE" dirty="0">
                <a:latin typeface="BellGothicBTRoman" panose="02000503040000020004" pitchFamily="2" charset="0"/>
                <a:ea typeface="BellGothicBTRoman" charset="0"/>
                <a:cs typeface="BellGothicBTRoman" charset="0"/>
              </a:rPr>
              <a:t>Modbus</a:t>
            </a:r>
          </a:p>
          <a:p>
            <a:pPr indent="0" defTabSz="108000">
              <a:buNone/>
            </a:pPr>
            <a:r>
              <a:rPr lang="de-DE" dirty="0">
                <a:latin typeface="BellGothicBTRoman" panose="02000503040000020004" pitchFamily="2" charset="0"/>
                <a:ea typeface="BellGothicBTRoman" charset="0"/>
                <a:cs typeface="BellGothicBTRoman" charset="0"/>
              </a:rPr>
              <a:t>Powerlink</a:t>
            </a:r>
          </a:p>
          <a:p>
            <a:pPr indent="0" defTabSz="108000">
              <a:buNone/>
            </a:pPr>
            <a:r>
              <a:rPr lang="de-DE" dirty="0">
                <a:latin typeface="BellGothicBTRoman" panose="02000503040000020004" pitchFamily="2" charset="0"/>
                <a:ea typeface="BellGothicBTRoman" charset="0"/>
                <a:cs typeface="BellGothicBTRoman" charset="0"/>
              </a:rPr>
              <a:t>Profinet</a:t>
            </a:r>
          </a:p>
          <a:p>
            <a:pPr indent="0" defTabSz="108000">
              <a:buNone/>
            </a:pPr>
            <a:r>
              <a:rPr lang="de-DE" dirty="0">
                <a:latin typeface="BellGothicBTRoman" panose="02000503040000020004" pitchFamily="2" charset="0"/>
                <a:ea typeface="BellGothicBTRoman" charset="0"/>
                <a:cs typeface="BellGothicBTRoman" charset="0"/>
              </a:rPr>
              <a:t>Sercos</a:t>
            </a:r>
          </a:p>
        </p:txBody>
      </p:sp>
      <p:pic>
        <p:nvPicPr>
          <p:cNvPr id="24" name="Bildplatzhalter 10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36" b="17036"/>
          <a:stretch>
            <a:fillRect/>
          </a:stretch>
        </p:blipFill>
        <p:spPr>
          <a:xfrm>
            <a:off x="381000" y="1267097"/>
            <a:ext cx="4572000" cy="4519749"/>
          </a:xfrm>
        </p:spPr>
      </p:pic>
    </p:spTree>
    <p:extLst>
      <p:ext uri="{BB962C8B-B14F-4D97-AF65-F5344CB8AC3E}">
        <p14:creationId xmlns:p14="http://schemas.microsoft.com/office/powerpoint/2010/main" val="6376506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de-DE" dirty="0"/>
              <a:t>– </a:t>
            </a:r>
            <a:fld id="{15A79DE1-26A1-4A48-AC3D-834A70C37C12}" type="slidenum">
              <a:rPr lang="de-DE" smtClean="0"/>
              <a:pPr/>
              <a:t>21</a:t>
            </a:fld>
            <a:r>
              <a:rPr lang="de-DE" dirty="0"/>
              <a:t> –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l-PL" dirty="0">
                <a:solidFill>
                  <a:schemeClr val="tx1"/>
                </a:solidFill>
              </a:rPr>
              <a:t>Perfektní spojení: tak to </a:t>
            </a:r>
            <a:r>
              <a:rPr lang="pl-PL" dirty="0" err="1">
                <a:solidFill>
                  <a:schemeClr val="tx1"/>
                </a:solidFill>
              </a:rPr>
              <a:t>děláme</a:t>
            </a:r>
            <a:r>
              <a:rPr lang="pl-PL" dirty="0">
                <a:solidFill>
                  <a:schemeClr val="tx1"/>
                </a:solidFill>
              </a:rPr>
              <a:t> </a:t>
            </a:r>
            <a:r>
              <a:rPr lang="pl-PL" dirty="0" err="1">
                <a:solidFill>
                  <a:schemeClr val="tx1"/>
                </a:solidFill>
              </a:rPr>
              <a:t>výr</a:t>
            </a:r>
            <a:r>
              <a:rPr lang="pl-PL" dirty="0">
                <a:solidFill>
                  <a:schemeClr val="tx1"/>
                </a:solidFill>
              </a:rPr>
              <a:t> </a:t>
            </a:r>
            <a:r>
              <a:rPr lang="pl-PL" dirty="0" err="1">
                <a:solidFill>
                  <a:schemeClr val="tx1"/>
                </a:solidFill>
              </a:rPr>
              <a:t>závod</a:t>
            </a:r>
            <a:r>
              <a:rPr lang="pl-PL" dirty="0">
                <a:solidFill>
                  <a:schemeClr val="tx1"/>
                </a:solidFill>
              </a:rPr>
              <a:t> Bielefeld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 err="1">
                <a:solidFill>
                  <a:schemeClr val="tx1"/>
                </a:solidFill>
              </a:rPr>
              <a:t>Krátká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prohlídka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továrny</a:t>
            </a:r>
            <a:r>
              <a:rPr lang="de-DE" dirty="0">
                <a:solidFill>
                  <a:schemeClr val="tx1"/>
                </a:solidFill>
              </a:rPr>
              <a:t> – </a:t>
            </a:r>
            <a:r>
              <a:rPr lang="de-DE" dirty="0" err="1">
                <a:solidFill>
                  <a:schemeClr val="tx1"/>
                </a:solidFill>
              </a:rPr>
              <a:t>výroba</a:t>
            </a:r>
            <a:r>
              <a:rPr lang="cs-CZ" dirty="0">
                <a:solidFill>
                  <a:schemeClr val="tx1"/>
                </a:solidFill>
              </a:rPr>
              <a:t> SANGEL</a:t>
            </a:r>
            <a:endParaRPr lang="de-DE" dirty="0">
              <a:solidFill>
                <a:schemeClr val="tx1"/>
              </a:solidFill>
            </a:endParaRPr>
          </a:p>
        </p:txBody>
      </p:sp>
      <p:cxnSp>
        <p:nvCxnSpPr>
          <p:cNvPr id="16" name="Gerade Verbindung 15"/>
          <p:cNvCxnSpPr/>
          <p:nvPr/>
        </p:nvCxnSpPr>
        <p:spPr>
          <a:xfrm>
            <a:off x="2667000" y="1084217"/>
            <a:ext cx="0" cy="4702629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/>
        </p:nvCxnSpPr>
        <p:spPr>
          <a:xfrm rot="5400000">
            <a:off x="2655660" y="1178434"/>
            <a:ext cx="0" cy="4702629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>
            <a:extLst>
              <a:ext uri="{FF2B5EF4-FFF2-40B4-BE49-F238E27FC236}">
                <a16:creationId xmlns:a16="http://schemas.microsoft.com/office/drawing/2014/main" id="{43D8C3DB-D13A-4C92-A5D1-758219D7A2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39720" y="1028825"/>
            <a:ext cx="7577985" cy="505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4196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99832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66546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56E87D29-13EB-78BB-0B07-D74DF8EFA820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369324" y="6010507"/>
            <a:ext cx="1082814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51513C05-AD7B-AEE3-3B7F-BB6ED8000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532" y="5854391"/>
            <a:ext cx="5820936" cy="727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8944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03575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03182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42985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16402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CCF2DCE2-F7C4-E0D3-5CFF-C5D54A7F5F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854" y="5319132"/>
            <a:ext cx="1108988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id="{2FE06005-A6D1-7ECF-55EC-D8EEB1066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54" y="5319132"/>
            <a:ext cx="7850456" cy="981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772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9140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8DBA2BE6-25A8-BFC7-F420-DE2F598A39F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EE07B23-2684-3443-91A7-00A07DB022B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04663" y="1976571"/>
            <a:ext cx="5362101" cy="1919783"/>
          </a:xfrm>
        </p:spPr>
        <p:txBody>
          <a:bodyPr/>
          <a:lstStyle/>
          <a:p>
            <a:pPr lvl="0"/>
            <a:r>
              <a:rPr lang="cs-CZ" dirty="0"/>
              <a:t>založen roku 2002</a:t>
            </a:r>
          </a:p>
          <a:p>
            <a:pPr lvl="0"/>
            <a:r>
              <a:rPr lang="cs-CZ" dirty="0"/>
              <a:t>zastoupení pro Českou a Slovenskou republiku</a:t>
            </a:r>
          </a:p>
          <a:p>
            <a:pPr lvl="0"/>
            <a:r>
              <a:rPr lang="cs-CZ" dirty="0"/>
              <a:t>sídlo a sklady – Důl Max u Kladna</a:t>
            </a:r>
          </a:p>
          <a:p>
            <a:pPr lvl="0"/>
            <a:r>
              <a:rPr lang="cs-CZ" dirty="0"/>
              <a:t>přední postavení na trhu v oblasti kabelů a vodičů pro průmysl</a:t>
            </a:r>
          </a:p>
          <a:p>
            <a:pPr lvl="0"/>
            <a:r>
              <a:rPr lang="cs-CZ" dirty="0"/>
              <a:t>střihy délek dle zadání zákazníka</a:t>
            </a:r>
            <a:endParaRPr lang="en-GB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62496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6979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90058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08498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942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9681190"/>
      </p:ext>
    </p:extLst>
  </p:cSld>
  <p:clrMapOvr>
    <a:masterClrMapping/>
  </p:clrMapOvr>
</p:sld>
</file>

<file path=ppt/theme/theme1.xml><?xml version="1.0" encoding="utf-8"?>
<a:theme xmlns:a="http://schemas.openxmlformats.org/drawingml/2006/main" name="Company Overview">
  <a:themeElements>
    <a:clrScheme name="Benutzerdefiniert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2F2F2"/>
      </a:accent1>
      <a:accent2>
        <a:srgbClr val="BFBFBF"/>
      </a:accent2>
      <a:accent3>
        <a:srgbClr val="7F7F7F"/>
      </a:accent3>
      <a:accent4>
        <a:srgbClr val="595959"/>
      </a:accent4>
      <a:accent5>
        <a:srgbClr val="0C0C0C"/>
      </a:accent5>
      <a:accent6>
        <a:srgbClr val="AB603D"/>
      </a:accent6>
      <a:hlink>
        <a:srgbClr val="E30613"/>
      </a:hlink>
      <a:folHlink>
        <a:srgbClr val="AB603D"/>
      </a:folHlink>
    </a:clrScheme>
    <a:fontScheme name="Benutzerdefiniert 3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svorlage_EN_4zu3_0621 (1)" id="{D82050E1-F3F7-4CF4-BE69-12E9FA1BF76B}" vid="{400AF8BD-2409-4555-A131-3168E8A29E2D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HELUKABEL Powerpoint Template</Template>
  <TotalTime>2151</TotalTime>
  <Words>390</Words>
  <Application>Microsoft Office PowerPoint</Application>
  <PresentationFormat>A4 (210 × 297 mm)</PresentationFormat>
  <Paragraphs>128</Paragraphs>
  <Slides>29</Slides>
  <Notes>15</Notes>
  <HiddenSlides>0</HiddenSlides>
  <MMClips>0</MMClips>
  <ScaleCrop>false</ScaleCrop>
  <HeadingPairs>
    <vt:vector size="6" baseType="variant">
      <vt:variant>
        <vt:lpstr>Použitá písma</vt:lpstr>
      </vt:variant>
      <vt:variant>
        <vt:i4>11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41" baseType="lpstr">
      <vt:lpstr>Arial</vt:lpstr>
      <vt:lpstr>BellGothicBTRoman</vt:lpstr>
      <vt:lpstr>Calibri</vt:lpstr>
      <vt:lpstr>Courier New</vt:lpstr>
      <vt:lpstr>FreeSet Light</vt:lpstr>
      <vt:lpstr>Poppins</vt:lpstr>
      <vt:lpstr>Segoe UI</vt:lpstr>
      <vt:lpstr>Segoe UI Light</vt:lpstr>
      <vt:lpstr>Segoe UI Semibold</vt:lpstr>
      <vt:lpstr>Symbol</vt:lpstr>
      <vt:lpstr>system-ui</vt:lpstr>
      <vt:lpstr>Company Overview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Atkin, Sarah</dc:creator>
  <cp:lastModifiedBy>Sobotka, Petr</cp:lastModifiedBy>
  <cp:revision>171</cp:revision>
  <cp:lastPrinted>2023-05-18T09:46:26Z</cp:lastPrinted>
  <dcterms:created xsi:type="dcterms:W3CDTF">2021-08-13T09:20:28Z</dcterms:created>
  <dcterms:modified xsi:type="dcterms:W3CDTF">2023-11-02T07:16:36Z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71b8898-d12b-4055-a40e-70161743f8fd_Enabled">
    <vt:lpwstr>true</vt:lpwstr>
  </property>
  <property fmtid="{D5CDD505-2E9C-101B-9397-08002B2CF9AE}" pid="3" name="MSIP_Label_671b8898-d12b-4055-a40e-70161743f8fd_SetDate">
    <vt:lpwstr>2021-04-09T07:44:56Z</vt:lpwstr>
  </property>
  <property fmtid="{D5CDD505-2E9C-101B-9397-08002B2CF9AE}" pid="4" name="MSIP_Label_671b8898-d12b-4055-a40e-70161743f8fd_Method">
    <vt:lpwstr>Standard</vt:lpwstr>
  </property>
  <property fmtid="{D5CDD505-2E9C-101B-9397-08002B2CF9AE}" pid="5" name="MSIP_Label_671b8898-d12b-4055-a40e-70161743f8fd_Name">
    <vt:lpwstr>General</vt:lpwstr>
  </property>
  <property fmtid="{D5CDD505-2E9C-101B-9397-08002B2CF9AE}" pid="6" name="MSIP_Label_671b8898-d12b-4055-a40e-70161743f8fd_SiteId">
    <vt:lpwstr>e04506e3-66ee-4c95-bfe7-5e3ce393420f</vt:lpwstr>
  </property>
  <property fmtid="{D5CDD505-2E9C-101B-9397-08002B2CF9AE}" pid="7" name="MSIP_Label_671b8898-d12b-4055-a40e-70161743f8fd_ActionId">
    <vt:lpwstr>d8e95f7e-b148-425c-9e05-8e44e5914c8c</vt:lpwstr>
  </property>
  <property fmtid="{D5CDD505-2E9C-101B-9397-08002B2CF9AE}" pid="8" name="MSIP_Label_671b8898-d12b-4055-a40e-70161743f8fd_ContentBits">
    <vt:lpwstr>0</vt:lpwstr>
  </property>
</Properties>
</file>