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77" r:id="rId2"/>
  </p:sldMasterIdLst>
  <p:notesMasterIdLst>
    <p:notesMasterId r:id="rId33"/>
  </p:notesMasterIdLst>
  <p:handoutMasterIdLst>
    <p:handoutMasterId r:id="rId34"/>
  </p:handoutMasterIdLst>
  <p:sldIdLst>
    <p:sldId id="264" r:id="rId3"/>
    <p:sldId id="349" r:id="rId4"/>
    <p:sldId id="353" r:id="rId5"/>
    <p:sldId id="355" r:id="rId6"/>
    <p:sldId id="351" r:id="rId7"/>
    <p:sldId id="378" r:id="rId8"/>
    <p:sldId id="363" r:id="rId9"/>
    <p:sldId id="336" r:id="rId10"/>
    <p:sldId id="385" r:id="rId11"/>
    <p:sldId id="384" r:id="rId12"/>
    <p:sldId id="386" r:id="rId13"/>
    <p:sldId id="360" r:id="rId14"/>
    <p:sldId id="300" r:id="rId15"/>
    <p:sldId id="294" r:id="rId16"/>
    <p:sldId id="303" r:id="rId17"/>
    <p:sldId id="367" r:id="rId18"/>
    <p:sldId id="371" r:id="rId19"/>
    <p:sldId id="370" r:id="rId20"/>
    <p:sldId id="368" r:id="rId21"/>
    <p:sldId id="372" r:id="rId22"/>
    <p:sldId id="324" r:id="rId23"/>
    <p:sldId id="331" r:id="rId24"/>
    <p:sldId id="332" r:id="rId25"/>
    <p:sldId id="333" r:id="rId26"/>
    <p:sldId id="382" r:id="rId27"/>
    <p:sldId id="383" r:id="rId28"/>
    <p:sldId id="375" r:id="rId29"/>
    <p:sldId id="376" r:id="rId30"/>
    <p:sldId id="334" r:id="rId31"/>
    <p:sldId id="316" r:id="rId32"/>
  </p:sldIdLst>
  <p:sldSz cx="12192000" cy="6858000"/>
  <p:notesSz cx="6761163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7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clik\AppData\Local\Microsoft\Windows\Temporary%20Internet%20Files\Content.Outlook\K36ZZROY\vyvoz_dovoz_%20celorok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 i="0" baseline="0" dirty="0">
                <a:effectLst/>
              </a:rPr>
              <a:t>Produkce 2018 v EUR per capita – ČR 8. místo </a:t>
            </a:r>
            <a:endParaRPr lang="cs-CZ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5.0876783789427248E-2"/>
          <c:y val="8.6583987805102666E-2"/>
          <c:w val="0.92215783529254158"/>
          <c:h val="0.676359410810054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'produkce per capita'!$B$1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'produkce per capita'!$A$2:$A$20</c:f>
              <c:strCache>
                <c:ptCount val="19"/>
                <c:pt idx="0">
                  <c:v>Switzerland</c:v>
                </c:pt>
                <c:pt idx="1">
                  <c:v>Taiwan</c:v>
                </c:pt>
                <c:pt idx="2">
                  <c:v>Germany</c:v>
                </c:pt>
                <c:pt idx="3">
                  <c:v>Austria</c:v>
                </c:pt>
                <c:pt idx="4">
                  <c:v>Italy</c:v>
                </c:pt>
                <c:pt idx="5">
                  <c:v>Japan</c:v>
                </c:pt>
                <c:pt idx="6">
                  <c:v>South Korea</c:v>
                </c:pt>
                <c:pt idx="7">
                  <c:v>Czech republic</c:v>
                </c:pt>
                <c:pt idx="8">
                  <c:v>Belgium</c:v>
                </c:pt>
                <c:pt idx="9">
                  <c:v>Spain</c:v>
                </c:pt>
                <c:pt idx="10">
                  <c:v>USA</c:v>
                </c:pt>
                <c:pt idx="11">
                  <c:v>Canada </c:v>
                </c:pt>
                <c:pt idx="12">
                  <c:v>China</c:v>
                </c:pt>
                <c:pt idx="13">
                  <c:v>France</c:v>
                </c:pt>
                <c:pt idx="14">
                  <c:v>United Kingdom</c:v>
                </c:pt>
                <c:pt idx="15">
                  <c:v>Turkey</c:v>
                </c:pt>
                <c:pt idx="16">
                  <c:v>Russia</c:v>
                </c:pt>
                <c:pt idx="17">
                  <c:v>Brazil</c:v>
                </c:pt>
                <c:pt idx="18">
                  <c:v>India</c:v>
                </c:pt>
              </c:strCache>
            </c:strRef>
          </c:cat>
          <c:val>
            <c:numRef>
              <c:f>'produkce per capita'!$B$2:$B$20</c:f>
            </c:numRef>
          </c:val>
          <c:extLst>
            <c:ext xmlns:c16="http://schemas.microsoft.com/office/drawing/2014/chart" uri="{C3380CC4-5D6E-409C-BE32-E72D297353CC}">
              <c16:uniqueId val="{00000000-ADAC-4452-A2BA-99BD0F3439A0}"/>
            </c:ext>
          </c:extLst>
        </c:ser>
        <c:ser>
          <c:idx val="1"/>
          <c:order val="1"/>
          <c:tx>
            <c:strRef>
              <c:f>'produkce per capita'!$C$1</c:f>
              <c:strCache>
                <c:ptCount val="1"/>
                <c:pt idx="0">
                  <c:v>mil. Oby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'produkce per capita'!$A$2:$A$20</c:f>
              <c:strCache>
                <c:ptCount val="19"/>
                <c:pt idx="0">
                  <c:v>Switzerland</c:v>
                </c:pt>
                <c:pt idx="1">
                  <c:v>Taiwan</c:v>
                </c:pt>
                <c:pt idx="2">
                  <c:v>Germany</c:v>
                </c:pt>
                <c:pt idx="3">
                  <c:v>Austria</c:v>
                </c:pt>
                <c:pt idx="4">
                  <c:v>Italy</c:v>
                </c:pt>
                <c:pt idx="5">
                  <c:v>Japan</c:v>
                </c:pt>
                <c:pt idx="6">
                  <c:v>South Korea</c:v>
                </c:pt>
                <c:pt idx="7">
                  <c:v>Czech republic</c:v>
                </c:pt>
                <c:pt idx="8">
                  <c:v>Belgium</c:v>
                </c:pt>
                <c:pt idx="9">
                  <c:v>Spain</c:v>
                </c:pt>
                <c:pt idx="10">
                  <c:v>USA</c:v>
                </c:pt>
                <c:pt idx="11">
                  <c:v>Canada </c:v>
                </c:pt>
                <c:pt idx="12">
                  <c:v>China</c:v>
                </c:pt>
                <c:pt idx="13">
                  <c:v>France</c:v>
                </c:pt>
                <c:pt idx="14">
                  <c:v>United Kingdom</c:v>
                </c:pt>
                <c:pt idx="15">
                  <c:v>Turkey</c:v>
                </c:pt>
                <c:pt idx="16">
                  <c:v>Russia</c:v>
                </c:pt>
                <c:pt idx="17">
                  <c:v>Brazil</c:v>
                </c:pt>
                <c:pt idx="18">
                  <c:v>India</c:v>
                </c:pt>
              </c:strCache>
            </c:strRef>
          </c:cat>
          <c:val>
            <c:numRef>
              <c:f>'produkce per capita'!$C$2:$C$20</c:f>
            </c:numRef>
          </c:val>
          <c:extLst>
            <c:ext xmlns:c16="http://schemas.microsoft.com/office/drawing/2014/chart" uri="{C3380CC4-5D6E-409C-BE32-E72D297353CC}">
              <c16:uniqueId val="{00000001-ADAC-4452-A2BA-99BD0F3439A0}"/>
            </c:ext>
          </c:extLst>
        </c:ser>
        <c:ser>
          <c:idx val="2"/>
          <c:order val="2"/>
          <c:tx>
            <c:strRef>
              <c:f>'produkce per capita'!$D$1</c:f>
              <c:strCache>
                <c:ptCount val="1"/>
                <c:pt idx="0">
                  <c:v>produkce               v USD per capita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AC-4452-A2BA-99BD0F3439A0}"/>
              </c:ext>
            </c:extLst>
          </c:dPt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DAC-4452-A2BA-99BD0F3439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'produkce per capita'!$A$2:$A$20</c:f>
              <c:strCache>
                <c:ptCount val="19"/>
                <c:pt idx="0">
                  <c:v>Switzerland</c:v>
                </c:pt>
                <c:pt idx="1">
                  <c:v>Taiwan</c:v>
                </c:pt>
                <c:pt idx="2">
                  <c:v>Germany</c:v>
                </c:pt>
                <c:pt idx="3">
                  <c:v>Austria</c:v>
                </c:pt>
                <c:pt idx="4">
                  <c:v>Italy</c:v>
                </c:pt>
                <c:pt idx="5">
                  <c:v>Japan</c:v>
                </c:pt>
                <c:pt idx="6">
                  <c:v>South Korea</c:v>
                </c:pt>
                <c:pt idx="7">
                  <c:v>Czech republic</c:v>
                </c:pt>
                <c:pt idx="8">
                  <c:v>Belgium</c:v>
                </c:pt>
                <c:pt idx="9">
                  <c:v>Spain</c:v>
                </c:pt>
                <c:pt idx="10">
                  <c:v>USA</c:v>
                </c:pt>
                <c:pt idx="11">
                  <c:v>Canada </c:v>
                </c:pt>
                <c:pt idx="12">
                  <c:v>China</c:v>
                </c:pt>
                <c:pt idx="13">
                  <c:v>France</c:v>
                </c:pt>
                <c:pt idx="14">
                  <c:v>United Kingdom</c:v>
                </c:pt>
                <c:pt idx="15">
                  <c:v>Turkey</c:v>
                </c:pt>
                <c:pt idx="16">
                  <c:v>Russia</c:v>
                </c:pt>
                <c:pt idx="17">
                  <c:v>Brazil</c:v>
                </c:pt>
                <c:pt idx="18">
                  <c:v>India</c:v>
                </c:pt>
              </c:strCache>
            </c:strRef>
          </c:cat>
          <c:val>
            <c:numRef>
              <c:f>'produkce per capita'!$D$2:$D$20</c:f>
              <c:numCache>
                <c:formatCode>0</c:formatCode>
                <c:ptCount val="19"/>
                <c:pt idx="0">
                  <c:v>365.43665436654362</c:v>
                </c:pt>
                <c:pt idx="1">
                  <c:v>170.30380830124091</c:v>
                </c:pt>
                <c:pt idx="2">
                  <c:v>155.59405940594061</c:v>
                </c:pt>
                <c:pt idx="3">
                  <c:v>123.03172737955347</c:v>
                </c:pt>
                <c:pt idx="4">
                  <c:v>100.77328068443566</c:v>
                </c:pt>
                <c:pt idx="5">
                  <c:v>97.567312234293809</c:v>
                </c:pt>
                <c:pt idx="6">
                  <c:v>89.147749900438072</c:v>
                </c:pt>
                <c:pt idx="7">
                  <c:v>63.627730294396962</c:v>
                </c:pt>
                <c:pt idx="8">
                  <c:v>27.678571428571431</c:v>
                </c:pt>
                <c:pt idx="9">
                  <c:v>25.634408602150536</c:v>
                </c:pt>
                <c:pt idx="10">
                  <c:v>16.518221162892804</c:v>
                </c:pt>
                <c:pt idx="11">
                  <c:v>15.278945892907204</c:v>
                </c:pt>
                <c:pt idx="12">
                  <c:v>12.023512123438648</c:v>
                </c:pt>
                <c:pt idx="13">
                  <c:v>11.239018479248713</c:v>
                </c:pt>
                <c:pt idx="14">
                  <c:v>9.7496501321722899</c:v>
                </c:pt>
                <c:pt idx="15">
                  <c:v>7.3616473616473614</c:v>
                </c:pt>
                <c:pt idx="16">
                  <c:v>3.6111111111111112</c:v>
                </c:pt>
                <c:pt idx="17">
                  <c:v>1.7438423645320198</c:v>
                </c:pt>
                <c:pt idx="18">
                  <c:v>0.9330104923325262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AC-4452-A2BA-99BD0F343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2173488"/>
        <c:axId val="312172312"/>
      </c:barChart>
      <c:catAx>
        <c:axId val="31217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2172312"/>
        <c:crosses val="autoZero"/>
        <c:auto val="1"/>
        <c:lblAlgn val="ctr"/>
        <c:lblOffset val="100"/>
        <c:noMultiLvlLbl val="0"/>
      </c:catAx>
      <c:valAx>
        <c:axId val="312172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217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D2E3C-2B2A-4E63-A26F-8F8A5E7D5206}" type="datetimeFigureOut">
              <a:rPr lang="cs-CZ" smtClean="0"/>
              <a:t>15.06.2020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F69FF-6EA6-4963-8FD7-6ABDA3EA7D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515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92050-CB40-4E11-89FE-F0DD1B693B54}" type="datetimeFigureOut">
              <a:rPr lang="cs-CZ" smtClean="0"/>
              <a:t>15.06.2020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93403-A3FC-415C-9CB5-1E206502B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24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080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293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599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216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112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767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336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753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083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534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59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583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644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88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09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2779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5126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5212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263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1852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6542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4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347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220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476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415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811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465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607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11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4289-1BCA-48D4-8BE6-06D8324195FE}" type="datetime1">
              <a:rPr lang="cs-CZ" smtClean="0"/>
              <a:t>15.06.2020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Setkání OŘ Renishaw 11. 6. 2020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5E91-D497-49F1-802C-50D760B90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83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9C5C-42DD-4F5D-8091-4E7C7EC8657E}" type="datetime1">
              <a:rPr lang="cs-CZ" smtClean="0"/>
              <a:t>15.06.2020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Setkání OŘ Renishaw 11. 6. 2020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5E91-D497-49F1-802C-50D760B90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18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400" dirty="0">
                <a:latin typeface="Cambria" panose="02040503050406030204" pitchFamily="18" charset="0"/>
              </a:rPr>
              <a:t>SVAZ STROJÍRENSKÉ TECHNOLOGIE</a:t>
            </a:r>
            <a:br>
              <a:rPr lang="cs-CZ" sz="2400" dirty="0">
                <a:latin typeface="Cambria" panose="02040503050406030204" pitchFamily="18" charset="0"/>
              </a:rPr>
            </a:br>
            <a:r>
              <a:rPr lang="cs-CZ" sz="2400" dirty="0">
                <a:latin typeface="Cambria" panose="02040503050406030204" pitchFamily="18" charset="0"/>
              </a:rPr>
              <a:t>www.sst.cz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Aktuality z oboru obráběcích a tvářecích strojů a nástrojů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B0739-5B5D-4ECF-8D58-D7CF444DE0A3}" type="datetime1">
              <a:rPr lang="cs-CZ" smtClean="0"/>
              <a:t>15.06.2020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Setkání OŘ Renishaw 11. 6. 2020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B5E91-D497-49F1-802C-50D760B90C7D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1313"/>
            <a:ext cx="346438" cy="973183"/>
          </a:xfrm>
          <a:prstGeom prst="rect">
            <a:avLst/>
          </a:prstGeom>
        </p:spPr>
      </p:pic>
      <p:pic>
        <p:nvPicPr>
          <p:cNvPr id="9" name="Obrázek 7" descr="logo_cecimo_sst_kombi_simplified_rg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182" y="541312"/>
            <a:ext cx="969618" cy="97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51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400" dirty="0">
                <a:latin typeface="Cambria" panose="02040503050406030204" pitchFamily="18" charset="0"/>
              </a:rPr>
              <a:t>SVAZ STROJÍRENSKÉ TECHNOLOGIE</a:t>
            </a:r>
            <a:br>
              <a:rPr lang="cs-CZ" sz="2400" dirty="0">
                <a:latin typeface="Cambria" panose="02040503050406030204" pitchFamily="18" charset="0"/>
              </a:rPr>
            </a:br>
            <a:r>
              <a:rPr lang="cs-CZ" sz="2400" dirty="0">
                <a:latin typeface="Cambria" panose="02040503050406030204" pitchFamily="18" charset="0"/>
              </a:rPr>
              <a:t>www.sst.cz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r>
              <a:rPr lang="cs-CZ" dirty="0"/>
              <a:t>Aktuality z oboru obráběcích a tvářecích strojů a nástrojů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E4E2C-86C8-4B83-AB64-ACE10E144824}" type="datetime1">
              <a:rPr lang="cs-CZ" smtClean="0"/>
              <a:t>15.06.2020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Setkání OŘ Renishaw 11. 6. 2020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B5E91-D497-49F1-802C-50D760B90C7D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1313"/>
            <a:ext cx="346438" cy="973183"/>
          </a:xfrm>
          <a:prstGeom prst="rect">
            <a:avLst/>
          </a:prstGeom>
        </p:spPr>
      </p:pic>
      <p:pic>
        <p:nvPicPr>
          <p:cNvPr id="9" name="Obrázek 7" descr="logo_cecimo_sst_kombi_simplified_rg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182" y="541312"/>
            <a:ext cx="969618" cy="97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98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SVAZ STROJÍRENSKÉ TECHNOLOGIE</a:t>
            </a:r>
            <a:br>
              <a:rPr lang="cs-CZ" sz="2400" dirty="0"/>
            </a:br>
            <a:r>
              <a:rPr lang="cs-CZ" sz="2400" dirty="0"/>
              <a:t>www.sst.cz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>
            <a:normAutofit fontScale="92500" lnSpcReduction="10000"/>
          </a:bodyPr>
          <a:lstStyle/>
          <a:p>
            <a:endParaRPr lang="cs-CZ" sz="1800" dirty="0"/>
          </a:p>
          <a:p>
            <a:r>
              <a:rPr lang="cs-CZ" sz="3200" dirty="0">
                <a:latin typeface="Cambria" panose="02040503050406030204" pitchFamily="18" charset="0"/>
              </a:rPr>
              <a:t>Stav oboru MT</a:t>
            </a:r>
          </a:p>
          <a:p>
            <a:endParaRPr lang="cs-CZ" sz="3200" dirty="0">
              <a:latin typeface="Cambria" panose="02040503050406030204" pitchFamily="18" charset="0"/>
            </a:endParaRPr>
          </a:p>
          <a:p>
            <a:r>
              <a:rPr lang="cs-CZ" dirty="0">
                <a:latin typeface="Cambria" panose="02040503050406030204" pitchFamily="18" charset="0"/>
              </a:rPr>
              <a:t>očekávané výsledky  za rok 2019</a:t>
            </a:r>
          </a:p>
          <a:p>
            <a:r>
              <a:rPr lang="cs-CZ" dirty="0">
                <a:latin typeface="Cambria" panose="02040503050406030204" pitchFamily="18" charset="0"/>
              </a:rPr>
              <a:t>a</a:t>
            </a:r>
          </a:p>
          <a:p>
            <a:r>
              <a:rPr lang="cs-CZ" dirty="0">
                <a:latin typeface="Cambria" panose="02040503050406030204" pitchFamily="18" charset="0"/>
              </a:rPr>
              <a:t>výhled na rok 2020</a:t>
            </a:r>
          </a:p>
          <a:p>
            <a:endParaRPr lang="cs-CZ" dirty="0">
              <a:latin typeface="Cambria" panose="02040503050406030204" pitchFamily="18" charset="0"/>
            </a:endParaRPr>
          </a:p>
          <a:p>
            <a:endParaRPr lang="cs-CZ" dirty="0">
              <a:latin typeface="Cambria" panose="02040503050406030204" pitchFamily="18" charset="0"/>
            </a:endParaRPr>
          </a:p>
          <a:p>
            <a:r>
              <a:rPr lang="cs-CZ" sz="2000" dirty="0">
                <a:latin typeface="Cambria" panose="02040503050406030204" pitchFamily="18" charset="0"/>
              </a:rPr>
              <a:t>Ing. Oldřich Paclík, CSc.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Setkání OŘ Renishaw 11. 6. 2020</a:t>
            </a:r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660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SVAZ STROJÍRENSKÉ TECHNOLOGIE</a:t>
            </a:r>
            <a:br>
              <a:rPr lang="cs-CZ" sz="2400" dirty="0"/>
            </a:br>
            <a:r>
              <a:rPr lang="cs-CZ" sz="2400" dirty="0"/>
              <a:t>www.sst.cz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4222866"/>
          </a:xfrm>
        </p:spPr>
        <p:txBody>
          <a:bodyPr>
            <a:normAutofit/>
          </a:bodyPr>
          <a:lstStyle/>
          <a:p>
            <a:endParaRPr lang="cs-CZ" sz="1800" b="1" dirty="0"/>
          </a:p>
          <a:p>
            <a:r>
              <a:rPr lang="cs-CZ" sz="2000" b="1" dirty="0"/>
              <a:t>Očekávané výsledky 2019 - ČR:</a:t>
            </a:r>
          </a:p>
          <a:p>
            <a:r>
              <a:rPr lang="cs-CZ" sz="1800" dirty="0"/>
              <a:t>Ve srovnání s 2018</a:t>
            </a:r>
          </a:p>
          <a:p>
            <a:endParaRPr lang="cs-CZ" sz="1800" dirty="0"/>
          </a:p>
          <a:p>
            <a:r>
              <a:rPr lang="cs-CZ" sz="1800" b="1" dirty="0"/>
              <a:t>Export</a:t>
            </a:r>
            <a:r>
              <a:rPr lang="cs-CZ" sz="1800" dirty="0"/>
              <a:t> (skutečnost): -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b="1" dirty="0"/>
              <a:t>17,7 % </a:t>
            </a:r>
            <a:r>
              <a:rPr lang="cs-CZ" sz="1800" dirty="0"/>
              <a:t>na 14 587 mil. CZK</a:t>
            </a:r>
          </a:p>
          <a:p>
            <a:r>
              <a:rPr lang="cs-CZ" sz="1800" b="1" dirty="0"/>
              <a:t>Import</a:t>
            </a:r>
            <a:r>
              <a:rPr lang="cs-CZ" sz="1800" dirty="0"/>
              <a:t> (skutečnost): -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b="1" dirty="0"/>
              <a:t>8,8 % </a:t>
            </a:r>
            <a:r>
              <a:rPr lang="cs-CZ" sz="1800" dirty="0"/>
              <a:t>na 13 131 mil. CZK</a:t>
            </a:r>
            <a:endParaRPr lang="cs-CZ" sz="1800" b="1" dirty="0"/>
          </a:p>
          <a:p>
            <a:r>
              <a:rPr lang="cs-CZ" sz="1800" b="1" dirty="0"/>
              <a:t>Produkce</a:t>
            </a:r>
            <a:r>
              <a:rPr lang="cs-CZ" sz="1800" dirty="0"/>
              <a:t> (odhad): 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b="1" dirty="0"/>
              <a:t>- 15 %</a:t>
            </a:r>
            <a:r>
              <a:rPr lang="cs-CZ" sz="1800" dirty="0"/>
              <a:t> na cca 14,6 mld. CZK ( 0,73 % svět. produkce )</a:t>
            </a:r>
          </a:p>
          <a:p>
            <a:r>
              <a:rPr lang="cs-CZ" sz="1800" dirty="0"/>
              <a:t>tj. cca úroveň roku 2017</a:t>
            </a:r>
          </a:p>
          <a:p>
            <a:r>
              <a:rPr lang="cs-CZ" sz="1800" dirty="0"/>
              <a:t>Tento výsledek znamená </a:t>
            </a:r>
            <a:r>
              <a:rPr lang="cs-CZ" sz="1800" b="1" dirty="0"/>
              <a:t>výrazný propad ve světovém pořadí </a:t>
            </a:r>
            <a:r>
              <a:rPr lang="cs-CZ" sz="1800" dirty="0"/>
              <a:t>na 18. místo</a:t>
            </a:r>
          </a:p>
          <a:p>
            <a:r>
              <a:rPr lang="cs-CZ" sz="1800" b="1" dirty="0"/>
              <a:t>Spotřeba</a:t>
            </a:r>
            <a:r>
              <a:rPr lang="cs-CZ" sz="1800" dirty="0"/>
              <a:t> (odhad): -</a:t>
            </a:r>
            <a:r>
              <a:rPr lang="cs-CZ" sz="1800" b="1" dirty="0"/>
              <a:t> 7 % </a:t>
            </a:r>
            <a:r>
              <a:rPr lang="cs-CZ" sz="1800" dirty="0"/>
              <a:t>na 13 mld. CZK</a:t>
            </a:r>
          </a:p>
          <a:p>
            <a:r>
              <a:rPr lang="cs-CZ" sz="1800" dirty="0"/>
              <a:t>(Odhad produkce HS 8466 (příslušenství) cca 7 mld. CZK)</a:t>
            </a:r>
          </a:p>
          <a:p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Setkání OŘ Renishaw 11. 6. 2020</a:t>
            </a:r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611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SVAZ STROJÍRENSKÉ TECHNOLOGIE</a:t>
            </a:r>
            <a:br>
              <a:rPr lang="cs-CZ" sz="2400" dirty="0"/>
            </a:br>
            <a:r>
              <a:rPr lang="cs-CZ" sz="2400" dirty="0"/>
              <a:t>www.sst.cz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4222866"/>
          </a:xfrm>
        </p:spPr>
        <p:txBody>
          <a:bodyPr>
            <a:normAutofit/>
          </a:bodyPr>
          <a:lstStyle/>
          <a:p>
            <a:endParaRPr lang="cs-CZ" sz="1800" b="1" dirty="0"/>
          </a:p>
          <a:p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Setkání OŘ Renishaw 11. 6. 2020</a:t>
            </a:r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/>
          <p:nvPr/>
        </p:nvPicPr>
        <p:blipFill>
          <a:blip r:embed="rId3"/>
          <a:stretch>
            <a:fillRect/>
          </a:stretch>
        </p:blipFill>
        <p:spPr>
          <a:xfrm>
            <a:off x="2713759" y="1923126"/>
            <a:ext cx="6764482" cy="424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9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SVAZ STROJÍRENSKÉ TECHNOLOGIE</a:t>
            </a:r>
            <a:br>
              <a:rPr lang="cs-CZ" sz="2400" dirty="0"/>
            </a:br>
            <a:r>
              <a:rPr lang="cs-CZ" sz="2400" dirty="0"/>
              <a:t>www.sst.cz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Setkání OŘ Renishaw 11. 6.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6758248" y="2014597"/>
            <a:ext cx="47798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Skladba exportu 2019 - podle HS</a:t>
            </a:r>
          </a:p>
          <a:p>
            <a:pPr algn="ctr"/>
            <a:endParaRPr lang="cs-CZ" b="1" dirty="0"/>
          </a:p>
          <a:p>
            <a:pPr algn="ctr"/>
            <a:r>
              <a:rPr lang="cs-CZ" dirty="0"/>
              <a:t>Největší objem nomenklatura</a:t>
            </a:r>
          </a:p>
          <a:p>
            <a:pPr algn="ctr"/>
            <a:r>
              <a:rPr lang="cs-CZ" dirty="0"/>
              <a:t>8460 – brusky (38,5 %)</a:t>
            </a:r>
          </a:p>
          <a:p>
            <a:pPr algn="ctr"/>
            <a:r>
              <a:rPr lang="cs-CZ" dirty="0"/>
              <a:t>ale také</a:t>
            </a:r>
          </a:p>
          <a:p>
            <a:pPr algn="ctr"/>
            <a:r>
              <a:rPr lang="cs-CZ" dirty="0"/>
              <a:t>největší </a:t>
            </a:r>
            <a:r>
              <a:rPr lang="cs-CZ" dirty="0" err="1"/>
              <a:t>abs</a:t>
            </a:r>
            <a:r>
              <a:rPr lang="cs-CZ" dirty="0"/>
              <a:t>. pokles o 1,685 </a:t>
            </a:r>
            <a:r>
              <a:rPr lang="cs-CZ" dirty="0" err="1"/>
              <a:t>mld</a:t>
            </a:r>
            <a:r>
              <a:rPr lang="cs-CZ" dirty="0"/>
              <a:t> CZK</a:t>
            </a:r>
          </a:p>
          <a:p>
            <a:pPr algn="ctr"/>
            <a:r>
              <a:rPr lang="cs-CZ" dirty="0"/>
              <a:t>(automobilový průmysl)</a:t>
            </a:r>
          </a:p>
          <a:p>
            <a:pPr algn="ctr"/>
            <a:endParaRPr lang="cs-CZ" b="1" dirty="0"/>
          </a:p>
          <a:p>
            <a:pPr lvl="0" algn="ctr"/>
            <a:r>
              <a:rPr lang="cs-CZ" dirty="0"/>
              <a:t>největší </a:t>
            </a:r>
            <a:r>
              <a:rPr lang="cs-CZ" dirty="0" err="1"/>
              <a:t>abs</a:t>
            </a:r>
            <a:r>
              <a:rPr lang="cs-CZ" dirty="0"/>
              <a:t>. i </a:t>
            </a:r>
            <a:r>
              <a:rPr lang="cs-CZ" dirty="0" err="1"/>
              <a:t>rel</a:t>
            </a:r>
            <a:r>
              <a:rPr lang="cs-CZ" dirty="0"/>
              <a:t>. nárůst u nomenklatury</a:t>
            </a:r>
          </a:p>
          <a:p>
            <a:pPr algn="ctr"/>
            <a:r>
              <a:rPr lang="cs-CZ" dirty="0"/>
              <a:t> 8462 – tvářecí stroje o 441 mil. CZK (39,7 %)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65" y="1877527"/>
            <a:ext cx="5668150" cy="428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14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SVAZ STROJÍRENSKÉ TECHNOLOGIE</a:t>
            </a:r>
            <a:br>
              <a:rPr lang="cs-CZ" sz="2400" dirty="0"/>
            </a:br>
            <a:r>
              <a:rPr lang="cs-CZ" sz="2400" dirty="0"/>
              <a:t>www.sst.cz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Setkání OŘ Renishaw 11. 6.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45" y="2310937"/>
            <a:ext cx="5887316" cy="338215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1" y="2310937"/>
            <a:ext cx="5531209" cy="33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69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SVAZ STROJÍRENSKÉ TECHNOLOGIE</a:t>
            </a:r>
            <a:br>
              <a:rPr lang="cs-CZ" sz="2400" dirty="0"/>
            </a:br>
            <a:r>
              <a:rPr lang="cs-CZ" sz="2400" dirty="0"/>
              <a:t>www.sst.cz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Setkání OŘ Renishaw 11. 6.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284720" y="1945419"/>
            <a:ext cx="37628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174" y="1878206"/>
            <a:ext cx="8567651" cy="447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88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SVAZ STROJÍRENSKÉ TECHNOLOGIE</a:t>
            </a:r>
            <a:br>
              <a:rPr lang="cs-CZ" sz="2400" dirty="0"/>
            </a:br>
            <a:r>
              <a:rPr lang="cs-CZ" sz="2400" dirty="0"/>
              <a:t>www.sst.cz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Setkání OŘ Renishaw 11. 6.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49" y="1976790"/>
            <a:ext cx="6254851" cy="42379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300" y="1976789"/>
            <a:ext cx="4366325" cy="228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41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SVAZ STROJÍRENSKÉ TECHNOLOGIE</a:t>
            </a:r>
            <a:br>
              <a:rPr lang="cs-CZ" sz="2400" dirty="0"/>
            </a:br>
            <a:r>
              <a:rPr lang="cs-CZ" sz="2400" dirty="0"/>
              <a:t>www.sst.cz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Setkání OŘ Renishaw 11. 6.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55" y="2319251"/>
            <a:ext cx="5768367" cy="419690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090" y="2319251"/>
            <a:ext cx="4957659" cy="229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11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305" y="537412"/>
            <a:ext cx="9144000" cy="1010652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SVAZ STROJÍRENSKÉ TECHNOLOGIE</a:t>
            </a:r>
            <a:br>
              <a:rPr lang="cs-CZ" sz="2400" dirty="0"/>
            </a:br>
            <a:r>
              <a:rPr lang="cs-CZ" sz="2400" dirty="0"/>
              <a:t>www.sst.cz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Setkání OŘ Renishaw 11. 6.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24" y="1991319"/>
            <a:ext cx="6216001" cy="42768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726" y="1991318"/>
            <a:ext cx="4459526" cy="231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51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305" y="537412"/>
            <a:ext cx="9144000" cy="1010652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SVAZ STROJÍRENSKÉ TECHNOLOGIE</a:t>
            </a:r>
            <a:br>
              <a:rPr lang="cs-CZ" sz="2400" dirty="0"/>
            </a:br>
            <a:r>
              <a:rPr lang="cs-CZ" sz="2400" dirty="0"/>
              <a:t>www.sst.cz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Setkání OŘ Renishaw 11. 6.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141" y="2202871"/>
            <a:ext cx="5773048" cy="396517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190" y="2202871"/>
            <a:ext cx="4811062" cy="211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47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305" y="537412"/>
            <a:ext cx="9144000" cy="1010652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SVAZ STROJÍRENSKÉ TECHNOLOGIE</a:t>
            </a:r>
            <a:br>
              <a:rPr lang="cs-CZ" sz="2400" dirty="0"/>
            </a:br>
            <a:r>
              <a:rPr lang="cs-CZ" sz="2400" dirty="0"/>
              <a:t>www.sst.cz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Setkání OŘ Renishaw 11. 6.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87" y="2103119"/>
            <a:ext cx="5634744" cy="393224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931" y="2103118"/>
            <a:ext cx="4855878" cy="210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5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SVAZ STROJÍRENSKÉ TECHNOLOGIE</a:t>
            </a:r>
            <a:br>
              <a:rPr lang="cs-CZ" sz="2400" dirty="0"/>
            </a:br>
            <a:r>
              <a:rPr lang="cs-CZ" sz="2400" dirty="0"/>
              <a:t>www.sst.cz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Setkání OŘ Renishaw 11. 6.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547956" y="2014597"/>
            <a:ext cx="399011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Mezinárodní srovnání 2018</a:t>
            </a:r>
          </a:p>
          <a:p>
            <a:r>
              <a:rPr lang="cs-CZ" b="1" dirty="0"/>
              <a:t>produkce podle zemí </a:t>
            </a:r>
          </a:p>
          <a:p>
            <a:pPr algn="ctr"/>
            <a:endParaRPr lang="cs-CZ" b="1" dirty="0"/>
          </a:p>
          <a:p>
            <a:r>
              <a:rPr lang="cs-CZ" dirty="0"/>
              <a:t>1. skupina (více než 10 </a:t>
            </a:r>
            <a:r>
              <a:rPr lang="cs-CZ" dirty="0" err="1"/>
              <a:t>mld</a:t>
            </a:r>
            <a:r>
              <a:rPr lang="cs-CZ" dirty="0"/>
              <a:t> EUR)</a:t>
            </a:r>
          </a:p>
          <a:p>
            <a:r>
              <a:rPr lang="cs-CZ" dirty="0"/>
              <a:t>Čína, Německo, Japonsko</a:t>
            </a:r>
          </a:p>
          <a:p>
            <a:endParaRPr lang="cs-CZ" dirty="0"/>
          </a:p>
          <a:p>
            <a:r>
              <a:rPr lang="cs-CZ" dirty="0"/>
              <a:t>2. skupina (2 – 10 </a:t>
            </a:r>
            <a:r>
              <a:rPr lang="cs-CZ" dirty="0" err="1"/>
              <a:t>mld</a:t>
            </a:r>
            <a:r>
              <a:rPr lang="cs-CZ" dirty="0"/>
              <a:t> EUR)</a:t>
            </a:r>
          </a:p>
          <a:p>
            <a:r>
              <a:rPr lang="cs-CZ" dirty="0"/>
              <a:t>Itálie, USA, J. Korea, </a:t>
            </a:r>
            <a:r>
              <a:rPr lang="cs-CZ" dirty="0" err="1"/>
              <a:t>Taiwan</a:t>
            </a:r>
            <a:r>
              <a:rPr lang="cs-CZ" dirty="0"/>
              <a:t>, Švýcarsko</a:t>
            </a:r>
          </a:p>
          <a:p>
            <a:endParaRPr lang="cs-CZ" dirty="0"/>
          </a:p>
          <a:p>
            <a:r>
              <a:rPr lang="cs-CZ" dirty="0"/>
              <a:t>3. skupina (0,5 – 2 </a:t>
            </a:r>
            <a:r>
              <a:rPr lang="cs-CZ" dirty="0" err="1"/>
              <a:t>mld</a:t>
            </a:r>
            <a:r>
              <a:rPr lang="cs-CZ" dirty="0"/>
              <a:t> EUR)</a:t>
            </a:r>
          </a:p>
          <a:p>
            <a:r>
              <a:rPr lang="cs-CZ" dirty="0"/>
              <a:t>Španělsko, … , ČR, …, Rusko</a:t>
            </a:r>
          </a:p>
          <a:p>
            <a:endParaRPr lang="cs-CZ" dirty="0"/>
          </a:p>
          <a:p>
            <a:r>
              <a:rPr lang="cs-CZ" dirty="0"/>
              <a:t>ČR předstihla UK a dosáhla </a:t>
            </a:r>
          </a:p>
          <a:p>
            <a:r>
              <a:rPr lang="cs-CZ" dirty="0"/>
              <a:t>0,84 % světové produkce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8" name="Obrázek 7"/>
          <p:cNvPicPr/>
          <p:nvPr/>
        </p:nvPicPr>
        <p:blipFill>
          <a:blip r:embed="rId3"/>
          <a:stretch>
            <a:fillRect/>
          </a:stretch>
        </p:blipFill>
        <p:spPr>
          <a:xfrm>
            <a:off x="875261" y="1993451"/>
            <a:ext cx="6326678" cy="428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43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305" y="537412"/>
            <a:ext cx="9144000" cy="1010652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SVAZ STROJÍRENSKÉ TECHNOLOGIE</a:t>
            </a:r>
            <a:br>
              <a:rPr lang="cs-CZ" sz="2400" dirty="0"/>
            </a:br>
            <a:r>
              <a:rPr lang="cs-CZ" sz="2400" dirty="0"/>
              <a:t>www.sst.cz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Setkání OŘ Renishaw 11. 6.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49" y="1972320"/>
            <a:ext cx="6138301" cy="42087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450" y="1972319"/>
            <a:ext cx="4419925" cy="228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93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SVAZ STROJÍRENSKÉ TECHNOLOGIE</a:t>
            </a:r>
            <a:br>
              <a:rPr lang="cs-CZ" sz="2400" dirty="0"/>
            </a:br>
            <a:r>
              <a:rPr lang="cs-CZ" sz="2400" dirty="0"/>
              <a:t>www.sst.cz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Setkání OŘ Renishaw 11. 6.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242858" y="28562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01" y="2028305"/>
            <a:ext cx="55340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/>
          <p:nvPr/>
        </p:nvPicPr>
        <p:blipFill>
          <a:blip r:embed="rId4"/>
          <a:stretch>
            <a:fillRect/>
          </a:stretch>
        </p:blipFill>
        <p:spPr>
          <a:xfrm>
            <a:off x="4731327" y="2198674"/>
            <a:ext cx="5478087" cy="391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74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SVAZ STROJÍRENSKÉ TECHNOLOGIE</a:t>
            </a:r>
            <a:br>
              <a:rPr lang="cs-CZ" sz="2400" dirty="0"/>
            </a:br>
            <a:r>
              <a:rPr lang="cs-CZ" sz="2400" dirty="0"/>
              <a:t>www.sst.cz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Setkání OŘ Renishaw 11. 6.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323512" y="2174611"/>
            <a:ext cx="41314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Export podle teritorií – 1.Q. 2020</a:t>
            </a:r>
          </a:p>
          <a:p>
            <a:endParaRPr lang="cs-CZ" b="1" dirty="0"/>
          </a:p>
          <a:p>
            <a:pPr algn="ctr"/>
            <a:endParaRPr lang="cs-CZ" b="1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9" name="Obrázek 8"/>
          <p:cNvPicPr/>
          <p:nvPr/>
        </p:nvPicPr>
        <p:blipFill>
          <a:blip r:embed="rId3"/>
          <a:stretch>
            <a:fillRect/>
          </a:stretch>
        </p:blipFill>
        <p:spPr>
          <a:xfrm>
            <a:off x="775854" y="1833504"/>
            <a:ext cx="5760720" cy="3852401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4"/>
          <a:stretch>
            <a:fillRect/>
          </a:stretch>
        </p:blipFill>
        <p:spPr>
          <a:xfrm>
            <a:off x="7173364" y="3421495"/>
            <a:ext cx="3888105" cy="226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73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SVAZ STROJÍRENSKÉ TECHNOLOGIE</a:t>
            </a:r>
            <a:br>
              <a:rPr lang="cs-CZ" sz="2400" dirty="0"/>
            </a:br>
            <a:r>
              <a:rPr lang="cs-CZ" sz="2400" dirty="0"/>
              <a:t>www.sst.cz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Setkání OŘ Renishaw 11. 6.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6242858" y="2174611"/>
            <a:ext cx="4779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10" name="Obrázek 9"/>
          <p:cNvPicPr/>
          <p:nvPr/>
        </p:nvPicPr>
        <p:blipFill>
          <a:blip r:embed="rId3"/>
          <a:stretch>
            <a:fillRect/>
          </a:stretch>
        </p:blipFill>
        <p:spPr>
          <a:xfrm>
            <a:off x="1169324" y="2028305"/>
            <a:ext cx="10069483" cy="4361757"/>
          </a:xfrm>
          <a:prstGeom prst="rect">
            <a:avLst/>
          </a:prstGeom>
        </p:spPr>
      </p:pic>
      <p:pic>
        <p:nvPicPr>
          <p:cNvPr id="12" name="Obrázek 11"/>
          <p:cNvPicPr/>
          <p:nvPr/>
        </p:nvPicPr>
        <p:blipFill>
          <a:blip r:embed="rId4"/>
          <a:stretch>
            <a:fillRect/>
          </a:stretch>
        </p:blipFill>
        <p:spPr>
          <a:xfrm>
            <a:off x="2909455" y="2344189"/>
            <a:ext cx="4289367" cy="404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SVAZ STROJÍRENSKÉ TECHNOLOGIE</a:t>
            </a:r>
            <a:br>
              <a:rPr lang="cs-CZ" sz="2400" dirty="0"/>
            </a:br>
            <a:r>
              <a:rPr lang="cs-CZ" sz="2400" dirty="0"/>
              <a:t>www.sst.cz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Setkání OŘ Renishaw 11. 6.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6242858" y="2174611"/>
            <a:ext cx="47798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Dovoz podle teritorií – 1.Q. 2020</a:t>
            </a:r>
          </a:p>
          <a:p>
            <a:endParaRPr lang="cs-CZ" b="1" dirty="0"/>
          </a:p>
          <a:p>
            <a:pPr algn="ctr"/>
            <a:endParaRPr lang="cs-CZ" b="1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9" name="Obrázek 8"/>
          <p:cNvPicPr/>
          <p:nvPr/>
        </p:nvPicPr>
        <p:blipFill>
          <a:blip r:embed="rId3"/>
          <a:stretch>
            <a:fillRect/>
          </a:stretch>
        </p:blipFill>
        <p:spPr>
          <a:xfrm>
            <a:off x="863139" y="2340561"/>
            <a:ext cx="4847705" cy="3406775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4"/>
          <a:stretch>
            <a:fillRect/>
          </a:stretch>
        </p:blipFill>
        <p:spPr>
          <a:xfrm>
            <a:off x="6647353" y="3338146"/>
            <a:ext cx="4197985" cy="240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53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SVAZ STROJÍRENSKÉ TECHNOLOGIE</a:t>
            </a:r>
            <a:br>
              <a:rPr lang="cs-CZ" sz="2400" dirty="0"/>
            </a:br>
            <a:r>
              <a:rPr lang="cs-CZ" sz="2400" dirty="0"/>
              <a:t>www.sst.cz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94066" y="1821951"/>
            <a:ext cx="1296785" cy="3931188"/>
          </a:xfrm>
        </p:spPr>
        <p:txBody>
          <a:bodyPr/>
          <a:lstStyle/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r>
              <a:rPr lang="cs-CZ" dirty="0"/>
              <a:t>O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Setkání OŘ Renishaw 11. 6.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8005156" y="2014597"/>
            <a:ext cx="353291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Výhled 2020</a:t>
            </a:r>
          </a:p>
          <a:p>
            <a:endParaRPr lang="cs-CZ" dirty="0"/>
          </a:p>
          <a:p>
            <a:pPr marR="899160"/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Globální poptávka po obráběcích strojích poklesla </a:t>
            </a:r>
            <a:r>
              <a:rPr lang="cs-CZ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roce 2019 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v důsledku řady faktorů, avšak od počátku roku 2020 se dále propadala. </a:t>
            </a:r>
          </a:p>
          <a:p>
            <a:pPr marR="899160"/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Objednávky přijaté německým průmyslem obráběcích a tvářecích strojů </a:t>
            </a:r>
            <a:r>
              <a:rPr lang="cs-CZ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prvním čtvrtletí  2020 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byly o 25 procent nižší ve srovnání se stejným obdobím  roku 2019. Objednávky domácích zákazníků poklesly o 22 procent, zahraniční objednávky poklesly o 27 procent. </a:t>
            </a:r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38" y="1862783"/>
            <a:ext cx="6909261" cy="456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68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SVAZ STROJÍRENSKÉ TECHNOLOGIE</a:t>
            </a:r>
            <a:br>
              <a:rPr lang="cs-CZ" sz="2400" dirty="0"/>
            </a:br>
            <a:r>
              <a:rPr lang="cs-CZ" sz="2400" dirty="0"/>
              <a:t>www.sst.cz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94066" y="1821951"/>
            <a:ext cx="1296785" cy="3931188"/>
          </a:xfrm>
        </p:spPr>
        <p:txBody>
          <a:bodyPr/>
          <a:lstStyle/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Setkání OŘ Renishaw 11. 6.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8005156" y="2014597"/>
            <a:ext cx="353291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Index objednávek</a:t>
            </a:r>
          </a:p>
          <a:p>
            <a:endParaRPr lang="cs-CZ" sz="1600" b="1" dirty="0"/>
          </a:p>
          <a:p>
            <a:r>
              <a:rPr lang="cs-CZ" sz="1600" dirty="0"/>
              <a:t>odhad na 18 M</a:t>
            </a:r>
          </a:p>
          <a:p>
            <a:r>
              <a:rPr lang="cs-CZ" sz="1600" dirty="0"/>
              <a:t>(produkce 2016 = 100%)</a:t>
            </a:r>
          </a:p>
          <a:p>
            <a:endParaRPr lang="cs-CZ" sz="1600" dirty="0"/>
          </a:p>
          <a:p>
            <a:endParaRPr lang="cs-CZ" sz="1600" dirty="0"/>
          </a:p>
          <a:p>
            <a:pPr marR="899160"/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Podle 8 největších zemí CECIMO tj. včetně ČR </a:t>
            </a:r>
          </a:p>
          <a:p>
            <a:pPr marR="899160"/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měl dosáhnout dna ve 2. pol. 2020 a potom by měl začít růst.</a:t>
            </a:r>
          </a:p>
          <a:p>
            <a:pPr algn="ctr"/>
            <a:endParaRPr lang="cs-CZ" sz="1600" dirty="0"/>
          </a:p>
          <a:p>
            <a:pPr algn="ctr"/>
            <a:endParaRPr lang="cs-CZ" sz="1600" dirty="0"/>
          </a:p>
          <a:p>
            <a:pPr algn="ctr"/>
            <a:endParaRPr lang="cs-CZ" sz="1600" dirty="0"/>
          </a:p>
          <a:p>
            <a:pPr algn="ctr"/>
            <a:endParaRPr lang="cs-CZ" sz="1600" dirty="0"/>
          </a:p>
          <a:p>
            <a:pPr algn="ctr"/>
            <a:endParaRPr lang="cs-CZ" sz="1600" dirty="0"/>
          </a:p>
          <a:p>
            <a:pPr algn="ctr"/>
            <a:endParaRPr lang="cs-CZ" sz="1600" dirty="0"/>
          </a:p>
          <a:p>
            <a:pPr marR="899160"/>
            <a:endParaRPr lang="cs-CZ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899160"/>
            <a:endParaRPr lang="cs-CZ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1772577"/>
            <a:ext cx="7182196" cy="467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49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SVAZ STROJÍRENSKÉ TECHNOLOGIE</a:t>
            </a:r>
            <a:br>
              <a:rPr lang="cs-CZ" sz="2400" dirty="0"/>
            </a:br>
            <a:r>
              <a:rPr lang="cs-CZ" sz="2400" dirty="0"/>
              <a:t>www.sst.cz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Setkání OŘ Renishaw 11. 6.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6758248" y="2014597"/>
            <a:ext cx="47798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b="1" dirty="0"/>
          </a:p>
          <a:p>
            <a:pPr algn="ctr"/>
            <a:r>
              <a:rPr lang="cs-CZ" b="1" dirty="0"/>
              <a:t>Tržby  </a:t>
            </a:r>
          </a:p>
          <a:p>
            <a:pPr algn="ctr"/>
            <a:r>
              <a:rPr lang="cs-CZ" dirty="0"/>
              <a:t>podle kódu ekonomických činností </a:t>
            </a:r>
          </a:p>
          <a:p>
            <a:pPr algn="ctr"/>
            <a:r>
              <a:rPr lang="cs-CZ" dirty="0"/>
              <a:t>CZ-NACE 2841</a:t>
            </a:r>
          </a:p>
          <a:p>
            <a:pPr algn="ctr"/>
            <a:r>
              <a:rPr lang="cs-CZ" dirty="0"/>
              <a:t>výroba kovoobráběcích strojů</a:t>
            </a:r>
          </a:p>
          <a:p>
            <a:pPr algn="ctr"/>
            <a:r>
              <a:rPr lang="cs-CZ" dirty="0"/>
              <a:t>Podle ČSÚ</a:t>
            </a:r>
          </a:p>
          <a:p>
            <a:pPr algn="ctr"/>
            <a:r>
              <a:rPr lang="cs-CZ" dirty="0"/>
              <a:t>(cca 55 společností )</a:t>
            </a:r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8" name="Obrázek 7"/>
          <p:cNvPicPr/>
          <p:nvPr/>
        </p:nvPicPr>
        <p:blipFill>
          <a:blip r:embed="rId3"/>
          <a:stretch>
            <a:fillRect/>
          </a:stretch>
        </p:blipFill>
        <p:spPr>
          <a:xfrm>
            <a:off x="846513" y="2043545"/>
            <a:ext cx="5760720" cy="403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74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SVAZ STROJÍRENSKÉ TECHNOLOGIE</a:t>
            </a:r>
            <a:br>
              <a:rPr lang="cs-CZ" sz="2400" dirty="0"/>
            </a:br>
            <a:r>
              <a:rPr lang="cs-CZ" sz="2400" dirty="0"/>
              <a:t>www.sst.cz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Setkání OŘ Renishaw 11. 6.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6758248" y="2014597"/>
            <a:ext cx="47798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b="1" dirty="0"/>
          </a:p>
          <a:p>
            <a:pPr algn="ctr"/>
            <a:r>
              <a:rPr lang="cs-CZ" b="1" dirty="0"/>
              <a:t>Nové zakázky </a:t>
            </a:r>
          </a:p>
          <a:p>
            <a:pPr algn="ctr"/>
            <a:r>
              <a:rPr lang="cs-CZ" dirty="0"/>
              <a:t>podle kódu ekonomických činností </a:t>
            </a:r>
          </a:p>
          <a:p>
            <a:pPr algn="ctr"/>
            <a:r>
              <a:rPr lang="cs-CZ" dirty="0"/>
              <a:t>CZ-NACE 2841</a:t>
            </a:r>
          </a:p>
          <a:p>
            <a:pPr algn="ctr"/>
            <a:r>
              <a:rPr lang="cs-CZ" dirty="0"/>
              <a:t>výroba kovoobráběcích strojů</a:t>
            </a:r>
          </a:p>
          <a:p>
            <a:pPr algn="ctr"/>
            <a:r>
              <a:rPr lang="cs-CZ" dirty="0"/>
              <a:t>Podle ČSÚ</a:t>
            </a:r>
          </a:p>
          <a:p>
            <a:pPr algn="ctr"/>
            <a:r>
              <a:rPr lang="cs-CZ" dirty="0"/>
              <a:t>(cca 55 společností )</a:t>
            </a:r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9" name="Obrázek 8"/>
          <p:cNvPicPr/>
          <p:nvPr/>
        </p:nvPicPr>
        <p:blipFill>
          <a:blip r:embed="rId3"/>
          <a:stretch>
            <a:fillRect/>
          </a:stretch>
        </p:blipFill>
        <p:spPr>
          <a:xfrm>
            <a:off x="731521" y="2102101"/>
            <a:ext cx="5760720" cy="395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59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SVAZ STROJÍRENSKÉ TECHNOLOGIE</a:t>
            </a:r>
            <a:br>
              <a:rPr lang="cs-CZ" sz="2400" dirty="0"/>
            </a:br>
            <a:r>
              <a:rPr lang="cs-CZ" sz="2400" dirty="0"/>
              <a:t>www.sst.cz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Setkání OŘ Renishaw 11. 6.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881149" y="2174611"/>
            <a:ext cx="101415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b="1" dirty="0"/>
          </a:p>
          <a:p>
            <a:pPr algn="ctr"/>
            <a:endParaRPr lang="cs-CZ" b="1" dirty="0"/>
          </a:p>
          <a:p>
            <a:pPr algn="ctr"/>
            <a:r>
              <a:rPr lang="cs-CZ" b="1" dirty="0"/>
              <a:t>Výhled 2020</a:t>
            </a:r>
          </a:p>
          <a:p>
            <a:endParaRPr lang="cs-CZ" b="1" dirty="0"/>
          </a:p>
          <a:p>
            <a:pPr algn="ctr"/>
            <a:r>
              <a:rPr lang="cs-CZ" dirty="0"/>
              <a:t>v roce 2020 SST očekává další pokles české produkce OS a TS o cca 20 % oproti roku 2019</a:t>
            </a:r>
          </a:p>
          <a:p>
            <a:pPr algn="ctr"/>
            <a:r>
              <a:rPr lang="cs-CZ" dirty="0"/>
              <a:t>na hodnotu cca 445 mil. EUR.</a:t>
            </a:r>
          </a:p>
          <a:p>
            <a:pPr algn="ctr"/>
            <a:r>
              <a:rPr lang="cs-CZ" dirty="0"/>
              <a:t>Tj. oproti roku 2018 (670 mil. EUR) pokles o  </a:t>
            </a:r>
            <a:r>
              <a:rPr lang="cs-CZ" b="1" dirty="0"/>
              <a:t>33,6 %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9402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SVAZ STROJÍRENSKÉ TECHNOLOGIE</a:t>
            </a:r>
            <a:br>
              <a:rPr lang="cs-CZ" sz="2400" dirty="0"/>
            </a:br>
            <a:r>
              <a:rPr lang="cs-CZ" sz="2400" dirty="0"/>
              <a:t>www.sst.cz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Setkání OŘ Renishaw 11. 6.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547956" y="2014597"/>
            <a:ext cx="39901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b="1" dirty="0"/>
          </a:p>
          <a:p>
            <a:pPr algn="ctr"/>
            <a:endParaRPr lang="cs-CZ" b="1" dirty="0"/>
          </a:p>
          <a:p>
            <a:r>
              <a:rPr lang="cs-CZ" dirty="0"/>
              <a:t>1. skupina (více než 200 EUR)</a:t>
            </a:r>
          </a:p>
          <a:p>
            <a:r>
              <a:rPr lang="cs-CZ" dirty="0"/>
              <a:t>Švýcarsko</a:t>
            </a:r>
          </a:p>
          <a:p>
            <a:endParaRPr lang="cs-CZ" dirty="0"/>
          </a:p>
          <a:p>
            <a:r>
              <a:rPr lang="cs-CZ" dirty="0"/>
              <a:t>2. skupina (50 – 200 EUR)</a:t>
            </a:r>
          </a:p>
          <a:p>
            <a:r>
              <a:rPr lang="cs-CZ" dirty="0" err="1"/>
              <a:t>Taiwan</a:t>
            </a:r>
            <a:r>
              <a:rPr lang="cs-CZ" dirty="0"/>
              <a:t>, Německo, Rakousko, Itálie, Japonsko, J. Korea, ČR</a:t>
            </a:r>
          </a:p>
          <a:p>
            <a:endParaRPr lang="cs-CZ" dirty="0"/>
          </a:p>
          <a:p>
            <a:r>
              <a:rPr lang="cs-CZ" dirty="0"/>
              <a:t>3. skupina (10 – 50 EUR)</a:t>
            </a:r>
          </a:p>
          <a:p>
            <a:r>
              <a:rPr lang="cs-CZ" dirty="0"/>
              <a:t>Belgie, Španělsko, USA, Kanada, Čína, Francie, UK</a:t>
            </a:r>
          </a:p>
          <a:p>
            <a:endParaRPr lang="cs-CZ" dirty="0"/>
          </a:p>
          <a:p>
            <a:pPr lvl="0"/>
            <a:endParaRPr lang="cs-CZ" dirty="0"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450402"/>
              </p:ext>
            </p:extLst>
          </p:nvPr>
        </p:nvGraphicFramePr>
        <p:xfrm>
          <a:off x="807071" y="1915872"/>
          <a:ext cx="6139598" cy="461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8767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SVAZ STROJÍRENSKÉ TECHNOLOGIE</a:t>
            </a:r>
            <a:br>
              <a:rPr lang="cs-CZ" sz="2400" dirty="0"/>
            </a:br>
            <a:r>
              <a:rPr lang="cs-CZ" sz="2400" dirty="0"/>
              <a:t>www.sst.cz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r>
              <a:rPr lang="cs-CZ" sz="4000" dirty="0">
                <a:latin typeface="Cambria" panose="02040503050406030204" pitchFamily="18" charset="0"/>
              </a:rPr>
              <a:t>Děkuji za pozornost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Setkání OŘ Renishaw 11. 6.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24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SVAZ STROJÍRENSKÉ TECHNOLOGIE</a:t>
            </a:r>
            <a:br>
              <a:rPr lang="cs-CZ" sz="2400" dirty="0"/>
            </a:br>
            <a:r>
              <a:rPr lang="cs-CZ" sz="2400" dirty="0"/>
              <a:t>www.sst.cz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Setkání OŘ Renishaw 11. 6.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547956" y="2014597"/>
            <a:ext cx="399011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produkce zemí CECIMO 2018</a:t>
            </a:r>
          </a:p>
          <a:p>
            <a:pPr algn="ctr"/>
            <a:endParaRPr lang="cs-CZ" b="1" dirty="0"/>
          </a:p>
          <a:p>
            <a:r>
              <a:rPr lang="cs-CZ" dirty="0"/>
              <a:t>1. skupina (více než 2 </a:t>
            </a:r>
            <a:r>
              <a:rPr lang="cs-CZ" dirty="0" err="1"/>
              <a:t>mld</a:t>
            </a:r>
            <a:r>
              <a:rPr lang="cs-CZ" dirty="0"/>
              <a:t> EUR)</a:t>
            </a:r>
          </a:p>
          <a:p>
            <a:r>
              <a:rPr lang="cs-CZ" dirty="0"/>
              <a:t>Německo, Itálie, Švýcarsko</a:t>
            </a:r>
          </a:p>
          <a:p>
            <a:endParaRPr lang="cs-CZ" dirty="0"/>
          </a:p>
          <a:p>
            <a:r>
              <a:rPr lang="cs-CZ" dirty="0"/>
              <a:t>2. skupina (více než 500 mil EUR)</a:t>
            </a:r>
          </a:p>
          <a:p>
            <a:r>
              <a:rPr lang="cs-CZ" dirty="0"/>
              <a:t>Španělsko, Rakousko, Francie, ČR, UK, Turecko</a:t>
            </a:r>
          </a:p>
          <a:p>
            <a:endParaRPr lang="cs-CZ" dirty="0"/>
          </a:p>
          <a:p>
            <a:r>
              <a:rPr lang="cs-CZ" dirty="0"/>
              <a:t>3. skupina (méně než 500 mil EUR)</a:t>
            </a:r>
          </a:p>
          <a:p>
            <a:r>
              <a:rPr lang="cs-CZ" dirty="0"/>
              <a:t>Belgie, Holandsko, Švédsko, Finsko, Dánsko, Portugalsko)</a:t>
            </a:r>
          </a:p>
          <a:p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8" name="Obrázek 7"/>
          <p:cNvPicPr/>
          <p:nvPr/>
        </p:nvPicPr>
        <p:blipFill>
          <a:blip r:embed="rId3"/>
          <a:stretch>
            <a:fillRect/>
          </a:stretch>
        </p:blipFill>
        <p:spPr>
          <a:xfrm>
            <a:off x="833697" y="2102101"/>
            <a:ext cx="6409806" cy="423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7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SVAZ STROJÍRENSKÉ TECHNOLOGIE</a:t>
            </a:r>
            <a:br>
              <a:rPr lang="cs-CZ" sz="2400" dirty="0"/>
            </a:br>
            <a:r>
              <a:rPr lang="cs-CZ" sz="2400" dirty="0"/>
              <a:t>www.sst.cz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Setkání OŘ Renishaw 11. 6.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547956" y="2014597"/>
            <a:ext cx="39901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vývoz podle zemí 2018</a:t>
            </a:r>
          </a:p>
          <a:p>
            <a:pPr algn="ctr"/>
            <a:endParaRPr lang="cs-CZ" b="1" dirty="0"/>
          </a:p>
          <a:p>
            <a:r>
              <a:rPr lang="cs-CZ" dirty="0"/>
              <a:t>1. skupina (více než 5 </a:t>
            </a:r>
            <a:r>
              <a:rPr lang="cs-CZ" dirty="0" err="1"/>
              <a:t>mld</a:t>
            </a:r>
            <a:r>
              <a:rPr lang="cs-CZ" dirty="0"/>
              <a:t> EUR)</a:t>
            </a:r>
          </a:p>
          <a:p>
            <a:r>
              <a:rPr lang="cs-CZ" dirty="0"/>
              <a:t>Německo, Japonsko</a:t>
            </a:r>
          </a:p>
          <a:p>
            <a:endParaRPr lang="cs-CZ" dirty="0"/>
          </a:p>
          <a:p>
            <a:r>
              <a:rPr lang="cs-CZ" dirty="0"/>
              <a:t>2. skupina (1 – 5 </a:t>
            </a:r>
            <a:r>
              <a:rPr lang="cs-CZ" dirty="0" err="1"/>
              <a:t>mld</a:t>
            </a:r>
            <a:r>
              <a:rPr lang="cs-CZ" dirty="0"/>
              <a:t> EUR)</a:t>
            </a:r>
          </a:p>
          <a:p>
            <a:r>
              <a:rPr lang="cs-CZ" dirty="0"/>
              <a:t>Itálie, USA, Čína, J. Korea, </a:t>
            </a:r>
            <a:r>
              <a:rPr lang="cs-CZ" dirty="0" err="1"/>
              <a:t>Taiwan</a:t>
            </a:r>
            <a:r>
              <a:rPr lang="cs-CZ" dirty="0"/>
              <a:t>, Švýcarsko, Belgie, Španělsko)</a:t>
            </a:r>
          </a:p>
          <a:p>
            <a:endParaRPr lang="cs-CZ" dirty="0"/>
          </a:p>
          <a:p>
            <a:r>
              <a:rPr lang="cs-CZ" dirty="0"/>
              <a:t>3. skupina (0,5 – 1 </a:t>
            </a:r>
            <a:r>
              <a:rPr lang="cs-CZ" dirty="0" err="1"/>
              <a:t>mld</a:t>
            </a:r>
            <a:r>
              <a:rPr lang="cs-CZ" dirty="0"/>
              <a:t> EUR)</a:t>
            </a:r>
          </a:p>
          <a:p>
            <a:r>
              <a:rPr lang="cs-CZ" dirty="0"/>
              <a:t>Rakousko, Holandsko, ČR, Francie, UK</a:t>
            </a:r>
          </a:p>
          <a:p>
            <a:endParaRPr lang="cs-CZ" dirty="0"/>
          </a:p>
          <a:p>
            <a:r>
              <a:rPr lang="cs-CZ" dirty="0"/>
              <a:t>Ostatní méně než 0,5 </a:t>
            </a:r>
            <a:r>
              <a:rPr lang="cs-CZ" dirty="0" err="1"/>
              <a:t>mld</a:t>
            </a:r>
            <a:r>
              <a:rPr lang="cs-CZ" dirty="0"/>
              <a:t> EUR</a:t>
            </a:r>
          </a:p>
          <a:p>
            <a:endParaRPr lang="cs-CZ" dirty="0"/>
          </a:p>
          <a:p>
            <a:r>
              <a:rPr lang="cs-CZ" dirty="0"/>
              <a:t>ČR předstihla UK a dosáhla </a:t>
            </a:r>
          </a:p>
          <a:p>
            <a:r>
              <a:rPr lang="cs-CZ" dirty="0"/>
              <a:t>0,84 % světové produkce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9" name="Obrázek 8"/>
          <p:cNvPicPr/>
          <p:nvPr/>
        </p:nvPicPr>
        <p:blipFill>
          <a:blip r:embed="rId3"/>
          <a:stretch>
            <a:fillRect/>
          </a:stretch>
        </p:blipFill>
        <p:spPr>
          <a:xfrm>
            <a:off x="834737" y="2102101"/>
            <a:ext cx="6247707" cy="421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75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SVAZ STROJÍRENSKÉ TECHNOLOGIE</a:t>
            </a:r>
            <a:br>
              <a:rPr lang="cs-CZ" sz="2400" dirty="0"/>
            </a:br>
            <a:r>
              <a:rPr lang="cs-CZ" sz="2400" dirty="0"/>
              <a:t>www.sst.cz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Setkání OŘ Renishaw 11. 6.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547956" y="2014597"/>
            <a:ext cx="39901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vývoz podle zemí CECIMO 2018</a:t>
            </a:r>
          </a:p>
          <a:p>
            <a:pPr algn="ctr"/>
            <a:endParaRPr lang="cs-CZ" b="1" dirty="0"/>
          </a:p>
          <a:p>
            <a:endParaRPr lang="cs-CZ" dirty="0"/>
          </a:p>
          <a:p>
            <a:r>
              <a:rPr lang="cs-CZ" dirty="0"/>
              <a:t>ČR si drží 8. místo.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8" name="Obrázek 7"/>
          <p:cNvPicPr/>
          <p:nvPr/>
        </p:nvPicPr>
        <p:blipFill>
          <a:blip r:embed="rId3"/>
          <a:stretch>
            <a:fillRect/>
          </a:stretch>
        </p:blipFill>
        <p:spPr>
          <a:xfrm>
            <a:off x="829888" y="2014597"/>
            <a:ext cx="5760720" cy="426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26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SVAZ STROJÍRENSKÉ TECHNOLOGIE</a:t>
            </a:r>
            <a:br>
              <a:rPr lang="cs-CZ" sz="2400" dirty="0"/>
            </a:br>
            <a:r>
              <a:rPr lang="cs-CZ" sz="2400" dirty="0"/>
              <a:t>www.sst.cz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Setkání OŘ Renishaw 11. 6.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547956" y="2014597"/>
            <a:ext cx="39901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b="1" dirty="0"/>
          </a:p>
          <a:p>
            <a:pPr algn="ctr"/>
            <a:endParaRPr lang="cs-CZ" b="1" dirty="0"/>
          </a:p>
          <a:p>
            <a:pPr algn="ctr"/>
            <a:r>
              <a:rPr lang="cs-CZ" b="1" dirty="0"/>
              <a:t>Očekávané výsledky 2019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celková produkce 2019</a:t>
            </a:r>
          </a:p>
          <a:p>
            <a:pPr algn="ctr"/>
            <a:endParaRPr lang="cs-CZ" b="1" dirty="0"/>
          </a:p>
          <a:p>
            <a:pPr algn="ctr"/>
            <a:r>
              <a:rPr lang="cs-CZ" dirty="0"/>
              <a:t>Svět: 77,6 </a:t>
            </a:r>
            <a:r>
              <a:rPr lang="cs-CZ" dirty="0" err="1"/>
              <a:t>mld</a:t>
            </a:r>
            <a:r>
              <a:rPr lang="cs-CZ" dirty="0"/>
              <a:t> EUR</a:t>
            </a:r>
          </a:p>
          <a:p>
            <a:endParaRPr lang="cs-CZ" dirty="0"/>
          </a:p>
          <a:p>
            <a:pPr algn="ctr"/>
            <a:r>
              <a:rPr lang="cs-CZ" dirty="0"/>
              <a:t>CECIMO: 26,9 </a:t>
            </a:r>
            <a:r>
              <a:rPr lang="cs-CZ" dirty="0" err="1"/>
              <a:t>mld</a:t>
            </a:r>
            <a:r>
              <a:rPr lang="cs-CZ" dirty="0"/>
              <a:t> EUR (35 %)</a:t>
            </a:r>
          </a:p>
          <a:p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65" y="2249585"/>
            <a:ext cx="6537811" cy="377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2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SVAZ STROJÍRENSKÉ TECHNOLOGIE</a:t>
            </a:r>
            <a:br>
              <a:rPr lang="cs-CZ" sz="2400" dirty="0"/>
            </a:br>
            <a:r>
              <a:rPr lang="cs-CZ" sz="2400" dirty="0"/>
              <a:t>www.sst.cz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Setkání OŘ Renishaw 11. 6.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772400" y="2014597"/>
            <a:ext cx="37656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Produkce podle zemí – 2019</a:t>
            </a:r>
          </a:p>
          <a:p>
            <a:pPr algn="ctr"/>
            <a:endParaRPr lang="cs-CZ" b="1" dirty="0"/>
          </a:p>
          <a:p>
            <a:pPr algn="ctr"/>
            <a:r>
              <a:rPr lang="cs-CZ" dirty="0"/>
              <a:t>ČR se propadla z loňského 13. až na 18. místo. </a:t>
            </a:r>
          </a:p>
          <a:p>
            <a:pPr algn="ctr"/>
            <a:r>
              <a:rPr lang="cs-CZ" dirty="0"/>
              <a:t>Po roce nás opět předběhlo UK, ale také Kanada , Turecko a Rusko</a:t>
            </a:r>
          </a:p>
          <a:p>
            <a:pPr algn="ctr"/>
            <a:endParaRPr lang="cs-CZ" dirty="0"/>
          </a:p>
          <a:p>
            <a:pPr algn="ctr"/>
            <a:r>
              <a:rPr lang="cs-CZ" b="1" dirty="0"/>
              <a:t>Export podle zemí – 2019</a:t>
            </a:r>
          </a:p>
          <a:p>
            <a:pPr algn="ctr"/>
            <a:endParaRPr lang="cs-CZ" b="1" dirty="0"/>
          </a:p>
          <a:p>
            <a:pPr algn="ctr"/>
            <a:r>
              <a:rPr lang="cs-CZ" dirty="0"/>
              <a:t>ČR se posunula z loňského 13. na 15. místo. 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(předběžné údaje dle UCIMU)</a:t>
            </a:r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321048" y="681487"/>
            <a:ext cx="3948621" cy="680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4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SVAZ STROJÍRENSKÉ TECHNOLOGIE</a:t>
            </a:r>
            <a:br>
              <a:rPr lang="cs-CZ" sz="2400" dirty="0"/>
            </a:br>
            <a:r>
              <a:rPr lang="cs-CZ" sz="2400" dirty="0"/>
              <a:t>www.sst.cz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Setkání OŘ Renishaw 11. 6.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772400" y="2014597"/>
            <a:ext cx="37656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Hlavní exportní destinace CECIMO</a:t>
            </a:r>
          </a:p>
          <a:p>
            <a:pPr algn="ctr"/>
            <a:r>
              <a:rPr lang="cs-CZ" dirty="0"/>
              <a:t>2016 - 2019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Čína</a:t>
            </a:r>
          </a:p>
          <a:p>
            <a:pPr algn="ctr"/>
            <a:r>
              <a:rPr lang="cs-CZ" dirty="0"/>
              <a:t>USA</a:t>
            </a:r>
          </a:p>
          <a:p>
            <a:pPr algn="ctr"/>
            <a:r>
              <a:rPr lang="cs-CZ" dirty="0"/>
              <a:t>Polsko</a:t>
            </a:r>
          </a:p>
          <a:p>
            <a:pPr algn="ctr"/>
            <a:r>
              <a:rPr lang="cs-CZ" dirty="0"/>
              <a:t>Rusko</a:t>
            </a:r>
          </a:p>
          <a:p>
            <a:pPr algn="ctr"/>
            <a:r>
              <a:rPr lang="cs-CZ" dirty="0" err="1"/>
              <a:t>Mexico</a:t>
            </a:r>
            <a:endParaRPr lang="cs-CZ" dirty="0"/>
          </a:p>
          <a:p>
            <a:pPr algn="ctr"/>
            <a:r>
              <a:rPr lang="cs-CZ" dirty="0"/>
              <a:t>Indie</a:t>
            </a:r>
          </a:p>
          <a:p>
            <a:pPr algn="ctr"/>
            <a:r>
              <a:rPr lang="cs-CZ" dirty="0"/>
              <a:t>Japonsko</a:t>
            </a:r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90" y="1919203"/>
            <a:ext cx="6511762" cy="434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44415"/>
      </p:ext>
    </p:extLst>
  </p:cSld>
  <p:clrMapOvr>
    <a:masterClrMapping/>
  </p:clrMapOvr>
</p:sld>
</file>

<file path=ppt/theme/theme1.xml><?xml version="1.0" encoding="utf-8"?>
<a:theme xmlns:a="http://schemas.openxmlformats.org/drawingml/2006/main" name="2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2647</TotalTime>
  <Words>1322</Words>
  <Application>Microsoft Office PowerPoint</Application>
  <PresentationFormat>Širokoúhlá obrazovka</PresentationFormat>
  <Paragraphs>333</Paragraphs>
  <Slides>30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2_Motiv Office</vt:lpstr>
      <vt:lpstr>3_Motiv Office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Oldřich Paclík</dc:creator>
  <cp:lastModifiedBy>Dagmar Drobílková</cp:lastModifiedBy>
  <cp:revision>258</cp:revision>
  <cp:lastPrinted>2016-06-10T10:29:58Z</cp:lastPrinted>
  <dcterms:created xsi:type="dcterms:W3CDTF">2015-10-14T06:03:44Z</dcterms:created>
  <dcterms:modified xsi:type="dcterms:W3CDTF">2020-06-15T05:46:18Z</dcterms:modified>
</cp:coreProperties>
</file>