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8" r:id="rId3"/>
    <p:sldId id="341" r:id="rId4"/>
    <p:sldId id="346" r:id="rId5"/>
    <p:sldId id="333" r:id="rId6"/>
    <p:sldId id="334" r:id="rId7"/>
    <p:sldId id="342" r:id="rId8"/>
    <p:sldId id="345" r:id="rId9"/>
    <p:sldId id="302" r:id="rId10"/>
  </p:sldIdLst>
  <p:sldSz cx="9906000" cy="6858000" type="A4"/>
  <p:notesSz cx="6797675" cy="9926638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2">
          <p15:clr>
            <a:srgbClr val="A4A3A4"/>
          </p15:clr>
        </p15:guide>
        <p15:guide id="3" pos="5932">
          <p15:clr>
            <a:srgbClr val="A4A3A4"/>
          </p15:clr>
        </p15:guide>
        <p15:guide id="4" pos="3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900"/>
    <a:srgbClr val="EA5B0C"/>
    <a:srgbClr val="F39200"/>
    <a:srgbClr val="FFCC00"/>
    <a:srgbClr val="FFF482"/>
    <a:srgbClr val="E30613"/>
    <a:srgbClr val="00385F"/>
    <a:srgbClr val="005B94"/>
    <a:srgbClr val="005496"/>
    <a:srgbClr val="006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5" autoAdjust="0"/>
  </p:normalViewPr>
  <p:slideViewPr>
    <p:cSldViewPr>
      <p:cViewPr varScale="1">
        <p:scale>
          <a:sx n="102" d="100"/>
          <a:sy n="102" d="100"/>
        </p:scale>
        <p:origin x="1038" y="114"/>
      </p:cViewPr>
      <p:guideLst>
        <p:guide orient="horz" pos="2160"/>
        <p:guide pos="262"/>
        <p:guide pos="5932"/>
        <p:guide pos="3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6634-B469-45B0-BFB3-C944EE6523ED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BBD17-3092-472B-B24C-7445CBE66A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2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00EE-20A8-4430-85CD-84C1647167A3}" type="datetimeFigureOut">
              <a:rPr lang="de-AT" smtClean="0"/>
              <a:t>25.05.2020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AEBA-A7FE-4463-AEC6-ABBE9E371BB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812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7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52" y="0"/>
            <a:ext cx="9921552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2000" y="1079999"/>
            <a:ext cx="8967600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32000" y="2880000"/>
            <a:ext cx="8967600" cy="235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09120"/>
            <a:ext cx="8967788" cy="720154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Optional information</a:t>
            </a:r>
            <a:endParaRPr lang="de-AT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Optional information</a:t>
            </a:r>
            <a:endParaRPr lang="de-AT" dirty="0"/>
          </a:p>
        </p:txBody>
      </p:sp>
      <p:pic>
        <p:nvPicPr>
          <p:cNvPr id="1027" name="Picture 3" descr="C:\Users\431121\Desktop\ceska sporitelna logo no bg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2A2D-153A-41DE-A462-F9BE101B3D5E}" type="datetime6">
              <a:rPr lang="en-US" smtClean="0"/>
              <a:t>May 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  <p:cxnSp>
        <p:nvCxnSpPr>
          <p:cNvPr id="6" name="Gerade Verbindung 10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5204894"/>
            <a:ext cx="9906000" cy="1653233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37675" y="546667"/>
            <a:ext cx="9230650" cy="810400"/>
          </a:xfrm>
          <a:prstGeom prst="rect">
            <a:avLst/>
          </a:prstGeom>
        </p:spPr>
        <p:txBody>
          <a:bodyPr lIns="107257" tIns="107257" rIns="107257" bIns="10725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37675" y="1639833"/>
            <a:ext cx="9230650" cy="4452000"/>
          </a:xfrm>
          <a:prstGeom prst="rect">
            <a:avLst/>
          </a:prstGeom>
        </p:spPr>
        <p:txBody>
          <a:bodyPr lIns="107257" tIns="107257" rIns="107257" bIns="10725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165468" y="6201587"/>
            <a:ext cx="594425" cy="524800"/>
          </a:xfrm>
          <a:prstGeom prst="rect">
            <a:avLst/>
          </a:prstGeom>
        </p:spPr>
        <p:txBody>
          <a:bodyPr lIns="107257" tIns="107257" rIns="107257" bIns="107257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16741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677" y="215900"/>
            <a:ext cx="7453577" cy="7747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8673" y="1187450"/>
            <a:ext cx="4478338" cy="4821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32110" y="1187455"/>
            <a:ext cx="4480058" cy="233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32110" y="3673482"/>
            <a:ext cx="4480058" cy="2335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60912" y="6237312"/>
            <a:ext cx="540001" cy="270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497B"/>
              </a:solidFill>
            </a:endParaRPr>
          </a:p>
          <a:p>
            <a:pPr>
              <a:defRPr/>
            </a:pPr>
            <a:fld id="{AFAD5B6B-498B-4E95-A9EF-7B1C1F6283E6}" type="slidenum">
              <a:rPr lang="en-GB">
                <a:solidFill>
                  <a:srgbClr val="00497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4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416410\Desktop\Picture1comp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0" y="5238000"/>
            <a:ext cx="9903600" cy="1620000"/>
          </a:xfrm>
          <a:prstGeom prst="rect">
            <a:avLst/>
          </a:prstGeom>
          <a:gradFill>
            <a:gsLst>
              <a:gs pos="0">
                <a:srgbClr val="BCE4FA"/>
              </a:gs>
              <a:gs pos="100000">
                <a:srgbClr val="BCE4FA">
                  <a:alpha val="34902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1079999"/>
            <a:ext cx="8967600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880000"/>
            <a:ext cx="8967600" cy="235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09120"/>
            <a:ext cx="8967788" cy="720154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Optional information</a:t>
            </a:r>
            <a:endParaRPr lang="de-AT"/>
          </a:p>
        </p:txBody>
      </p:sp>
      <p:pic>
        <p:nvPicPr>
          <p:cNvPr id="12" name="Picture 3" descr="C:\Users\431121\Desktop\ceska sporitelna logo no bg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1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5265384"/>
            <a:ext cx="9903600" cy="1620000"/>
          </a:xfrm>
          <a:prstGeom prst="rect">
            <a:avLst/>
          </a:prstGeom>
          <a:gradFill>
            <a:gsLst>
              <a:gs pos="0">
                <a:srgbClr val="BCE4FA"/>
              </a:gs>
              <a:gs pos="100000">
                <a:srgbClr val="BCE4FA">
                  <a:alpha val="34902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1079999"/>
            <a:ext cx="8967600" cy="18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880000"/>
            <a:ext cx="8967600" cy="2358000"/>
          </a:xfrm>
        </p:spPr>
        <p:txBody>
          <a:bodyPr/>
          <a:lstStyle>
            <a:lvl1pPr marL="0" indent="0" algn="l">
              <a:buNone/>
              <a:defRPr>
                <a:solidFill>
                  <a:srgbClr val="0049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09120"/>
            <a:ext cx="8967788" cy="720154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smtClean="0"/>
              <a:t>Optional information</a:t>
            </a:r>
            <a:endParaRPr lang="de-AT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/>
              <a:t>Optional information</a:t>
            </a:r>
            <a:endParaRPr lang="de-AT"/>
          </a:p>
        </p:txBody>
      </p:sp>
      <p:pic>
        <p:nvPicPr>
          <p:cNvPr id="12" name="Picture 3" descr="C:\Users\431121\Desktop\ceska sporitelna logo no bg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8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Optional information</a:t>
            </a:r>
            <a:endParaRPr lang="de-AT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DB589369-42A1-4189-A4D1-F98A63BC713F}" type="datetime4">
              <a:rPr lang="en-GB" smtClean="0"/>
              <a:t>25 May 2020</a:t>
            </a:fld>
            <a:endParaRPr lang="de-A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346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Optional information</a:t>
            </a:r>
            <a:endParaRPr lang="de-AT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DB589369-42A1-4189-A4D1-F98A63BC713F}" type="datetime4">
              <a:rPr lang="en-GB" smtClean="0"/>
              <a:t>25 May 2020</a:t>
            </a:fld>
            <a:endParaRPr lang="de-A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157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Optional information</a:t>
            </a:r>
            <a:endParaRPr lang="de-AT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5E7D817D-C805-4186-9F42-F4A82EB65D58}" type="datetime4">
              <a:rPr lang="en-GB" smtClean="0"/>
              <a:t>25 May 2020</a:t>
            </a:fld>
            <a:endParaRPr lang="de-AT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72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2000" y="1980000"/>
            <a:ext cx="4320000" cy="37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9600" y="1980000"/>
            <a:ext cx="4320000" cy="37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Optional information</a:t>
            </a:r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8A83BBA6-E273-48EC-8DD9-D42B003864F3}" type="datetime4">
              <a:rPr lang="en-GB" smtClean="0"/>
              <a:t>25 May 2020</a:t>
            </a:fld>
            <a:endParaRPr lang="de-AT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446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980000"/>
            <a:ext cx="4320000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2000" y="2700000"/>
            <a:ext cx="4320000" cy="288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9600" y="1980000"/>
            <a:ext cx="4320000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9600" y="2700000"/>
            <a:ext cx="4320000" cy="288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Optional information</a:t>
            </a:r>
            <a:endParaRPr lang="de-AT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00CE6EA0-4137-42AB-A321-752A415BCA16}" type="datetime4">
              <a:rPr lang="en-GB" smtClean="0"/>
              <a:t>25 May 2020</a:t>
            </a:fld>
            <a:endParaRPr lang="de-AT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AT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302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9"/>
          <p:cNvCxnSpPr/>
          <p:nvPr userDrawn="1"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cen28755\Desktop\LOGO ECB\RZ_ERSTE_corporate-banking_rgb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728" y="6165305"/>
            <a:ext cx="1251767" cy="4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3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980000"/>
            <a:ext cx="8967600" cy="37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27600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548DBD-F43F-4F47-A58C-50FBDA134F18}" type="datetime4">
              <a:rPr lang="en-GB" smtClean="0"/>
              <a:t>25 May 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/>
              <a:t>Optional information</a:t>
            </a:r>
            <a:endParaRPr lang="de-AT"/>
          </a:p>
        </p:txBody>
      </p:sp>
      <p:pic>
        <p:nvPicPr>
          <p:cNvPr id="8" name="Picture 3" descr="C:\Users\431121\Desktop\ceska sporitelna logo no bg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5" r:id="rId4"/>
    <p:sldLayoutId id="2147483670" r:id="rId5"/>
    <p:sldLayoutId id="2147483650" r:id="rId6"/>
    <p:sldLayoutId id="2147483652" r:id="rId7"/>
    <p:sldLayoutId id="2147483653" r:id="rId8"/>
    <p:sldLayoutId id="2147483671" r:id="rId9"/>
    <p:sldLayoutId id="2147483675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9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497B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6575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3763" indent="-177800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://www.erstecorporatebanking.cz/" TargetMode="External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31121\Desktop\ladislav dvorak 0404\shutterstock_39757767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551" y="0"/>
            <a:ext cx="9908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16496" y="4149080"/>
            <a:ext cx="3312368" cy="863896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cs-CZ" sz="2400" cap="small" dirty="0" smtClean="0">
                <a:solidFill>
                  <a:schemeClr val="accent3"/>
                </a:solidFill>
              </a:rPr>
              <a:t>Praha 25.5.2020</a:t>
            </a:r>
            <a:br>
              <a:rPr lang="cs-CZ" sz="2400" cap="small" dirty="0" smtClean="0">
                <a:solidFill>
                  <a:schemeClr val="accent3"/>
                </a:solidFill>
              </a:rPr>
            </a:br>
            <a:r>
              <a:rPr lang="cs-CZ" sz="2400" cap="small" dirty="0" smtClean="0">
                <a:solidFill>
                  <a:schemeClr val="accent3"/>
                </a:solidFill>
              </a:rPr>
              <a:t>Ladislav Dvořák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756" y="1196752"/>
            <a:ext cx="8989294" cy="246221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cs-CZ" sz="3200" b="1" cap="small" dirty="0" smtClean="0">
                <a:solidFill>
                  <a:schemeClr val="accent3"/>
                </a:solidFill>
              </a:rPr>
              <a:t>Česká spořitelna – programy na podporu podnikání</a:t>
            </a:r>
            <a:r>
              <a:rPr lang="cs-CZ" sz="3200" b="1" cap="small" dirty="0">
                <a:solidFill>
                  <a:schemeClr val="accent3"/>
                </a:solidFill>
              </a:rPr>
              <a:t/>
            </a:r>
            <a:br>
              <a:rPr lang="cs-CZ" sz="3200" b="1" cap="small" dirty="0">
                <a:solidFill>
                  <a:schemeClr val="accent3"/>
                </a:solidFill>
              </a:rPr>
            </a:br>
            <a:endParaRPr lang="cs-CZ" sz="3200" b="1" cap="small" dirty="0" smtClean="0">
              <a:solidFill>
                <a:schemeClr val="accent3"/>
              </a:solidFill>
            </a:endParaRPr>
          </a:p>
          <a:p>
            <a:r>
              <a:rPr lang="cs-CZ" sz="3200" b="1" cap="small" dirty="0" smtClean="0">
                <a:solidFill>
                  <a:schemeClr val="accent3"/>
                </a:solidFill>
              </a:rPr>
              <a:t>Program </a:t>
            </a:r>
            <a:r>
              <a:rPr lang="cs-CZ" sz="3200" b="1" cap="small" dirty="0" err="1" smtClean="0">
                <a:solidFill>
                  <a:schemeClr val="accent3"/>
                </a:solidFill>
              </a:rPr>
              <a:t>Covid</a:t>
            </a:r>
            <a:r>
              <a:rPr lang="cs-CZ" sz="3200" b="1" cap="small" dirty="0" smtClean="0">
                <a:solidFill>
                  <a:schemeClr val="accent3"/>
                </a:solidFill>
              </a:rPr>
              <a:t> III </a:t>
            </a:r>
            <a:r>
              <a:rPr lang="cs-CZ" sz="3200" b="1" cap="small" dirty="0">
                <a:solidFill>
                  <a:schemeClr val="accent3"/>
                </a:solidFill>
              </a:rPr>
              <a:t/>
            </a:r>
            <a:br>
              <a:rPr lang="cs-CZ" sz="3200" b="1" cap="small" dirty="0">
                <a:solidFill>
                  <a:schemeClr val="accent3"/>
                </a:solidFill>
              </a:rPr>
            </a:br>
            <a:endParaRPr lang="en-US" sz="3200" b="1" dirty="0">
              <a:solidFill>
                <a:schemeClr val="accent3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5949280"/>
            <a:ext cx="1323491" cy="694833"/>
          </a:xfrm>
          <a:prstGeom prst="rect">
            <a:avLst/>
          </a:prstGeom>
        </p:spPr>
      </p:pic>
      <p:pic>
        <p:nvPicPr>
          <p:cNvPr id="8" name="Picture 4" descr="https://www.csin.cz/static_intranet/cs/Prace/Marketing/logo_cs_a_graficky_manual/Obrazky/logo_cskb_pro_email_podpis.png?t=15117833207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6014530"/>
            <a:ext cx="1857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431121\Desktop\ladislav dvorak 0404\zena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-27385"/>
            <a:ext cx="9905998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10"/>
          <p:cNvSpPr/>
          <p:nvPr/>
        </p:nvSpPr>
        <p:spPr>
          <a:xfrm>
            <a:off x="0" y="5265384"/>
            <a:ext cx="9903600" cy="1620000"/>
          </a:xfrm>
          <a:prstGeom prst="rect">
            <a:avLst/>
          </a:prstGeom>
          <a:gradFill>
            <a:gsLst>
              <a:gs pos="0">
                <a:srgbClr val="BCE4FA"/>
              </a:gs>
              <a:gs pos="100000">
                <a:srgbClr val="BCE4FA">
                  <a:alpha val="34902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9750" y="3429000"/>
            <a:ext cx="8280400" cy="1079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mtClean="0"/>
              <a:t> </a:t>
            </a:r>
          </a:p>
          <a:p>
            <a:endParaRPr lang="cs-CZ" altLang="cs-CZ" sz="2800" smtClean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32000" y="1079998"/>
            <a:ext cx="8967600" cy="3861169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solidFill>
                  <a:schemeClr val="accent3"/>
                </a:solidFill>
              </a:rPr>
              <a:t>Program </a:t>
            </a:r>
            <a:r>
              <a:rPr lang="cs-CZ" altLang="cs-CZ" dirty="0" err="1" smtClean="0">
                <a:solidFill>
                  <a:schemeClr val="accent3"/>
                </a:solidFill>
              </a:rPr>
              <a:t>Covid</a:t>
            </a:r>
            <a:r>
              <a:rPr lang="cs-CZ" altLang="cs-CZ" dirty="0" smtClean="0">
                <a:solidFill>
                  <a:schemeClr val="accent3"/>
                </a:solidFill>
              </a:rPr>
              <a:t> </a:t>
            </a:r>
            <a:r>
              <a:rPr lang="cs-CZ" altLang="cs-CZ" dirty="0" smtClean="0">
                <a:solidFill>
                  <a:schemeClr val="accent3"/>
                </a:solidFill>
              </a:rPr>
              <a:t>III</a:t>
            </a:r>
            <a:br>
              <a:rPr lang="cs-CZ" altLang="cs-CZ" dirty="0" smtClean="0">
                <a:solidFill>
                  <a:schemeClr val="accent3"/>
                </a:solidFill>
              </a:rPr>
            </a:br>
            <a:r>
              <a:rPr lang="cs-CZ" altLang="cs-CZ" dirty="0">
                <a:solidFill>
                  <a:schemeClr val="accent3"/>
                </a:solidFill>
              </a:rPr>
              <a:t/>
            </a:r>
            <a:br>
              <a:rPr lang="cs-CZ" altLang="cs-CZ" dirty="0">
                <a:solidFill>
                  <a:schemeClr val="accent3"/>
                </a:solidFill>
              </a:rPr>
            </a:br>
            <a:r>
              <a:rPr lang="cs-CZ" altLang="cs-CZ" dirty="0" smtClean="0">
                <a:solidFill>
                  <a:schemeClr val="accent3"/>
                </a:solidFill>
              </a:rPr>
              <a:t>- pro koho je určen</a:t>
            </a:r>
            <a:br>
              <a:rPr lang="cs-CZ" altLang="cs-CZ" dirty="0" smtClean="0">
                <a:solidFill>
                  <a:schemeClr val="accent3"/>
                </a:solidFill>
              </a:rPr>
            </a:br>
            <a:r>
              <a:rPr lang="cs-CZ" altLang="cs-CZ" dirty="0">
                <a:solidFill>
                  <a:schemeClr val="accent3"/>
                </a:solidFill>
              </a:rPr>
              <a:t/>
            </a:r>
            <a:br>
              <a:rPr lang="cs-CZ" altLang="cs-CZ" dirty="0">
                <a:solidFill>
                  <a:schemeClr val="accent3"/>
                </a:solidFill>
              </a:rPr>
            </a:br>
            <a:r>
              <a:rPr lang="cs-CZ" altLang="cs-CZ" dirty="0" smtClean="0">
                <a:solidFill>
                  <a:schemeClr val="accent3"/>
                </a:solidFill>
              </a:rPr>
              <a:t>- forma podpory</a:t>
            </a:r>
            <a:br>
              <a:rPr lang="cs-CZ" altLang="cs-CZ" dirty="0" smtClean="0">
                <a:solidFill>
                  <a:schemeClr val="accent3"/>
                </a:solidFill>
              </a:rPr>
            </a:br>
            <a:r>
              <a:rPr lang="cs-CZ" altLang="cs-CZ" dirty="0">
                <a:solidFill>
                  <a:schemeClr val="accent3"/>
                </a:solidFill>
              </a:rPr>
              <a:t/>
            </a:r>
            <a:br>
              <a:rPr lang="cs-CZ" altLang="cs-CZ" dirty="0">
                <a:solidFill>
                  <a:schemeClr val="accent3"/>
                </a:solidFill>
              </a:rPr>
            </a:br>
            <a:r>
              <a:rPr lang="cs-CZ" altLang="cs-CZ" dirty="0" smtClean="0">
                <a:solidFill>
                  <a:schemeClr val="accent3"/>
                </a:solidFill>
              </a:rPr>
              <a:t>- podmínky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3" descr="C:\Users\431121\Desktop\ceska sporitelna logo no b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432000" y="252000"/>
            <a:ext cx="8967600" cy="7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r>
              <a:rPr lang="cs" dirty="0" smtClean="0">
                <a:solidFill>
                  <a:schemeClr val="accent3"/>
                </a:solidFill>
                <a:latin typeface="Arial"/>
              </a:rPr>
              <a:t>Programy ČMZRB </a:t>
            </a:r>
            <a:endParaRPr lang="cs" dirty="0">
              <a:solidFill>
                <a:schemeClr val="accent3"/>
              </a:solidFill>
              <a:latin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452960" y="764704"/>
            <a:ext cx="89676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Wingdings"/>
              <a:buChar char="§"/>
            </a:pPr>
            <a:endParaRPr lang="cs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Vyhlašovatelem je většinou MPO, poskytovatelem ČMZRB</a:t>
            </a:r>
            <a:endParaRPr lang="c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b="1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Na koho jsou cíleny?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SME, částečně i města a obce, snaha o rozšíření do dalších oblastí</a:t>
            </a: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Jedná se </a:t>
            </a:r>
            <a:r>
              <a:rPr lang="cs" sz="2000" b="1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zejména o: </a:t>
            </a:r>
            <a:r>
              <a:rPr lang="c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záruky, v některých případech o přímé úvěry s úrokovou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dotací (programy Expanze)</a:t>
            </a:r>
            <a:endParaRPr lang="c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souvislosti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Covidem 19 bylo realizováno několik programů, které jsou v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současnosti </a:t>
            </a: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nové zájemce uzavřeny</a:t>
            </a: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endParaRPr lang="c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 III nový plošný program záruk pro firmy až do 500 zaměstnanců</a:t>
            </a: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Státem vydaná záruka pro ČMZRB ve výši 150 mld. Kč, očekávaný objem úvěrů až 500 mld. Kč</a:t>
            </a: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c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ČMZRB uzavírá s bankami smlouvu o portfoliovém ručení, banky zpracovávají žádost o úvěr včetně záruky, do ČMZRB reportují uzravřené úvěry, které jsou na základě zaslaného reportu garantovány</a:t>
            </a:r>
            <a:endParaRPr lang="c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endParaRPr lang="cs" sz="18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527600" y="6192000"/>
            <a:ext cx="1152000" cy="270000"/>
          </a:xfrm>
        </p:spPr>
        <p:txBody>
          <a:bodyPr/>
          <a:lstStyle/>
          <a:p>
            <a:fld id="{DB589369-42A1-4189-A4D1-F98A63BC713F}" type="datetime4">
              <a:rPr lang="en-GB" smtClean="0">
                <a:solidFill>
                  <a:srgbClr val="00497B"/>
                </a:solidFill>
              </a:rPr>
              <a:pPr/>
              <a:t>25 May 2020</a:t>
            </a:fld>
            <a:endParaRPr lang="de-AT" dirty="0">
              <a:solidFill>
                <a:srgbClr val="00497B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9600" y="6192000"/>
            <a:ext cx="540000" cy="270000"/>
          </a:xfrm>
        </p:spPr>
        <p:txBody>
          <a:bodyPr/>
          <a:lstStyle/>
          <a:p>
            <a:pPr>
              <a:tabLst>
                <a:tab pos="357188" algn="l"/>
                <a:tab pos="447675" algn="l"/>
              </a:tabLst>
            </a:pPr>
            <a:r>
              <a:rPr lang="sk-SK">
                <a:solidFill>
                  <a:srgbClr val="00497B"/>
                </a:solidFill>
              </a:rPr>
              <a:t>Page	</a:t>
            </a:r>
            <a:fld id="{B6F15528-21DE-4FAA-801E-634DDDAF4B2B}" type="slidenum">
              <a:rPr lang="sk-SK">
                <a:solidFill>
                  <a:srgbClr val="00497B"/>
                </a:solidFill>
              </a:rPr>
              <a:pPr>
                <a:tabLst>
                  <a:tab pos="357188" algn="l"/>
                  <a:tab pos="447675" algn="l"/>
                </a:tabLst>
              </a:pPr>
              <a:t>3</a:t>
            </a:fld>
            <a:endParaRPr lang="sk-SK" dirty="0">
              <a:solidFill>
                <a:srgbClr val="00497B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97" y="174265"/>
            <a:ext cx="3044803" cy="7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9369-42A1-4189-A4D1-F98A63BC713F}" type="datetime4">
              <a:rPr lang="en-GB" smtClean="0"/>
              <a:t>25 May 2020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357188" algn="l"/>
                <a:tab pos="447675" algn="l"/>
              </a:tabLst>
            </a:pPr>
            <a:r>
              <a:rPr lang="sk-SK" smtClean="0"/>
              <a:t>Page	</a:t>
            </a:r>
            <a:fld id="{B6F15528-21DE-4FAA-801E-634DDDAF4B2B}" type="slidenum">
              <a:rPr lang="sk-SK" smtClean="0"/>
              <a:pPr>
                <a:tabLst>
                  <a:tab pos="357188" algn="l"/>
                  <a:tab pos="447675" algn="l"/>
                </a:tabLst>
              </a:pPr>
              <a:t>4</a:t>
            </a:fld>
            <a:endParaRPr lang="sk-SK" dirty="0"/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 bwMode="auto">
          <a:xfrm>
            <a:off x="3505200" y="63055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en-GB" altLang="cs-CZ" sz="1800" smtClean="0">
              <a:solidFill>
                <a:srgbClr val="083676"/>
              </a:solidFill>
            </a:endParaRPr>
          </a:p>
          <a:p>
            <a:pPr eaLnBrk="1" hangingPunct="1">
              <a:buFontTx/>
              <a:buNone/>
            </a:pPr>
            <a:endParaRPr lang="en-GB" altLang="cs-CZ" sz="1800">
              <a:solidFill>
                <a:srgbClr val="08367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2000" y="252000"/>
            <a:ext cx="8967600" cy="6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ČMZRB COVID III</a:t>
            </a:r>
            <a:endParaRPr lang="en-GB" altLang="cs-CZ" dirty="0">
              <a:solidFill>
                <a:schemeClr val="accent3"/>
              </a:solidFill>
              <a:latin typeface="Arial"/>
            </a:endParaRPr>
          </a:p>
          <a:p>
            <a:endParaRPr lang="cs-CZ" altLang="cs-CZ" dirty="0" smtClean="0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4243"/>
            <a:ext cx="9906000" cy="262575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2000" y="908720"/>
            <a:ext cx="8967600" cy="4680520"/>
          </a:xfrm>
          <a:prstGeom prst="rect">
            <a:avLst/>
          </a:prstGeom>
          <a:solidFill>
            <a:schemeClr val="bg1">
              <a:alpha val="85000"/>
            </a:schemeClr>
          </a:solidFill>
          <a:extLst/>
        </p:spPr>
        <p:txBody>
          <a:bodyPr wrap="square"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Záruka je dostupná pro podnikatele a firmy: </a:t>
            </a:r>
          </a:p>
          <a:p>
            <a:pPr>
              <a:defRPr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D</a:t>
            </a:r>
            <a:r>
              <a:rPr lang="cs-CZ" sz="2000" dirty="0" smtClean="0"/>
              <a:t>o </a:t>
            </a:r>
            <a:r>
              <a:rPr lang="cs-CZ" sz="2000" dirty="0"/>
              <a:t>500 zaměstnanců (v kategoriích 1-250 a 251-500)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N</a:t>
            </a:r>
            <a:r>
              <a:rPr lang="cs-CZ" sz="2000" dirty="0" smtClean="0"/>
              <a:t>egativně </a:t>
            </a:r>
            <a:r>
              <a:rPr lang="cs-CZ" sz="2000" dirty="0"/>
              <a:t>ekonomicky zasažené COVID 19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Podnikání</a:t>
            </a:r>
            <a:r>
              <a:rPr lang="cs-CZ" sz="2000" dirty="0" smtClean="0"/>
              <a:t> </a:t>
            </a:r>
            <a:r>
              <a:rPr lang="cs-CZ" sz="2000" dirty="0"/>
              <a:t>v ČR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K 31. prosinci 2019 nebyl „podnikem v obtížích“ ve smyslu nařízení Komise (EU) 651/2014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Není na ně podán insolvenční návrh, návrh na moratorium, návrh na povolení reorganizace, 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Odvětví: vymezena ve výzvě publikované na stránkách ČMZRB, minimum vyloučených, týká se i zemědělství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Trvání programu: úvěry jsou dostupné do 31.12.2020</a:t>
            </a:r>
          </a:p>
          <a:p>
            <a:pPr marL="268288" indent="-268288">
              <a:spcAft>
                <a:spcPts val="120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endParaRPr lang="cs-CZ" altLang="cs-CZ" sz="18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512704"/>
          </a:xfrm>
        </p:spPr>
        <p:txBody>
          <a:bodyPr/>
          <a:lstStyle/>
          <a:p>
            <a:r>
              <a:rPr lang="cs-CZ" altLang="cs-CZ" dirty="0" smtClean="0"/>
              <a:t>ČMZRB COVID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024" y="1268760"/>
            <a:ext cx="7924800" cy="5002213"/>
          </a:xfrm>
        </p:spPr>
        <p:txBody>
          <a:bodyPr/>
          <a:lstStyle/>
          <a:p>
            <a:pPr>
              <a:defRPr/>
            </a:pPr>
            <a:r>
              <a:rPr lang="cs-CZ" b="1" dirty="0"/>
              <a:t>Úvěry poskytované v rámci </a:t>
            </a:r>
            <a:r>
              <a:rPr lang="cs-CZ" b="1" dirty="0" err="1"/>
              <a:t>progamu</a:t>
            </a:r>
            <a:r>
              <a:rPr lang="cs-CZ" b="1" dirty="0"/>
              <a:t>: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cs-CZ" sz="1000" b="1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Pouze provozní financování formou </a:t>
            </a:r>
            <a:r>
              <a:rPr lang="cs-CZ" dirty="0" smtClean="0"/>
              <a:t>kontokorentu, </a:t>
            </a:r>
            <a:r>
              <a:rPr lang="cs-CZ" dirty="0" err="1" smtClean="0"/>
              <a:t>revolvingu</a:t>
            </a:r>
            <a:r>
              <a:rPr lang="cs-CZ" dirty="0" smtClean="0"/>
              <a:t> </a:t>
            </a:r>
            <a:r>
              <a:rPr lang="cs-CZ" dirty="0"/>
              <a:t>nebo termínovaného úvěru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Měna – CZK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Nelze použít na refinancování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Max. splatnost až </a:t>
            </a:r>
            <a:r>
              <a:rPr lang="cs-CZ" dirty="0" smtClean="0"/>
              <a:t>3 roky</a:t>
            </a:r>
            <a:endParaRPr lang="cs-CZ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Maximální výše úvěru 50 mil. Kč</a:t>
            </a:r>
            <a:endParaRPr lang="cs-CZ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Max. výše nesmí překročit </a:t>
            </a:r>
            <a:r>
              <a:rPr lang="cs-CZ" dirty="0" smtClean="0"/>
              <a:t>limit 2x </a:t>
            </a:r>
            <a:r>
              <a:rPr lang="cs-CZ" dirty="0"/>
              <a:t>ročních mzdových nákladů příjemce </a:t>
            </a:r>
            <a:r>
              <a:rPr lang="cs-CZ" dirty="0" smtClean="0"/>
              <a:t>nebo </a:t>
            </a:r>
            <a:r>
              <a:rPr lang="cs-CZ" dirty="0"/>
              <a:t>25% obratu (za rok 2019</a:t>
            </a:r>
            <a:r>
              <a:rPr lang="cs-CZ" dirty="0" smtClean="0"/>
              <a:t>), výjimky nutno zdůvodnit</a:t>
            </a:r>
            <a:endParaRPr lang="cs-CZ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Konečná splatnost úvěru nenastane dříve než 1/1/2021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dirty="0"/>
              <a:t>Klient musí </a:t>
            </a:r>
            <a:r>
              <a:rPr lang="cs-CZ" dirty="0" smtClean="0"/>
              <a:t>být připraven prokázat účel použitých prostředků</a:t>
            </a:r>
            <a:endParaRPr lang="cs-CZ" dirty="0"/>
          </a:p>
          <a:p>
            <a:pPr marL="1085850" lvl="2" indent="-171450">
              <a:buFont typeface="Wingdings" panose="05000000000000000000" pitchFamily="2" charset="2"/>
              <a:buChar char="Ø"/>
              <a:defRPr/>
            </a:pPr>
            <a:endParaRPr lang="cs-CZ" sz="1000" dirty="0"/>
          </a:p>
          <a:p>
            <a:pPr marL="857250" lvl="1" indent="-285750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marL="457200" lvl="1" indent="0"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497139" y="43135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83676"/>
              </a:buClr>
              <a:buSzPct val="60000"/>
              <a:buFont typeface="Wingdings" panose="05000000000000000000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512704"/>
          </a:xfrm>
        </p:spPr>
        <p:txBody>
          <a:bodyPr/>
          <a:lstStyle/>
          <a:p>
            <a:r>
              <a:rPr lang="cs-CZ" altLang="cs-CZ" dirty="0" smtClean="0"/>
              <a:t>ČMZRB COVID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750" y="1282701"/>
            <a:ext cx="7924800" cy="5432425"/>
          </a:xfrm>
        </p:spPr>
        <p:txBody>
          <a:bodyPr/>
          <a:lstStyle/>
          <a:p>
            <a:pPr>
              <a:defRPr/>
            </a:pPr>
            <a:r>
              <a:rPr lang="cs-CZ" b="1" dirty="0" smtClean="0"/>
              <a:t>Parametry záruky:</a:t>
            </a:r>
          </a:p>
          <a:p>
            <a:pPr>
              <a:defRPr/>
            </a:pPr>
            <a:endParaRPr lang="cs-CZ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/>
              <a:t>pro klienty do 250 zaměstnanců ve výši 90% jistiny až na dobu </a:t>
            </a:r>
            <a:r>
              <a:rPr lang="pl-PL" sz="2200" dirty="0" smtClean="0"/>
              <a:t>36M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pl-PL" sz="22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/>
              <a:t>pro klienty od 251 do 500 </a:t>
            </a:r>
            <a:endParaRPr lang="pl-PL" sz="2200" dirty="0" smtClean="0"/>
          </a:p>
          <a:p>
            <a:pPr marL="0" lvl="1" indent="0">
              <a:buNone/>
              <a:defRPr/>
            </a:pPr>
            <a:r>
              <a:rPr lang="pl-PL" sz="2200" dirty="0"/>
              <a:t> </a:t>
            </a:r>
            <a:r>
              <a:rPr lang="pl-PL" sz="2200" dirty="0" smtClean="0"/>
              <a:t>  zaměstnanců </a:t>
            </a:r>
            <a:r>
              <a:rPr lang="pl-PL" sz="2200" dirty="0"/>
              <a:t>ve výši 80% </a:t>
            </a:r>
            <a:endParaRPr lang="pl-PL" sz="2200" dirty="0" smtClean="0"/>
          </a:p>
          <a:p>
            <a:pPr marL="0" lvl="1" indent="0">
              <a:buNone/>
              <a:defRPr/>
            </a:pPr>
            <a:r>
              <a:rPr lang="pl-PL" sz="2200" dirty="0" smtClean="0"/>
              <a:t>   jistiny </a:t>
            </a:r>
            <a:r>
              <a:rPr lang="pl-PL" sz="2200" dirty="0"/>
              <a:t>až na dobu </a:t>
            </a:r>
            <a:r>
              <a:rPr lang="pl-PL" sz="2200" dirty="0" smtClean="0"/>
              <a:t>36M</a:t>
            </a:r>
            <a:endParaRPr lang="cs-CZ" dirty="0" smtClean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497139" y="43135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83676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Shape 99" descr="stock-photo-business-education-people-and-office-concept-businesswoman-or-teacher-in-suit-pointing-finger-226441327.jpg"/>
          <p:cNvPicPr preferRelativeResize="0"/>
          <p:nvPr>
            <p:custDataLst>
              <p:tags r:id="rId1"/>
            </p:custDataLst>
          </p:nvPr>
        </p:nvPicPr>
        <p:blipFill rotWithShape="1"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944" y="2492896"/>
            <a:ext cx="439660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512704"/>
          </a:xfrm>
        </p:spPr>
        <p:txBody>
          <a:bodyPr/>
          <a:lstStyle/>
          <a:p>
            <a:r>
              <a:rPr lang="cs-CZ" altLang="cs-CZ" dirty="0" smtClean="0"/>
              <a:t>ČMZRB COVID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750" y="1282701"/>
            <a:ext cx="8640762" cy="5432425"/>
          </a:xfrm>
        </p:spPr>
        <p:txBody>
          <a:bodyPr/>
          <a:lstStyle/>
          <a:p>
            <a:pPr>
              <a:defRPr/>
            </a:pPr>
            <a:r>
              <a:rPr lang="cs-CZ" b="1" dirty="0" smtClean="0"/>
              <a:t>Výhody programu pro klienta:</a:t>
            </a:r>
          </a:p>
          <a:p>
            <a:pPr>
              <a:defRPr/>
            </a:pPr>
            <a:endParaRPr lang="cs-CZ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dirty="0" smtClean="0"/>
              <a:t>Záruka zvyšuje dostupnost úvěru v situaci, kdy fungování firem je negativně zasaženo </a:t>
            </a:r>
            <a:r>
              <a:rPr lang="pl-PL" sz="2200" b="1" dirty="0" smtClean="0"/>
              <a:t>v </a:t>
            </a:r>
            <a:r>
              <a:rPr lang="pl-PL" sz="2200" b="1" dirty="0" smtClean="0"/>
              <a:t>souvislosti Covidem 19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/>
              <a:t>Záruka bude bankami zohledněna při stanovování ceny úvěru, protože je však pro banky zpoplatněna, výsledný efekt v úrokové sazbě nebude významný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 smtClean="0"/>
              <a:t>Banky mají závazek nezvýšit cenu úvěru bez poplatků ve stejných rizikových kategoriích, kterou měly k 28.2.2020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dirty="0" smtClean="0"/>
              <a:t>Úroková sazba není dále nijak zvýhodněna nebo dotována, odráží komerční podmínky a rating klienta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cs-CZ" dirty="0" smtClean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497139" y="43135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83676"/>
              </a:buClr>
              <a:buSzPct val="60000"/>
              <a:buFont typeface="Wingdings" panose="05000000000000000000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431121\Desktop\PICTURES\14799999_10206812140891700_1603013517_o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8" y="1068341"/>
            <a:ext cx="9902872" cy="57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2000" y="1140803"/>
            <a:ext cx="8967600" cy="3872373"/>
          </a:xfrm>
          <a:prstGeom prst="rect">
            <a:avLst/>
          </a:prstGeom>
          <a:solidFill>
            <a:schemeClr val="bg1">
              <a:alpha val="73000"/>
            </a:schemeClr>
          </a:solidFill>
          <a:ex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200" b="1" dirty="0"/>
              <a:t>Ostatní podmínky a informace</a:t>
            </a:r>
            <a:r>
              <a:rPr lang="cs-CZ" sz="2200" b="1" dirty="0" smtClean="0"/>
              <a:t>:</a:t>
            </a:r>
            <a:endParaRPr lang="cs-CZ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Banka </a:t>
            </a:r>
            <a:r>
              <a:rPr lang="cs-CZ" sz="2200" dirty="0"/>
              <a:t>bude povinna zveřejnit informace o příjemci úvěru (identifikační údaje, konečného vlastníka…)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Program nelze kombinovat s programem </a:t>
            </a:r>
            <a:r>
              <a:rPr lang="cs-CZ" sz="2200" dirty="0" err="1"/>
              <a:t>Covid</a:t>
            </a:r>
            <a:r>
              <a:rPr lang="cs-CZ" sz="2200" dirty="0"/>
              <a:t> + (EGAP</a:t>
            </a:r>
            <a:r>
              <a:rPr lang="cs-CZ" sz="22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V současné době první výzva – až 150 mld. úvěrů, probíhá rozdělení na úvěrující banky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Objem by měl být dostatečný, aby pokryl potřeby všech žadatelů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Možno již jednat s bankami, čerpání prostředků reálné v horizontu dvou týdnů 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800" dirty="0" smtClean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9369-42A1-4189-A4D1-F98A63BC713F}" type="datetime4">
              <a:rPr lang="en-GB" smtClean="0">
                <a:solidFill>
                  <a:srgbClr val="00497B"/>
                </a:solidFill>
              </a:rPr>
              <a:pPr/>
              <a:t>25 May 2020</a:t>
            </a:fld>
            <a:endParaRPr lang="de-AT">
              <a:solidFill>
                <a:srgbClr val="0049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357188" algn="l"/>
                <a:tab pos="447675" algn="l"/>
              </a:tabLst>
            </a:pPr>
            <a:r>
              <a:rPr lang="sk-SK">
                <a:solidFill>
                  <a:srgbClr val="00497B"/>
                </a:solidFill>
              </a:rPr>
              <a:t>Page	</a:t>
            </a:r>
            <a:fld id="{B6F15528-21DE-4FAA-801E-634DDDAF4B2B}" type="slidenum">
              <a:rPr lang="sk-SK">
                <a:solidFill>
                  <a:srgbClr val="00497B"/>
                </a:solidFill>
              </a:rPr>
              <a:pPr>
                <a:tabLst>
                  <a:tab pos="357188" algn="l"/>
                  <a:tab pos="447675" algn="l"/>
                </a:tabLst>
              </a:pPr>
              <a:t>8</a:t>
            </a:fld>
            <a:endParaRPr lang="sk-SK" dirty="0">
              <a:solidFill>
                <a:srgbClr val="00497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2000" y="252000"/>
            <a:ext cx="8967600" cy="8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9451" indent="-179451"/>
            <a:r>
              <a:rPr lang="cs-CZ" altLang="cs-CZ" dirty="0"/>
              <a:t>ČMZRB COVID III</a:t>
            </a:r>
            <a:endParaRPr lang="en-GB" altLang="cs-CZ" dirty="0" smtClean="0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9" name="Picture 3" descr="C:\Users\431121\Desktop\ceska sporitelna logo no b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6177375"/>
            <a:ext cx="1033723" cy="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6" b="100000" l="11052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032" y="3399081"/>
            <a:ext cx="4664968" cy="345892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4313" y="1685563"/>
            <a:ext cx="89676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 CE" pitchFamily="34" charset="0"/>
              <a:buNone/>
            </a:pPr>
            <a:r>
              <a:rPr lang="cs-CZ" altLang="cs-CZ" sz="3200" dirty="0" smtClean="0">
                <a:solidFill>
                  <a:srgbClr val="000000"/>
                </a:solidFill>
                <a:latin typeface="Arial"/>
              </a:rPr>
              <a:t>Děkuji za pozornost !</a:t>
            </a:r>
          </a:p>
          <a:p>
            <a:pPr>
              <a:buFont typeface="Arial CE" pitchFamily="34" charset="0"/>
              <a:buNone/>
            </a:pPr>
            <a:endParaRPr lang="cs-CZ" altLang="cs-CZ" sz="1800" b="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 CE" pitchFamily="34" charset="0"/>
              <a:buNone/>
            </a:pPr>
            <a:endParaRPr lang="cs-CZ" altLang="cs-CZ" sz="1800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Font typeface="Arial CE" pitchFamily="34" charset="0"/>
              <a:buNone/>
            </a:pPr>
            <a:r>
              <a:rPr lang="cs-CZ" altLang="cs-CZ" sz="1800" b="1" dirty="0" smtClean="0">
                <a:solidFill>
                  <a:srgbClr val="000000"/>
                </a:solidFill>
                <a:latin typeface="Arial"/>
              </a:rPr>
              <a:t>Česká spořitelna, a.s.</a:t>
            </a:r>
          </a:p>
          <a:p>
            <a:pPr>
              <a:spcBef>
                <a:spcPts val="600"/>
              </a:spcBef>
              <a:buFont typeface="Arial CE" pitchFamily="34" charset="0"/>
              <a:buNone/>
            </a:pPr>
            <a:r>
              <a:rPr lang="cs-CZ" altLang="cs-CZ" sz="1800" b="1" dirty="0" err="1" smtClean="0">
                <a:solidFill>
                  <a:srgbClr val="000000"/>
                </a:solidFill>
                <a:latin typeface="Arial"/>
              </a:rPr>
              <a:t>Corporate</a:t>
            </a:r>
            <a:r>
              <a:rPr lang="cs-CZ" altLang="cs-CZ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sz="1800" b="1" dirty="0" err="1" smtClean="0">
                <a:solidFill>
                  <a:srgbClr val="000000"/>
                </a:solidFill>
                <a:latin typeface="Arial"/>
              </a:rPr>
              <a:t>Engagement</a:t>
            </a:r>
            <a:r>
              <a:rPr lang="cs-CZ" altLang="cs-CZ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sz="1800" b="1" dirty="0" err="1" smtClean="0">
                <a:solidFill>
                  <a:srgbClr val="000000"/>
                </a:solidFill>
                <a:latin typeface="Arial"/>
              </a:rPr>
              <a:t>Tribe</a:t>
            </a:r>
            <a:endParaRPr lang="cs-CZ" altLang="cs-CZ" sz="18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1800" b="1" dirty="0" smtClean="0">
                <a:solidFill>
                  <a:srgbClr val="000000"/>
                </a:solidFill>
                <a:latin typeface="Arial"/>
              </a:rPr>
              <a:t>Ladislav Dvořák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1800" dirty="0" smtClean="0">
                <a:solidFill>
                  <a:srgbClr val="000000"/>
                </a:solidFill>
                <a:latin typeface="Arial"/>
              </a:rPr>
              <a:t>e-mail: </a:t>
            </a:r>
            <a:r>
              <a:rPr lang="cs-CZ" altLang="cs-CZ" sz="1800" dirty="0" err="1" smtClean="0">
                <a:solidFill>
                  <a:srgbClr val="000000"/>
                </a:solidFill>
                <a:latin typeface="Arial"/>
              </a:rPr>
              <a:t>ldvorak</a:t>
            </a:r>
            <a:r>
              <a:rPr lang="en-US" altLang="cs-CZ" sz="1800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cs-CZ" altLang="cs-CZ" sz="1800" dirty="0" smtClean="0">
                <a:solidFill>
                  <a:srgbClr val="000000"/>
                </a:solidFill>
                <a:latin typeface="Arial"/>
              </a:rPr>
              <a:t>csas.cz, tel. 956 714 256</a:t>
            </a:r>
            <a:endParaRPr lang="en-US" altLang="cs-CZ" sz="18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cs-CZ" altLang="cs-CZ" sz="180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 CE" pitchFamily="34" charset="0"/>
              <a:buNone/>
            </a:pPr>
            <a:endParaRPr lang="cs-CZ" altLang="cs-CZ" sz="180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 CE" pitchFamily="34" charset="0"/>
              <a:buNone/>
            </a:pPr>
            <a:r>
              <a:rPr lang="cs-CZ" altLang="cs-CZ" sz="1800" b="1" dirty="0" smtClean="0">
                <a:solidFill>
                  <a:srgbClr val="000000"/>
                </a:solidFill>
                <a:latin typeface="Arial"/>
                <a:hlinkClick r:id="rId6"/>
              </a:rPr>
              <a:t>www.csas.cz</a:t>
            </a:r>
            <a:endParaRPr lang="cs-CZ" altLang="cs-CZ" sz="1800" b="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 CE" pitchFamily="34" charset="0"/>
              <a:buNone/>
            </a:pPr>
            <a:endParaRPr lang="cs-CZ" altLang="cs-CZ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15888"/>
            <a:ext cx="79930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31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2000" y="252000"/>
            <a:ext cx="89676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9451" indent="-179451"/>
            <a:r>
              <a:rPr lang="fi-FI" altLang="cs-CZ" dirty="0">
                <a:solidFill>
                  <a:srgbClr val="40A3D5"/>
                </a:solidFill>
                <a:latin typeface="Arial"/>
              </a:rPr>
              <a:t>Koho kontaktovat s radou či otázkou</a:t>
            </a:r>
          </a:p>
        </p:txBody>
      </p:sp>
      <p:pic>
        <p:nvPicPr>
          <p:cNvPr id="8" name="Picture 3" descr="C:\Users\431121\Desktop\ladislav dvorak 0404\logo2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93" y="6165305"/>
            <a:ext cx="124936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sin.cz/static_intranet/cs/Prace/Marketing/logo_cs_a_graficky_manual/Obrazky/logo_cskb_pro_email_podpis.png?t=151178332077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83" y="6079181"/>
            <a:ext cx="2032330" cy="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04913"/>
            <a:ext cx="1237809" cy="6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RESENTATIONTYPE" val="EG_SLSPFormatBeam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heme/theme1.xml><?xml version="1.0" encoding="utf-8"?>
<a:theme xmlns:a="http://schemas.openxmlformats.org/drawingml/2006/main" name="EG_SLSPFormat">
  <a:themeElements>
    <a:clrScheme name="Custom 1">
      <a:dk1>
        <a:srgbClr val="00497B"/>
      </a:dk1>
      <a:lt1>
        <a:srgbClr val="FFFFFF"/>
      </a:lt1>
      <a:dk2>
        <a:srgbClr val="000000"/>
      </a:dk2>
      <a:lt2>
        <a:srgbClr val="FFFFFF"/>
      </a:lt2>
      <a:accent1>
        <a:srgbClr val="00497B"/>
      </a:accent1>
      <a:accent2>
        <a:srgbClr val="0078B4"/>
      </a:accent2>
      <a:accent3>
        <a:srgbClr val="40A3D5"/>
      </a:accent3>
      <a:accent4>
        <a:srgbClr val="83D0F5"/>
      </a:accent4>
      <a:accent5>
        <a:srgbClr val="BCE4FA"/>
      </a:accent5>
      <a:accent6>
        <a:srgbClr val="DFF2FD"/>
      </a:accent6>
      <a:hlink>
        <a:srgbClr val="83D0F5"/>
      </a:hlink>
      <a:folHlink>
        <a:srgbClr val="0049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lsp 2013">
        <a:dk1>
          <a:srgbClr val="00497B"/>
        </a:dk1>
        <a:lt1>
          <a:srgbClr val="FFFFFF"/>
        </a:lt1>
        <a:dk2>
          <a:srgbClr val="000000"/>
        </a:dk2>
        <a:lt2>
          <a:srgbClr val="FFFFFF"/>
        </a:lt2>
        <a:accent1>
          <a:srgbClr val="00497B"/>
        </a:accent1>
        <a:accent2>
          <a:srgbClr val="0078B4"/>
        </a:accent2>
        <a:accent3>
          <a:srgbClr val="40A3D5"/>
        </a:accent3>
        <a:accent4>
          <a:srgbClr val="83D0F5"/>
        </a:accent4>
        <a:accent5>
          <a:srgbClr val="BCE4FA"/>
        </a:accent5>
        <a:accent6>
          <a:srgbClr val="DFF2FD"/>
        </a:accent6>
        <a:hlink>
          <a:srgbClr val="000000"/>
        </a:hlink>
        <a:folHlink>
          <a:srgbClr val="0049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487</Words>
  <Application>Microsoft Office PowerPoint</Application>
  <PresentationFormat>A4 (210 x 297 mm)</PresentationFormat>
  <Paragraphs>81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CE</vt:lpstr>
      <vt:lpstr>Arial Narrow</vt:lpstr>
      <vt:lpstr>Calibri</vt:lpstr>
      <vt:lpstr>Wingdings</vt:lpstr>
      <vt:lpstr>EG_SLSPFormat</vt:lpstr>
      <vt:lpstr>Praha 25.5.2020 Ladislav Dvořák</vt:lpstr>
      <vt:lpstr>Program Covid III  - pro koho je určen  - forma podpory  - podmínky</vt:lpstr>
      <vt:lpstr>Programy ČMZRB </vt:lpstr>
      <vt:lpstr>Prezentace aplikace PowerPoint</vt:lpstr>
      <vt:lpstr>ČMZRB COVID III</vt:lpstr>
      <vt:lpstr>ČMZRB COVID III</vt:lpstr>
      <vt:lpstr>ČMZRB COVID III</vt:lpstr>
      <vt:lpstr>Prezentace aplikace PowerPoint</vt:lpstr>
      <vt:lpstr>Prezentace aplikace PowerPoint</vt:lpstr>
    </vt:vector>
  </TitlesOfParts>
  <Company>Erste Group Bank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SZYMONIK Ewa</dc:creator>
  <cp:lastModifiedBy>Dvořák Ladislav</cp:lastModifiedBy>
  <cp:revision>176</cp:revision>
  <cp:lastPrinted>2019-01-28T09:28:45Z</cp:lastPrinted>
  <dcterms:created xsi:type="dcterms:W3CDTF">2014-01-29T15:12:11Z</dcterms:created>
  <dcterms:modified xsi:type="dcterms:W3CDTF">2020-05-25T15:58:14Z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a104e-2916-42dc-a2f6-6210338509ed_Enabled">
    <vt:lpwstr>True</vt:lpwstr>
  </property>
  <property fmtid="{D5CDD505-2E9C-101B-9397-08002B2CF9AE}" pid="3" name="MSIP_Label_2b3a104e-2916-42dc-a2f6-6210338509ed_SiteId">
    <vt:lpwstr>e70aafb3-2e89-46a5-ba50-66803e8a4411</vt:lpwstr>
  </property>
  <property fmtid="{D5CDD505-2E9C-101B-9397-08002B2CF9AE}" pid="4" name="MSIP_Label_2b3a104e-2916-42dc-a2f6-6210338509ed_Owner">
    <vt:lpwstr>cen12096@csin.cz</vt:lpwstr>
  </property>
  <property fmtid="{D5CDD505-2E9C-101B-9397-08002B2CF9AE}" pid="5" name="MSIP_Label_2b3a104e-2916-42dc-a2f6-6210338509ed_SetDate">
    <vt:lpwstr>2018-10-16T12:44:18.9036777Z</vt:lpwstr>
  </property>
  <property fmtid="{D5CDD505-2E9C-101B-9397-08002B2CF9AE}" pid="6" name="MSIP_Label_2b3a104e-2916-42dc-a2f6-6210338509ed_Name">
    <vt:lpwstr>ČS vyhrazené</vt:lpwstr>
  </property>
  <property fmtid="{D5CDD505-2E9C-101B-9397-08002B2CF9AE}" pid="7" name="MSIP_Label_2b3a104e-2916-42dc-a2f6-6210338509ed_Application">
    <vt:lpwstr>Microsoft Azure Information Protection</vt:lpwstr>
  </property>
  <property fmtid="{D5CDD505-2E9C-101B-9397-08002B2CF9AE}" pid="8" name="MSIP_Label_2b3a104e-2916-42dc-a2f6-6210338509ed_Extended_MSFT_Method">
    <vt:lpwstr>Automatic</vt:lpwstr>
  </property>
  <property fmtid="{D5CDD505-2E9C-101B-9397-08002B2CF9AE}" pid="9" name="Sensitivity">
    <vt:lpwstr>ČS vyhrazené</vt:lpwstr>
  </property>
</Properties>
</file>