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7" r:id="rId4"/>
    <p:sldId id="261" r:id="rId5"/>
    <p:sldId id="271" r:id="rId6"/>
    <p:sldId id="264" r:id="rId7"/>
    <p:sldId id="265" r:id="rId8"/>
    <p:sldId id="266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4FA"/>
    <a:srgbClr val="DFF2FD"/>
    <a:srgbClr val="00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/>
    <p:restoredTop sz="48601" autoAdjust="0"/>
  </p:normalViewPr>
  <p:slideViewPr>
    <p:cSldViewPr snapToGrid="0" snapToObjects="1">
      <p:cViewPr varScale="1">
        <p:scale>
          <a:sx n="81" d="100"/>
          <a:sy n="81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5A23-2D5C-3F47-A44D-3ED207557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95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0D811-9145-1F40-A744-926912579F8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D4978-D886-0847-BAE6-E5278C769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EDIT_PSV: Přidal jsem závorky</a:t>
            </a:r>
            <a:r>
              <a:rPr lang="cs-CZ" baseline="0" dirty="0"/>
              <a:t> kolem „</a:t>
            </a:r>
            <a:r>
              <a:rPr lang="cs-CZ" baseline="0" dirty="0" err="1"/>
              <a:t>R</a:t>
            </a:r>
            <a:r>
              <a:rPr lang="cs-CZ" baseline="0" dirty="0"/>
              <a:t>“, přijde mi to zábavně dvojsmyslné </a:t>
            </a:r>
            <a:r>
              <a:rPr lang="cs-CZ" baseline="0" dirty="0">
                <a:sym typeface="Wingdings" panose="05000000000000000000" pitchFamily="2" charset="2"/>
              </a:rPr>
              <a:t>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cs-CZ" baseline="0" dirty="0">
                <a:sym typeface="Wingdings" panose="05000000000000000000" pitchFamily="2" charset="2"/>
              </a:rPr>
              <a:t>Revoluční nástroj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cs-CZ" baseline="0" dirty="0">
                <a:sym typeface="Wingdings" panose="05000000000000000000" pitchFamily="2" charset="2"/>
              </a:rPr>
              <a:t>Posouvá obchodní vztahy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1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Umožnuje firmám obchodovat bez problémů, jednoduše a důvěryhodně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Nalézt spolehlivé obchodní partnery, jejichž totožnost a důvěryhodnost již byla ověřena bankami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Vytvářet obchodní nabídky pro tyto protistrany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Nastavit platební podmínky určené ke schválení a automatickému provedení platby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Požadovat od banky protislužby za tyto transakce: </a:t>
            </a:r>
            <a:r>
              <a:rPr lang="cs-CZ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financování a zabezpečení obchodních plateb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 základů změnit obchodní a transakční procesy díky </a:t>
            </a:r>
            <a:r>
              <a:rPr lang="cs-CZ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blockchainovým</a:t>
            </a: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technologiím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12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Kupující: redukce nákladů, </a:t>
            </a:r>
            <a:r>
              <a:rPr lang="cs-CZ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automat.vypořádání</a:t>
            </a:r>
            <a:r>
              <a:rPr lang="cs-CZ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 správný den, náhrada plateb předem za garantovanou platbu, navýšení obchodních příležitostí, ošetření platebních podvodů,</a:t>
            </a:r>
            <a:r>
              <a:rPr lang="cs-CZ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sledování transakce od začátku do konce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Prodávající: zajištění platebního rizika kupujícího, navýšení prodejů, jednoduchý způsob financování, redukce nákladů, sledování transakce od začátku do konce</a:t>
            </a:r>
            <a:endParaRPr lang="cs-CZ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V současnosti je pro malé podniky a středně velké firmy(SME) přístup na mezinárodní trhy limitován a rizikem.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Nedostatek důvěry mezi kupujícími a prodávajícími při vytváření nových obchodních vztahů.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Riziko nesouhlasu s platebními podmínkami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Nízká úroveň standardizace a papírově náročné procesy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Limitovaná viditelnost obchodních transakcí od uzavření, výrobu, doručení až po platbu.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Riziko nezaplacení odběratelem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Tradiční </a:t>
            </a:r>
            <a:r>
              <a:rPr lang="cs-CZ" sz="1200" b="0" dirty="0" err="1">
                <a:latin typeface="+mn-lt"/>
              </a:rPr>
              <a:t>Trade</a:t>
            </a:r>
            <a:r>
              <a:rPr lang="cs-CZ" sz="1200" b="0" dirty="0">
                <a:latin typeface="+mn-lt"/>
              </a:rPr>
              <a:t> finance produkty jsou komplikované a drahé.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2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>
                <a:latin typeface="+mn-lt"/>
              </a:rPr>
              <a:t>Malé a střední podniky tak čelí trojstrannému kompromisu mezi</a:t>
            </a:r>
          </a:p>
          <a:p>
            <a:pPr marL="158750" indent="0">
              <a:buNone/>
            </a:pPr>
            <a:r>
              <a:rPr lang="cs-CZ" sz="1200" b="0" dirty="0">
                <a:latin typeface="+mn-lt"/>
              </a:rPr>
              <a:t>-rizikem</a:t>
            </a:r>
          </a:p>
          <a:p>
            <a:pPr marL="158750" indent="0">
              <a:buNone/>
            </a:pPr>
            <a:r>
              <a:rPr lang="cs-CZ" sz="1200" b="0" dirty="0">
                <a:latin typeface="+mn-lt"/>
              </a:rPr>
              <a:t>-nákupem složitého a drahého instrumentu a nebo</a:t>
            </a:r>
          </a:p>
          <a:p>
            <a:pPr marL="158750" indent="0">
              <a:buNone/>
            </a:pPr>
            <a:r>
              <a:rPr lang="cs-CZ" sz="1200" b="0" dirty="0">
                <a:latin typeface="+mn-lt"/>
              </a:rPr>
              <a:t>-odmítnutím obchodní příležitosti.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b="0" dirty="0">
                <a:latin typeface="+mn-lt"/>
              </a:rPr>
              <a:t>To brání jejich expanzi a omezuje mezinárodní obchod.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2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tabLst>
                <a:tab pos="215900" algn="l"/>
              </a:tabLst>
            </a:pPr>
            <a:r>
              <a:rPr lang="cs-CZ" u="sng" dirty="0" smtClean="0">
                <a:solidFill>
                  <a:srgbClr val="00497B"/>
                </a:solidFill>
              </a:rPr>
              <a:t>Platforma je: </a:t>
            </a:r>
            <a:r>
              <a:rPr lang="cs-CZ" b="1" dirty="0" smtClean="0">
                <a:solidFill>
                  <a:srgbClr val="00497B"/>
                </a:solidFill>
              </a:rPr>
              <a:t>Digitální hřiště a rozhodčí v jednom</a:t>
            </a:r>
          </a:p>
          <a:p>
            <a:pPr marL="222250" indent="-212725">
              <a:tabLst>
                <a:tab pos="212725" algn="l"/>
              </a:tabLst>
            </a:pPr>
            <a:r>
              <a:rPr lang="cs-CZ" dirty="0" smtClean="0"/>
              <a:t>–	Transparentní hra</a:t>
            </a:r>
          </a:p>
          <a:p>
            <a:pPr marL="222250" indent="-212725">
              <a:tabLst>
                <a:tab pos="212725" algn="l"/>
              </a:tabLst>
            </a:pPr>
            <a:r>
              <a:rPr lang="cs-CZ" dirty="0" smtClean="0"/>
              <a:t>–	Stejná pravidla pro všechny</a:t>
            </a:r>
          </a:p>
          <a:p>
            <a:pPr marL="222250" indent="-212725">
              <a:tabLst>
                <a:tab pos="212725" algn="l"/>
              </a:tabLst>
            </a:pPr>
            <a:r>
              <a:rPr lang="cs-CZ" dirty="0" smtClean="0"/>
              <a:t>–	Automaticky hlídané</a:t>
            </a:r>
            <a:endParaRPr lang="cs-CZ" b="1" dirty="0" smtClean="0"/>
          </a:p>
          <a:p>
            <a:pPr>
              <a:spcAft>
                <a:spcPts val="600"/>
              </a:spcAft>
              <a:tabLst>
                <a:tab pos="215900" algn="l"/>
              </a:tabLst>
            </a:pPr>
            <a:r>
              <a:rPr lang="cs-CZ" u="sng" dirty="0" smtClean="0">
                <a:solidFill>
                  <a:srgbClr val="00497B"/>
                </a:solidFill>
              </a:rPr>
              <a:t>Smart </a:t>
            </a:r>
            <a:r>
              <a:rPr lang="cs-CZ" u="sng" dirty="0" err="1" smtClean="0">
                <a:solidFill>
                  <a:srgbClr val="00497B"/>
                </a:solidFill>
              </a:rPr>
              <a:t>Contract</a:t>
            </a:r>
            <a:r>
              <a:rPr lang="cs-CZ" u="sng" dirty="0" smtClean="0">
                <a:solidFill>
                  <a:srgbClr val="00497B"/>
                </a:solidFill>
              </a:rPr>
              <a:t> je: </a:t>
            </a:r>
            <a:r>
              <a:rPr lang="cs-CZ" b="1" dirty="0" smtClean="0">
                <a:solidFill>
                  <a:srgbClr val="00497B"/>
                </a:solidFill>
              </a:rPr>
              <a:t>Robustní elektronická entita</a:t>
            </a:r>
          </a:p>
          <a:p>
            <a:pPr marL="225425" indent="-217488">
              <a:tabLst>
                <a:tab pos="215900" algn="l"/>
              </a:tabLst>
            </a:pPr>
            <a:r>
              <a:rPr lang="cs-CZ" dirty="0" smtClean="0"/>
              <a:t>–	Právně závazná smlouva vč. faktury</a:t>
            </a:r>
          </a:p>
          <a:p>
            <a:pPr marL="225425" indent="-217488">
              <a:tabLst>
                <a:tab pos="215900" algn="l"/>
              </a:tabLst>
            </a:pPr>
            <a:r>
              <a:rPr lang="cs-CZ" dirty="0" smtClean="0"/>
              <a:t>–	Uznávaná všemi stranami (kupující, prodávající </a:t>
            </a:r>
            <a:br>
              <a:rPr lang="cs-CZ" dirty="0" smtClean="0"/>
            </a:br>
            <a:r>
              <a:rPr lang="cs-CZ" dirty="0" smtClean="0"/>
              <a:t>i banky se zavázaly ji akceptovat)</a:t>
            </a:r>
          </a:p>
          <a:p>
            <a:pPr marL="225425" indent="-217488">
              <a:tabLst>
                <a:tab pos="215900" algn="l"/>
              </a:tabLst>
            </a:pPr>
            <a:r>
              <a:rPr lang="cs-CZ" dirty="0" smtClean="0"/>
              <a:t>–	Nezpochybnitelná (archivovaná v </a:t>
            </a:r>
            <a:r>
              <a:rPr lang="cs-CZ" dirty="0" err="1" smtClean="0"/>
              <a:t>Blockchainu</a:t>
            </a:r>
            <a:r>
              <a:rPr lang="cs-CZ" dirty="0" smtClean="0"/>
              <a:t>)</a:t>
            </a:r>
          </a:p>
          <a:p>
            <a:pPr marL="225425" indent="-217488">
              <a:tabLst>
                <a:tab pos="215900" algn="l"/>
              </a:tabLst>
            </a:pPr>
            <a:r>
              <a:rPr lang="cs-CZ" dirty="0" smtClean="0"/>
              <a:t>–	Reálné „zhmotnění“ obchodního případu </a:t>
            </a:r>
            <a:br>
              <a:rPr lang="cs-CZ" dirty="0" smtClean="0"/>
            </a:br>
            <a:r>
              <a:rPr lang="cs-CZ" dirty="0" smtClean="0"/>
              <a:t>(je možno jej zajistit či financovat)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9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0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575DC64-28EA-BA4D-85D7-6D67E54F1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690" y="1700809"/>
            <a:ext cx="11037049" cy="2633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54">
                <a:solidFill>
                  <a:schemeClr val="tx1"/>
                </a:solidFill>
              </a:defRPr>
            </a:lvl1pPr>
            <a:lvl2pPr marL="56272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62" dirty="0">
                <a:latin typeface="Arial" charset="0"/>
                <a:ea typeface="Arial" charset="0"/>
                <a:cs typeface="Arial" charset="0"/>
              </a:rPr>
              <a:t>Text (velikost 14 až 20 bodů)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1692" y="252000"/>
            <a:ext cx="11037046" cy="1160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19. října 2020</a:t>
            </a:fld>
            <a:endParaRPr lang="de-AT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B61C626-4A5F-8E46-8F75-AA31812FA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8" y="6194400"/>
            <a:ext cx="1030224" cy="42672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44590798-BB73-F24B-9F3B-973A78C633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058" y="6259646"/>
            <a:ext cx="1114033" cy="2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11329198" cy="17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cs-CZ" noProof="0" dirty="0"/>
              <a:t>Nadpis – velikost 26 až 32 bodů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19. října 2020</a:t>
            </a:fld>
            <a:endParaRPr lang="de-AT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1979999"/>
            <a:ext cx="11329198" cy="36625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/>
              <a:t>Podnadpis – velikost 16 až 24 bodů, text – velikost 14 až 20 bodů, právní informace – velikost 9 bodů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9351690" y="6192000"/>
            <a:ext cx="1417846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3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5D3CDC-3770-C74C-9B65-A7DACECC8A3A}" type="datetime4">
              <a:rPr lang="cs-CZ" noProof="0" smtClean="0"/>
              <a:t>19. října 2020</a:t>
            </a:fld>
            <a:endParaRPr lang="cs-CZ" noProof="0" dirty="0"/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1136" y="6192000"/>
            <a:ext cx="760062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3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noProof="0" dirty="0"/>
              <a:t>Strana </a:t>
            </a:r>
            <a:fld id="{26E76F1F-475F-482A-A2C6-CD2E081FF2E5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cxnSp>
        <p:nvCxnSpPr>
          <p:cNvPr id="6" name="Gerade Verbindung 9"/>
          <p:cNvCxnSpPr/>
          <p:nvPr userDrawn="1"/>
        </p:nvCxnSpPr>
        <p:spPr>
          <a:xfrm>
            <a:off x="431998" y="5994000"/>
            <a:ext cx="113292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0AB1DC1-E8CC-5B4C-AFE2-50F5F36D94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8" y="6194400"/>
            <a:ext cx="1030224" cy="4267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A129E44-E54D-474E-A535-CAAA0F0BA7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058" y="6259646"/>
            <a:ext cx="1114033" cy="2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hdr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3939" b="1" kern="1200" baseline="0">
          <a:solidFill>
            <a:srgbClr val="00497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125444" rtl="0" eaLnBrk="1" latinLnBrk="0" hangingPunct="1">
        <a:lnSpc>
          <a:spcPct val="90000"/>
        </a:lnSpc>
        <a:spcBef>
          <a:spcPts val="1231"/>
        </a:spcBef>
        <a:buFont typeface="Arial" charset="0"/>
        <a:buNone/>
        <a:tabLst/>
        <a:defRPr sz="2954" kern="1200">
          <a:solidFill>
            <a:srgbClr val="00497B"/>
          </a:solidFill>
          <a:latin typeface="Arial" charset="0"/>
          <a:ea typeface="Arial" charset="0"/>
          <a:cs typeface="Arial" charset="0"/>
        </a:defRPr>
      </a:lvl1pPr>
      <a:lvl2pPr marL="0" marR="0" indent="0" algn="l" defTabSz="1125444" rtl="0" eaLnBrk="1" fontAlgn="auto" latinLnBrk="0" hangingPunct="1">
        <a:lnSpc>
          <a:spcPct val="90000"/>
        </a:lnSpc>
        <a:spcBef>
          <a:spcPts val="615"/>
        </a:spcBef>
        <a:spcAft>
          <a:spcPts val="0"/>
        </a:spcAft>
        <a:buClrTx/>
        <a:buSzTx/>
        <a:buFont typeface="Arial" charset="0"/>
        <a:buNone/>
        <a:tabLst/>
        <a:defRPr lang="cs-CZ" sz="1108" kern="1200" baseline="0" noProof="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0" indent="0" algn="l" defTabSz="1125444" rtl="0" eaLnBrk="1" latinLnBrk="0" hangingPunct="1">
        <a:lnSpc>
          <a:spcPct val="90000"/>
        </a:lnSpc>
        <a:spcBef>
          <a:spcPts val="615"/>
        </a:spcBef>
        <a:buFont typeface="Arial" charset="0"/>
        <a:buNone/>
        <a:tabLst/>
        <a:defRPr sz="2215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0" indent="0" algn="l" defTabSz="1125444" rtl="0" eaLnBrk="1" latinLnBrk="0" hangingPunct="1">
        <a:lnSpc>
          <a:spcPct val="90000"/>
        </a:lnSpc>
        <a:spcBef>
          <a:spcPts val="615"/>
        </a:spcBef>
        <a:buFont typeface="Arial" charset="0"/>
        <a:buNone/>
        <a:tabLst/>
        <a:defRPr sz="1969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0" indent="0" algn="l" defTabSz="1125444" rtl="0" eaLnBrk="1" latinLnBrk="0" hangingPunct="1">
        <a:lnSpc>
          <a:spcPct val="90000"/>
        </a:lnSpc>
        <a:spcBef>
          <a:spcPts val="615"/>
        </a:spcBef>
        <a:buFont typeface="Arial" charset="0"/>
        <a:buNone/>
        <a:tabLst/>
        <a:defRPr sz="1108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října 2020</a:t>
            </a:r>
            <a:endParaRPr lang="de-AT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1692" y="1565910"/>
            <a:ext cx="11037046" cy="27505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431" dirty="0" err="1"/>
              <a:t>we.trade</a:t>
            </a:r>
            <a:endParaRPr lang="cs-CZ" sz="443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0" dirty="0"/>
              <a:t>(</a:t>
            </a:r>
            <a:r>
              <a:rPr lang="cs-CZ" sz="2400" b="0" dirty="0" err="1"/>
              <a:t>R</a:t>
            </a:r>
            <a:r>
              <a:rPr lang="cs-CZ" sz="2400" b="0" dirty="0"/>
              <a:t>)evoluce v obchodování</a:t>
            </a:r>
          </a:p>
        </p:txBody>
      </p:sp>
      <p:sp>
        <p:nvSpPr>
          <p:cNvPr id="9" name="Textplatzhalter 9"/>
          <p:cNvSpPr txBox="1">
            <a:spLocks/>
          </p:cNvSpPr>
          <p:nvPr/>
        </p:nvSpPr>
        <p:spPr>
          <a:xfrm>
            <a:off x="531692" y="4597014"/>
            <a:ext cx="11037278" cy="886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231" dirty="0"/>
              <a:t>Dnes prezentuje: Tomáš Varga</a:t>
            </a:r>
          </a:p>
        </p:txBody>
      </p:sp>
      <p:sp>
        <p:nvSpPr>
          <p:cNvPr id="10" name="Textplatzhalter 9"/>
          <p:cNvSpPr txBox="1">
            <a:spLocks/>
          </p:cNvSpPr>
          <p:nvPr/>
        </p:nvSpPr>
        <p:spPr>
          <a:xfrm>
            <a:off x="531461" y="252000"/>
            <a:ext cx="11037278" cy="2642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31" dirty="0"/>
              <a:t>Česká spořitelna je členem Erste Group</a:t>
            </a:r>
          </a:p>
        </p:txBody>
      </p:sp>
    </p:spTree>
    <p:extLst>
      <p:ext uri="{BB962C8B-B14F-4D97-AF65-F5344CB8AC3E}">
        <p14:creationId xmlns:p14="http://schemas.microsoft.com/office/powerpoint/2010/main" val="12281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we.trade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2</a:t>
            </a:fld>
            <a:endParaRPr lang="de-AT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2001" y="1979999"/>
            <a:ext cx="5567584" cy="3662517"/>
          </a:xfrm>
        </p:spPr>
        <p:txBody>
          <a:bodyPr/>
          <a:lstStyle/>
          <a:p>
            <a:pPr algn="just"/>
            <a:r>
              <a:rPr lang="cs-CZ" b="1" dirty="0" err="1">
                <a:solidFill>
                  <a:srgbClr val="00497B"/>
                </a:solidFill>
              </a:rPr>
              <a:t>we.trade</a:t>
            </a:r>
            <a:r>
              <a:rPr lang="cs-CZ" b="1" dirty="0">
                <a:solidFill>
                  <a:srgbClr val="00497B"/>
                </a:solidFill>
              </a:rPr>
              <a:t> spojuje Vás, nás a Vaše obchodní partnery.</a:t>
            </a:r>
          </a:p>
          <a:p>
            <a:pPr algn="just"/>
            <a:endParaRPr lang="cs-CZ" dirty="0"/>
          </a:p>
          <a:p>
            <a:pPr algn="just"/>
            <a:r>
              <a:rPr lang="cs-CZ" b="1" dirty="0" err="1"/>
              <a:t>we.trade</a:t>
            </a:r>
            <a:r>
              <a:rPr lang="cs-CZ" b="1" dirty="0"/>
              <a:t> je unikátní digitální obchodní platforma využívající technologie </a:t>
            </a:r>
            <a:r>
              <a:rPr lang="cs-CZ" b="1" dirty="0" err="1" smtClean="0"/>
              <a:t>blockchain</a:t>
            </a:r>
            <a:r>
              <a:rPr lang="cs-CZ" b="1" dirty="0" smtClean="0"/>
              <a:t>, </a:t>
            </a:r>
            <a:r>
              <a:rPr lang="cs-CZ" dirty="0"/>
              <a:t>kde firmy a banky napříč Evropou spolupracují, aby vytvořily pro klienty transparentní a bezpečné prostředí pro realizaci obchodních transakcí. Alianci založilo 12 nejprestižnějších evropských bank a aktuálně se počet zúčastněných bank rozšířil na 14. Od podzimu 2019 je připojena </a:t>
            </a:r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smtClean="0"/>
              <a:t>Bank Rakousko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324D5D7-B0E0-A241-A03B-367A521A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7822"/>
            <a:ext cx="6096000" cy="46794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4567719-50BE-9349-9B7F-ACC1497A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85" y="4525744"/>
            <a:ext cx="2791408" cy="6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we.trade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3</a:t>
            </a:fld>
            <a:endParaRPr lang="de-AT" dirty="0"/>
          </a:p>
        </p:txBody>
      </p:sp>
      <p:pic>
        <p:nvPicPr>
          <p:cNvPr id="10" name="Google Shape;109;p18">
            <a:extLst>
              <a:ext uri="{FF2B5EF4-FFF2-40B4-BE49-F238E27FC236}">
                <a16:creationId xmlns:a16="http://schemas.microsoft.com/office/drawing/2014/main" xmlns="" id="{54687C99-5AA9-624A-89AC-580F593FC875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02" y="1979998"/>
            <a:ext cx="7713957" cy="3631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3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Vám to přinese?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4</a:t>
            </a:fld>
            <a:endParaRPr lang="de-AT" dirty="0"/>
          </a:p>
        </p:txBody>
      </p:sp>
      <p:sp>
        <p:nvSpPr>
          <p:cNvPr id="10" name="Google Shape;212;p21">
            <a:extLst>
              <a:ext uri="{FF2B5EF4-FFF2-40B4-BE49-F238E27FC236}">
                <a16:creationId xmlns:a16="http://schemas.microsoft.com/office/drawing/2014/main" xmlns="" id="{F510925B-035C-654D-8161-5D9B37D7FE60}"/>
              </a:ext>
            </a:extLst>
          </p:cNvPr>
          <p:cNvSpPr/>
          <p:nvPr/>
        </p:nvSpPr>
        <p:spPr>
          <a:xfrm>
            <a:off x="430803" y="1975802"/>
            <a:ext cx="5494136" cy="1247923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3;p21">
            <a:extLst>
              <a:ext uri="{FF2B5EF4-FFF2-40B4-BE49-F238E27FC236}">
                <a16:creationId xmlns:a16="http://schemas.microsoft.com/office/drawing/2014/main" xmlns="" id="{D65A9B2A-281C-FD4D-82B6-BC6D6EEB5CE7}"/>
              </a:ext>
            </a:extLst>
          </p:cNvPr>
          <p:cNvSpPr txBox="1"/>
          <p:nvPr/>
        </p:nvSpPr>
        <p:spPr>
          <a:xfrm>
            <a:off x="1250304" y="2062020"/>
            <a:ext cx="4544005" cy="105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cs-CZ" sz="1500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Důvěru a transparentnost</a:t>
            </a:r>
          </a:p>
          <a:p>
            <a:pPr lvl="0" algn="just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Všechny společnosti, které se připojují k platformě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we.trade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jsou ověřeny a musí se stát zákazníkem v jedné z partnerských bank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we.trade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aby se zaregistrovaly. Společnosti, se kterými se na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we.trade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setkáte, jsou tedy skutečné, důvěryhodné a prověřené. I Vy tak budete vnímáni. Toto vše snižuje rizika provedení obchodu s nedůvěryhodným partnerem.</a:t>
            </a:r>
          </a:p>
        </p:txBody>
      </p:sp>
      <p:sp>
        <p:nvSpPr>
          <p:cNvPr id="16" name="Google Shape;212;p21">
            <a:extLst>
              <a:ext uri="{FF2B5EF4-FFF2-40B4-BE49-F238E27FC236}">
                <a16:creationId xmlns:a16="http://schemas.microsoft.com/office/drawing/2014/main" xmlns="" id="{0C3517CB-CFC4-8845-9ED8-F5613B256ABD}"/>
              </a:ext>
            </a:extLst>
          </p:cNvPr>
          <p:cNvSpPr/>
          <p:nvPr/>
        </p:nvSpPr>
        <p:spPr>
          <a:xfrm>
            <a:off x="430803" y="3396466"/>
            <a:ext cx="5494136" cy="1302332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3;p21">
            <a:extLst>
              <a:ext uri="{FF2B5EF4-FFF2-40B4-BE49-F238E27FC236}">
                <a16:creationId xmlns:a16="http://schemas.microsoft.com/office/drawing/2014/main" xmlns="" id="{ACC803EA-810A-564D-9FE0-0AA2456EE2D3}"/>
              </a:ext>
            </a:extLst>
          </p:cNvPr>
          <p:cNvSpPr txBox="1"/>
          <p:nvPr/>
        </p:nvSpPr>
        <p:spPr>
          <a:xfrm>
            <a:off x="1250305" y="3482683"/>
            <a:ext cx="4544004" cy="88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Minimalizaci rizika nezaplacení</a:t>
            </a:r>
          </a:p>
          <a:p>
            <a:pPr lvl="0" algn="just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Díky novým produktům, které platforma nabízí a díky automatickým platbám přímo na platformě. Možnost poskytnutí Garantované platby (BPU), která dodavateli zaručí, že při splnění podmínek obchodu dostane zaplaceno i v případě, že by odběratel neměl na účtu dostatek prostředků.</a:t>
            </a:r>
          </a:p>
        </p:txBody>
      </p:sp>
      <p:sp>
        <p:nvSpPr>
          <p:cNvPr id="20" name="Google Shape;212;p21">
            <a:extLst>
              <a:ext uri="{FF2B5EF4-FFF2-40B4-BE49-F238E27FC236}">
                <a16:creationId xmlns:a16="http://schemas.microsoft.com/office/drawing/2014/main" xmlns="" id="{A0CC51D6-7C14-E04C-9184-7F0F22507C22}"/>
              </a:ext>
            </a:extLst>
          </p:cNvPr>
          <p:cNvSpPr/>
          <p:nvPr/>
        </p:nvSpPr>
        <p:spPr>
          <a:xfrm>
            <a:off x="430803" y="4847731"/>
            <a:ext cx="5494136" cy="769301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3;p21">
            <a:extLst>
              <a:ext uri="{FF2B5EF4-FFF2-40B4-BE49-F238E27FC236}">
                <a16:creationId xmlns:a16="http://schemas.microsoft.com/office/drawing/2014/main" xmlns="" id="{D0F5D14D-204D-C14C-821A-31EB4CE4FAFB}"/>
              </a:ext>
            </a:extLst>
          </p:cNvPr>
          <p:cNvSpPr txBox="1"/>
          <p:nvPr/>
        </p:nvSpPr>
        <p:spPr>
          <a:xfrm>
            <a:off x="1250305" y="4933948"/>
            <a:ext cx="4544004" cy="88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Dostupnost odkudkoli</a:t>
            </a:r>
          </a:p>
          <a:p>
            <a:pPr lvl="0" algn="just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On-line přehled obchodních kontraktů a kontrola jejich realizace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od objednávky po dodání v reálném čase</a:t>
            </a:r>
          </a:p>
        </p:txBody>
      </p:sp>
      <p:sp>
        <p:nvSpPr>
          <p:cNvPr id="43" name="Google Shape;212;p21">
            <a:extLst>
              <a:ext uri="{FF2B5EF4-FFF2-40B4-BE49-F238E27FC236}">
                <a16:creationId xmlns:a16="http://schemas.microsoft.com/office/drawing/2014/main" xmlns="" id="{35EE10E6-E740-1244-9D0D-D359336EB191}"/>
              </a:ext>
            </a:extLst>
          </p:cNvPr>
          <p:cNvSpPr/>
          <p:nvPr/>
        </p:nvSpPr>
        <p:spPr>
          <a:xfrm>
            <a:off x="6262436" y="1975802"/>
            <a:ext cx="5494136" cy="1247923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13;p21">
            <a:extLst>
              <a:ext uri="{FF2B5EF4-FFF2-40B4-BE49-F238E27FC236}">
                <a16:creationId xmlns:a16="http://schemas.microsoft.com/office/drawing/2014/main" xmlns="" id="{C6D7D378-5386-1443-B62C-A849482AC02A}"/>
              </a:ext>
            </a:extLst>
          </p:cNvPr>
          <p:cNvSpPr txBox="1"/>
          <p:nvPr/>
        </p:nvSpPr>
        <p:spPr>
          <a:xfrm>
            <a:off x="7081937" y="2062020"/>
            <a:ext cx="4544005" cy="105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Jednoduchost a rychlost</a:t>
            </a:r>
          </a:p>
          <a:p>
            <a:pPr lvl="0" algn="just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Pomocí jedné digitální platformy můžete sjednávat obchody, vyhýbat se složitým a manuálním procesům a snižovat administrativní zátěž vašich obchodních transakcí. Odběratel a dodavatel si potvrzují splnění Podmínek vypořádání elektronicky přímo prostřednictvím platformy.</a:t>
            </a:r>
          </a:p>
          <a:p>
            <a:pPr lvl="0"/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212;p21">
            <a:extLst>
              <a:ext uri="{FF2B5EF4-FFF2-40B4-BE49-F238E27FC236}">
                <a16:creationId xmlns:a16="http://schemas.microsoft.com/office/drawing/2014/main" xmlns="" id="{3E3CDC03-FE5A-414F-8EF6-AB34AA6F6C06}"/>
              </a:ext>
            </a:extLst>
          </p:cNvPr>
          <p:cNvSpPr/>
          <p:nvPr/>
        </p:nvSpPr>
        <p:spPr>
          <a:xfrm>
            <a:off x="6262436" y="3396466"/>
            <a:ext cx="5494136" cy="1302332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13;p21">
            <a:extLst>
              <a:ext uri="{FF2B5EF4-FFF2-40B4-BE49-F238E27FC236}">
                <a16:creationId xmlns:a16="http://schemas.microsoft.com/office/drawing/2014/main" xmlns="" id="{FEC55A30-F6A2-ED41-9854-FB68EAD890D4}"/>
              </a:ext>
            </a:extLst>
          </p:cNvPr>
          <p:cNvSpPr txBox="1"/>
          <p:nvPr/>
        </p:nvSpPr>
        <p:spPr>
          <a:xfrm>
            <a:off x="7081938" y="3482683"/>
            <a:ext cx="4544004" cy="88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Obchodní příležitosti</a:t>
            </a:r>
          </a:p>
          <a:p>
            <a:pPr lvl="0" algn="just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Nový přístup na mezinárodní trhy a rozšiřování obchodní sítě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(prozatím v rámci Evropy).</a:t>
            </a:r>
          </a:p>
        </p:txBody>
      </p:sp>
      <p:sp>
        <p:nvSpPr>
          <p:cNvPr id="49" name="Google Shape;212;p21">
            <a:extLst>
              <a:ext uri="{FF2B5EF4-FFF2-40B4-BE49-F238E27FC236}">
                <a16:creationId xmlns:a16="http://schemas.microsoft.com/office/drawing/2014/main" xmlns="" id="{F8EF3C27-8505-0849-916F-DBC9FD8038FF}"/>
              </a:ext>
            </a:extLst>
          </p:cNvPr>
          <p:cNvSpPr/>
          <p:nvPr/>
        </p:nvSpPr>
        <p:spPr>
          <a:xfrm>
            <a:off x="6262436" y="4847731"/>
            <a:ext cx="5494136" cy="769301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13;p21">
            <a:extLst>
              <a:ext uri="{FF2B5EF4-FFF2-40B4-BE49-F238E27FC236}">
                <a16:creationId xmlns:a16="http://schemas.microsoft.com/office/drawing/2014/main" xmlns="" id="{4A915919-CADF-154A-8E61-3C5D9DBA40C8}"/>
              </a:ext>
            </a:extLst>
          </p:cNvPr>
          <p:cNvSpPr txBox="1"/>
          <p:nvPr/>
        </p:nvSpPr>
        <p:spPr>
          <a:xfrm>
            <a:off x="7081938" y="4933948"/>
            <a:ext cx="4544004" cy="88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Řízení Cash-</a:t>
            </a:r>
            <a:r>
              <a:rPr lang="cs-CZ" sz="1500" b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flow</a:t>
            </a:r>
            <a:endParaRPr lang="cs-CZ" sz="15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just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Možnost požádat banku o financování pohledávky přímo v rámci platformy (BPU 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financování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a Financování faktur).</a:t>
            </a:r>
          </a:p>
          <a:p>
            <a:pPr lvl="0"/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Obrázek 56">
            <a:extLst>
              <a:ext uri="{FF2B5EF4-FFF2-40B4-BE49-F238E27FC236}">
                <a16:creationId xmlns:a16="http://schemas.microsoft.com/office/drawing/2014/main" xmlns="" id="{00FFBC5C-CCF0-404F-A4F7-04A1E9AA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2" y="2112873"/>
            <a:ext cx="461309" cy="419372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xmlns="" id="{EFCAB514-3757-5D49-8783-826F61278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11" y="3529339"/>
            <a:ext cx="500563" cy="477810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xmlns="" id="{E0957D17-4BD8-4B4F-8089-023CB5174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742" y="2075441"/>
            <a:ext cx="578203" cy="413002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xmlns="" id="{F6DEAEF1-E3E4-2342-B7EA-355A3FB3A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134" y="3539477"/>
            <a:ext cx="516416" cy="430347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xmlns="" id="{C6F249D4-BF22-8D44-B764-333D7A6AE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635" y="4947527"/>
            <a:ext cx="630351" cy="579923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xmlns="" id="{9F4EEBEC-4A77-094B-AE72-6CA2B290CA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77" y="4947594"/>
            <a:ext cx="563412" cy="5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7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135" y="136984"/>
            <a:ext cx="11329198" cy="923550"/>
          </a:xfrm>
        </p:spPr>
        <p:txBody>
          <a:bodyPr/>
          <a:lstStyle/>
          <a:p>
            <a:r>
              <a:rPr lang="cs-CZ" dirty="0"/>
              <a:t>V čem spočívá „digitální (</a:t>
            </a:r>
            <a:r>
              <a:rPr lang="cs-CZ" dirty="0" err="1"/>
              <a:t>r</a:t>
            </a:r>
            <a:r>
              <a:rPr lang="cs-CZ" dirty="0"/>
              <a:t>)evoluce“?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5</a:t>
            </a:fld>
            <a:endParaRPr lang="de-AT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xmlns="" id="{7F78BE7E-6499-0B47-9816-BB6422BEF128}"/>
              </a:ext>
            </a:extLst>
          </p:cNvPr>
          <p:cNvSpPr txBox="1">
            <a:spLocks/>
          </p:cNvSpPr>
          <p:nvPr/>
        </p:nvSpPr>
        <p:spPr>
          <a:xfrm>
            <a:off x="276135" y="1106862"/>
            <a:ext cx="3630845" cy="101856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1600" kern="1200" baseline="0" noProof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5900" algn="l"/>
              </a:tabLst>
            </a:pPr>
            <a:r>
              <a:rPr lang="cs-CZ" b="1" u="sng" dirty="0" err="1" smtClean="0">
                <a:solidFill>
                  <a:srgbClr val="00497B"/>
                </a:solidFill>
              </a:rPr>
              <a:t>we.trade</a:t>
            </a:r>
            <a:r>
              <a:rPr lang="cs-CZ" b="1" u="sng" dirty="0" smtClean="0">
                <a:solidFill>
                  <a:srgbClr val="00497B"/>
                </a:solidFill>
              </a:rPr>
              <a:t> je hřiště:</a:t>
            </a:r>
          </a:p>
          <a:p>
            <a:pPr>
              <a:tabLst>
                <a:tab pos="215900" algn="l"/>
              </a:tabLst>
            </a:pPr>
            <a:endParaRPr lang="cs-CZ" b="1" dirty="0" smtClean="0">
              <a:solidFill>
                <a:srgbClr val="00497B"/>
              </a:solidFill>
            </a:endParaRPr>
          </a:p>
          <a:p>
            <a:pPr>
              <a:tabLst>
                <a:tab pos="215900" algn="l"/>
              </a:tabLst>
            </a:pPr>
            <a:r>
              <a:rPr lang="cs-CZ" dirty="0" smtClean="0"/>
              <a:t>–</a:t>
            </a:r>
            <a:r>
              <a:rPr lang="cs-CZ" sz="1400" dirty="0" smtClean="0"/>
              <a:t>	transparentní</a:t>
            </a:r>
          </a:p>
          <a:p>
            <a:pPr>
              <a:tabLst>
                <a:tab pos="215900" algn="l"/>
              </a:tabLst>
            </a:pPr>
            <a:r>
              <a:rPr lang="cs-CZ" sz="1400" dirty="0" smtClean="0"/>
              <a:t>–	přehledné a srozumitelné</a:t>
            </a:r>
            <a:endParaRPr lang="cs-CZ" sz="14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xmlns="" id="{7F78BE7E-6499-0B47-9816-BB6422BEF128}"/>
              </a:ext>
            </a:extLst>
          </p:cNvPr>
          <p:cNvSpPr txBox="1">
            <a:spLocks/>
          </p:cNvSpPr>
          <p:nvPr/>
        </p:nvSpPr>
        <p:spPr>
          <a:xfrm>
            <a:off x="255652" y="2258703"/>
            <a:ext cx="3320318" cy="9708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1600" kern="1200" baseline="0" noProof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5900" algn="l"/>
              </a:tabLst>
            </a:pPr>
            <a:r>
              <a:rPr lang="cs-CZ" b="1" u="sng" dirty="0" err="1" smtClean="0">
                <a:solidFill>
                  <a:srgbClr val="00497B"/>
                </a:solidFill>
              </a:rPr>
              <a:t>we.trade</a:t>
            </a:r>
            <a:r>
              <a:rPr lang="cs-CZ" b="1" u="sng" dirty="0" smtClean="0">
                <a:solidFill>
                  <a:srgbClr val="00497B"/>
                </a:solidFill>
              </a:rPr>
              <a:t> je rozhodčí:</a:t>
            </a:r>
          </a:p>
          <a:p>
            <a:pPr>
              <a:tabLst>
                <a:tab pos="215900" algn="l"/>
              </a:tabLst>
            </a:pPr>
            <a:endParaRPr lang="cs-CZ" dirty="0" smtClean="0"/>
          </a:p>
          <a:p>
            <a:pPr>
              <a:tabLst>
                <a:tab pos="215900" algn="l"/>
              </a:tabLst>
            </a:pPr>
            <a:r>
              <a:rPr lang="cs-CZ" dirty="0" smtClean="0"/>
              <a:t>–	</a:t>
            </a:r>
            <a:r>
              <a:rPr lang="cs-CZ" sz="1400" dirty="0" smtClean="0"/>
              <a:t>stejná pravidla pro všechny</a:t>
            </a:r>
          </a:p>
          <a:p>
            <a:pPr>
              <a:tabLst>
                <a:tab pos="215900" algn="l"/>
              </a:tabLst>
            </a:pPr>
            <a:r>
              <a:rPr lang="cs-CZ" sz="1400" dirty="0" smtClean="0"/>
              <a:t>–	automatické hlídání pravidel</a:t>
            </a:r>
            <a:endParaRPr lang="cs-CZ" b="1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xmlns="" id="{7F78BE7E-6499-0B47-9816-BB6422BEF128}"/>
              </a:ext>
            </a:extLst>
          </p:cNvPr>
          <p:cNvSpPr txBox="1">
            <a:spLocks/>
          </p:cNvSpPr>
          <p:nvPr/>
        </p:nvSpPr>
        <p:spPr>
          <a:xfrm>
            <a:off x="252085" y="3412110"/>
            <a:ext cx="4877755" cy="105713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1600" kern="1200" baseline="0" noProof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5900" algn="l"/>
              </a:tabLst>
            </a:pPr>
            <a:r>
              <a:rPr lang="cs-CZ" b="1" u="sng" dirty="0" smtClean="0">
                <a:solidFill>
                  <a:srgbClr val="00497B"/>
                </a:solidFill>
              </a:rPr>
              <a:t>Smart kontrakt:</a:t>
            </a:r>
          </a:p>
          <a:p>
            <a:pPr>
              <a:tabLst>
                <a:tab pos="215900" algn="l"/>
              </a:tabLst>
            </a:pPr>
            <a:endParaRPr lang="cs-CZ" b="1" dirty="0" smtClean="0">
              <a:solidFill>
                <a:srgbClr val="00497B"/>
              </a:solidFill>
            </a:endParaRPr>
          </a:p>
          <a:p>
            <a:pPr>
              <a:tabLst>
                <a:tab pos="215900" algn="l"/>
              </a:tabLst>
            </a:pPr>
            <a:r>
              <a:rPr lang="cs-CZ" dirty="0" smtClean="0"/>
              <a:t>–	</a:t>
            </a:r>
            <a:r>
              <a:rPr lang="cs-CZ" sz="1400" dirty="0" smtClean="0"/>
              <a:t>právně závazná smlouva vč. faktury</a:t>
            </a:r>
          </a:p>
          <a:p>
            <a:pPr>
              <a:tabLst>
                <a:tab pos="215900" algn="l"/>
              </a:tabLst>
            </a:pPr>
            <a:r>
              <a:rPr lang="cs-CZ" sz="1400" dirty="0" smtClean="0"/>
              <a:t>–	nezpochybnitelná – uznávaná všemi stranami</a:t>
            </a:r>
          </a:p>
          <a:p>
            <a:pPr>
              <a:tabLst>
                <a:tab pos="215900" algn="l"/>
              </a:tabLst>
            </a:pPr>
            <a:r>
              <a:rPr lang="cs-CZ" sz="1400" dirty="0" smtClean="0"/>
              <a:t>–	digitální „zhmotnění“ obchodního případu</a:t>
            </a:r>
            <a:endParaRPr lang="cs-CZ" sz="1400" b="1" dirty="0"/>
          </a:p>
        </p:txBody>
      </p:sp>
      <p:pic>
        <p:nvPicPr>
          <p:cNvPr id="11" name="Obrázek 10" descr="Obsah obrázku hráč, zelená, kurt, tráva&#10;&#10;Popis byl vytvořen automaticky">
            <a:extLst>
              <a:ext uri="{FF2B5EF4-FFF2-40B4-BE49-F238E27FC236}">
                <a16:creationId xmlns:a16="http://schemas.microsoft.com/office/drawing/2014/main" xmlns="" id="{600B921B-9E8C-CD47-BB2A-309DED5D4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623" y="892883"/>
            <a:ext cx="4874549" cy="2802864"/>
          </a:xfrm>
          <a:prstGeom prst="rect">
            <a:avLst/>
          </a:prstGeom>
        </p:spPr>
      </p:pic>
      <p:pic>
        <p:nvPicPr>
          <p:cNvPr id="13" name="Obrázek 12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xmlns="" id="{9F22999A-E43C-5049-8A43-2C1A73D98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915" y="521471"/>
            <a:ext cx="2949658" cy="2838768"/>
          </a:xfrm>
          <a:prstGeom prst="rect">
            <a:avLst/>
          </a:prstGeom>
        </p:spPr>
      </p:pic>
      <p:sp>
        <p:nvSpPr>
          <p:cNvPr id="14" name="Zástupný symbol pro text 4">
            <a:extLst>
              <a:ext uri="{FF2B5EF4-FFF2-40B4-BE49-F238E27FC236}">
                <a16:creationId xmlns="" xmlns:a16="http://schemas.microsoft.com/office/drawing/2014/main" id="{7F78BE7E-6499-0B47-9816-BB6422BEF128}"/>
              </a:ext>
            </a:extLst>
          </p:cNvPr>
          <p:cNvSpPr txBox="1">
            <a:spLocks/>
          </p:cNvSpPr>
          <p:nvPr/>
        </p:nvSpPr>
        <p:spPr>
          <a:xfrm>
            <a:off x="252085" y="4804753"/>
            <a:ext cx="3610064" cy="9766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1600" kern="1200" baseline="0" noProof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5900" algn="l"/>
              </a:tabLst>
            </a:pPr>
            <a:r>
              <a:rPr lang="cs-CZ" b="1" u="sng" dirty="0" err="1" smtClean="0">
                <a:solidFill>
                  <a:srgbClr val="00497B"/>
                </a:solidFill>
              </a:rPr>
              <a:t>we.trade</a:t>
            </a:r>
            <a:r>
              <a:rPr lang="cs-CZ" b="1" u="sng" dirty="0" smtClean="0">
                <a:solidFill>
                  <a:srgbClr val="00497B"/>
                </a:solidFill>
              </a:rPr>
              <a:t> významně usnadňuje:</a:t>
            </a:r>
          </a:p>
          <a:p>
            <a:pPr>
              <a:tabLst>
                <a:tab pos="215900" algn="l"/>
              </a:tabLst>
            </a:pPr>
            <a:endParaRPr lang="cs-CZ" b="1" dirty="0" smtClean="0">
              <a:solidFill>
                <a:srgbClr val="00497B"/>
              </a:solidFill>
            </a:endParaRPr>
          </a:p>
          <a:p>
            <a:pPr>
              <a:tabLst>
                <a:tab pos="215900" algn="l"/>
              </a:tabLst>
            </a:pPr>
            <a:r>
              <a:rPr lang="cs-CZ" dirty="0" smtClean="0"/>
              <a:t>–	</a:t>
            </a:r>
            <a:r>
              <a:rPr lang="cs-CZ" sz="1400" dirty="0" smtClean="0"/>
              <a:t>provést zajištění obchodního případu</a:t>
            </a:r>
          </a:p>
          <a:p>
            <a:pPr>
              <a:tabLst>
                <a:tab pos="215900" algn="l"/>
              </a:tabLst>
            </a:pPr>
            <a:r>
              <a:rPr lang="cs-CZ" sz="1400" dirty="0" smtClean="0"/>
              <a:t>–	poskytnout financování a řídit cash-</a:t>
            </a:r>
            <a:r>
              <a:rPr lang="cs-CZ" sz="1400" dirty="0" err="1" smtClean="0"/>
              <a:t>flow</a:t>
            </a:r>
            <a:endParaRPr lang="cs-CZ" b="1" dirty="0"/>
          </a:p>
        </p:txBody>
      </p:sp>
      <p:pic>
        <p:nvPicPr>
          <p:cNvPr id="12" name="Obrázek 11" descr="Obsah obrázku exteriér, muž, skákání, vpředu&#10;&#10;Popis byl vytvořen automaticky">
            <a:extLst>
              <a:ext uri="{FF2B5EF4-FFF2-40B4-BE49-F238E27FC236}">
                <a16:creationId xmlns:a16="http://schemas.microsoft.com/office/drawing/2014/main" xmlns="" id="{ABBC487B-1925-7742-88C4-06F0091F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344" y="3267155"/>
            <a:ext cx="3935647" cy="2616949"/>
          </a:xfrm>
          <a:prstGeom prst="rect">
            <a:avLst/>
          </a:prstGeom>
        </p:spPr>
      </p:pic>
      <p:pic>
        <p:nvPicPr>
          <p:cNvPr id="6" name="Obrázek 5" descr="Obsah obrázku hra, sport, raketa, tráva&#10;&#10;Popis byl vytvořen automaticky">
            <a:extLst>
              <a:ext uri="{FF2B5EF4-FFF2-40B4-BE49-F238E27FC236}">
                <a16:creationId xmlns:a16="http://schemas.microsoft.com/office/drawing/2014/main" xmlns="" id="{75068A02-5E7D-6943-B571-2BA480FFA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271" y="3107091"/>
            <a:ext cx="3703677" cy="24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funguje?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6</a:t>
            </a:fld>
            <a:endParaRPr lang="de-AT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4567719-50BE-9349-9B7F-ACC1497A3F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478" y="3693097"/>
            <a:ext cx="2377728" cy="591790"/>
          </a:xfrm>
          <a:prstGeom prst="rect">
            <a:avLst/>
          </a:prstGeom>
        </p:spPr>
      </p:pic>
      <p:cxnSp>
        <p:nvCxnSpPr>
          <p:cNvPr id="80" name="Přímá spojnice se šipkou 2">
            <a:extLst>
              <a:ext uri="{FF2B5EF4-FFF2-40B4-BE49-F238E27FC236}">
                <a16:creationId xmlns:a16="http://schemas.microsoft.com/office/drawing/2014/main" xmlns="" id="{271C9A1C-B2C6-3142-8B3D-C344C803BE35}"/>
              </a:ext>
            </a:extLst>
          </p:cNvPr>
          <p:cNvCxnSpPr/>
          <p:nvPr/>
        </p:nvCxnSpPr>
        <p:spPr>
          <a:xfrm>
            <a:off x="1702342" y="2417499"/>
            <a:ext cx="2160000" cy="0"/>
          </a:xfrm>
          <a:prstGeom prst="straightConnector1">
            <a:avLst/>
          </a:prstGeom>
          <a:ln w="22225">
            <a:solidFill>
              <a:srgbClr val="BCE4FA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oogle Shape;132;p20">
            <a:extLst>
              <a:ext uri="{FF2B5EF4-FFF2-40B4-BE49-F238E27FC236}">
                <a16:creationId xmlns:a16="http://schemas.microsoft.com/office/drawing/2014/main" xmlns="" id="{D22E7DD9-B43D-3344-B9A4-23A2E6682B7F}"/>
              </a:ext>
            </a:extLst>
          </p:cNvPr>
          <p:cNvGrpSpPr/>
          <p:nvPr/>
        </p:nvGrpSpPr>
        <p:grpSpPr>
          <a:xfrm>
            <a:off x="2056156" y="4902183"/>
            <a:ext cx="1612900" cy="342000"/>
            <a:chOff x="1511112" y="3362371"/>
            <a:chExt cx="1210339" cy="257092"/>
          </a:xfrm>
        </p:grpSpPr>
        <p:cxnSp>
          <p:nvCxnSpPr>
            <p:cNvPr id="82" name="Google Shape;133;p20">
              <a:extLst>
                <a:ext uri="{FF2B5EF4-FFF2-40B4-BE49-F238E27FC236}">
                  <a16:creationId xmlns:a16="http://schemas.microsoft.com/office/drawing/2014/main" xmlns="" id="{680CD45D-FC45-EE4A-A892-89025E8C4FE8}"/>
                </a:ext>
              </a:extLst>
            </p:cNvPr>
            <p:cNvCxnSpPr/>
            <p:nvPr/>
          </p:nvCxnSpPr>
          <p:spPr>
            <a:xfrm rot="10800000">
              <a:off x="1511112" y="3507166"/>
              <a:ext cx="1210339" cy="0"/>
            </a:xfrm>
            <a:prstGeom prst="straightConnector1">
              <a:avLst/>
            </a:prstGeom>
            <a:solidFill>
              <a:srgbClr val="001A8C"/>
            </a:solidFill>
            <a:ln w="19050" cap="flat" cmpd="sng">
              <a:solidFill>
                <a:srgbClr val="BCE4FA"/>
              </a:solidFill>
              <a:prstDash val="solid"/>
              <a:round/>
              <a:headEnd type="triangle" w="lg" len="lg"/>
              <a:tailEnd type="none" w="sm" len="sm"/>
            </a:ln>
          </p:spPr>
        </p:cxnSp>
        <p:sp>
          <p:nvSpPr>
            <p:cNvPr id="83" name="Google Shape;134;p20">
              <a:extLst>
                <a:ext uri="{FF2B5EF4-FFF2-40B4-BE49-F238E27FC236}">
                  <a16:creationId xmlns:a16="http://schemas.microsoft.com/office/drawing/2014/main" xmlns="" id="{92CA290C-B6D0-4A44-871B-A1D984B2F220}"/>
                </a:ext>
              </a:extLst>
            </p:cNvPr>
            <p:cNvSpPr/>
            <p:nvPr/>
          </p:nvSpPr>
          <p:spPr>
            <a:xfrm>
              <a:off x="1971740" y="3362371"/>
              <a:ext cx="256641" cy="257092"/>
            </a:xfrm>
            <a:prstGeom prst="ellipse">
              <a:avLst/>
            </a:prstGeom>
            <a:solidFill>
              <a:srgbClr val="BCE4FA"/>
            </a:solidFill>
            <a:ln w="9525" cap="flat" cmpd="sng">
              <a:solidFill>
                <a:srgbClr val="BCE4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 dirty="0">
                  <a:solidFill>
                    <a:srgbClr val="00497B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dirty="0"/>
            </a:p>
          </p:txBody>
        </p:sp>
      </p:grpSp>
      <p:grpSp>
        <p:nvGrpSpPr>
          <p:cNvPr id="84" name="Google Shape;135;p20">
            <a:extLst>
              <a:ext uri="{FF2B5EF4-FFF2-40B4-BE49-F238E27FC236}">
                <a16:creationId xmlns:a16="http://schemas.microsoft.com/office/drawing/2014/main" xmlns="" id="{7E216A98-4E86-CB47-BB96-1AB5DC08DC29}"/>
              </a:ext>
            </a:extLst>
          </p:cNvPr>
          <p:cNvGrpSpPr/>
          <p:nvPr/>
        </p:nvGrpSpPr>
        <p:grpSpPr>
          <a:xfrm>
            <a:off x="914332" y="3388012"/>
            <a:ext cx="336969" cy="860285"/>
            <a:chOff x="739584" y="2308101"/>
            <a:chExt cx="288000" cy="726076"/>
          </a:xfrm>
        </p:grpSpPr>
        <p:cxnSp>
          <p:nvCxnSpPr>
            <p:cNvPr id="85" name="Google Shape;136;p20">
              <a:extLst>
                <a:ext uri="{FF2B5EF4-FFF2-40B4-BE49-F238E27FC236}">
                  <a16:creationId xmlns:a16="http://schemas.microsoft.com/office/drawing/2014/main" xmlns="" id="{13D4278B-F9D9-A343-8F5D-3209BF7D9675}"/>
                </a:ext>
              </a:extLst>
            </p:cNvPr>
            <p:cNvCxnSpPr/>
            <p:nvPr/>
          </p:nvCxnSpPr>
          <p:spPr>
            <a:xfrm>
              <a:off x="884380" y="2308101"/>
              <a:ext cx="0" cy="726076"/>
            </a:xfrm>
            <a:prstGeom prst="straightConnector1">
              <a:avLst/>
            </a:prstGeom>
            <a:solidFill>
              <a:srgbClr val="001A8C"/>
            </a:solidFill>
            <a:ln w="19050" cap="flat" cmpd="sng">
              <a:solidFill>
                <a:srgbClr val="BCE4FA"/>
              </a:solidFill>
              <a:prstDash val="solid"/>
              <a:round/>
              <a:headEnd type="triangle" w="lg" len="lg"/>
              <a:tailEnd type="none" w="sm" len="sm"/>
            </a:ln>
          </p:spPr>
        </p:cxnSp>
        <p:sp>
          <p:nvSpPr>
            <p:cNvPr id="86" name="Google Shape;137;p20">
              <a:extLst>
                <a:ext uri="{FF2B5EF4-FFF2-40B4-BE49-F238E27FC236}">
                  <a16:creationId xmlns:a16="http://schemas.microsoft.com/office/drawing/2014/main" xmlns="" id="{41836896-617B-BF4B-83BF-90B48D9BF5D5}"/>
                </a:ext>
              </a:extLst>
            </p:cNvPr>
            <p:cNvSpPr/>
            <p:nvPr/>
          </p:nvSpPr>
          <p:spPr>
            <a:xfrm>
              <a:off x="739584" y="2544830"/>
              <a:ext cx="288000" cy="287571"/>
            </a:xfrm>
            <a:prstGeom prst="ellipse">
              <a:avLst/>
            </a:prstGeom>
            <a:solidFill>
              <a:srgbClr val="BCE4FA"/>
            </a:solidFill>
            <a:ln w="9525" cap="flat" cmpd="sng">
              <a:solidFill>
                <a:srgbClr val="BCE4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strike="noStrike" cap="none" dirty="0">
                  <a:solidFill>
                    <a:srgbClr val="00497B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sp>
        <p:nvSpPr>
          <p:cNvPr id="87" name="Google Shape;140;p20">
            <a:extLst>
              <a:ext uri="{FF2B5EF4-FFF2-40B4-BE49-F238E27FC236}">
                <a16:creationId xmlns:a16="http://schemas.microsoft.com/office/drawing/2014/main" xmlns="" id="{561A4A95-6FE9-EC42-B0E0-BEC1D41F0BB4}"/>
              </a:ext>
            </a:extLst>
          </p:cNvPr>
          <p:cNvSpPr/>
          <p:nvPr/>
        </p:nvSpPr>
        <p:spPr>
          <a:xfrm>
            <a:off x="2613935" y="2226999"/>
            <a:ext cx="342000" cy="342000"/>
          </a:xfrm>
          <a:prstGeom prst="ellipse">
            <a:avLst/>
          </a:prstGeom>
          <a:solidFill>
            <a:srgbClr val="BCE4FA"/>
          </a:solidFill>
          <a:ln w="9525" cap="flat" cmpd="sng">
            <a:solidFill>
              <a:srgbClr val="BCE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 dirty="0">
                <a:solidFill>
                  <a:srgbClr val="00497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grpSp>
        <p:nvGrpSpPr>
          <p:cNvPr id="88" name="Google Shape;141;p20">
            <a:extLst>
              <a:ext uri="{FF2B5EF4-FFF2-40B4-BE49-F238E27FC236}">
                <a16:creationId xmlns:a16="http://schemas.microsoft.com/office/drawing/2014/main" xmlns="" id="{55CBB499-11F8-CC4E-B5EE-E155D8B7A8D1}"/>
              </a:ext>
            </a:extLst>
          </p:cNvPr>
          <p:cNvGrpSpPr/>
          <p:nvPr/>
        </p:nvGrpSpPr>
        <p:grpSpPr>
          <a:xfrm>
            <a:off x="1702343" y="2999304"/>
            <a:ext cx="2160000" cy="342000"/>
            <a:chOff x="1245606" y="1935000"/>
            <a:chExt cx="1620889" cy="257091"/>
          </a:xfrm>
        </p:grpSpPr>
        <p:cxnSp>
          <p:nvCxnSpPr>
            <p:cNvPr id="89" name="Google Shape;142;p20">
              <a:extLst>
                <a:ext uri="{FF2B5EF4-FFF2-40B4-BE49-F238E27FC236}">
                  <a16:creationId xmlns:a16="http://schemas.microsoft.com/office/drawing/2014/main" xmlns="" id="{688FDC6D-9B4E-AF4B-AEAA-68E57A98A79A}"/>
                </a:ext>
              </a:extLst>
            </p:cNvPr>
            <p:cNvCxnSpPr/>
            <p:nvPr/>
          </p:nvCxnSpPr>
          <p:spPr>
            <a:xfrm rot="10800000">
              <a:off x="1245606" y="2079796"/>
              <a:ext cx="1620889" cy="0"/>
            </a:xfrm>
            <a:prstGeom prst="straightConnector1">
              <a:avLst/>
            </a:prstGeom>
            <a:solidFill>
              <a:srgbClr val="001A8C"/>
            </a:solidFill>
            <a:ln w="19050" cap="flat" cmpd="sng">
              <a:solidFill>
                <a:srgbClr val="BCE4FA"/>
              </a:solidFill>
              <a:prstDash val="solid"/>
              <a:round/>
              <a:headEnd type="triangle" w="lg" len="lg"/>
              <a:tailEnd type="none" w="sm" len="sm"/>
            </a:ln>
          </p:spPr>
        </p:cxnSp>
        <p:sp>
          <p:nvSpPr>
            <p:cNvPr id="90" name="Google Shape;143;p20">
              <a:extLst>
                <a:ext uri="{FF2B5EF4-FFF2-40B4-BE49-F238E27FC236}">
                  <a16:creationId xmlns:a16="http://schemas.microsoft.com/office/drawing/2014/main" xmlns="" id="{D1E2B8FD-7204-1C47-A773-2A66B67809B9}"/>
                </a:ext>
              </a:extLst>
            </p:cNvPr>
            <p:cNvSpPr/>
            <p:nvPr/>
          </p:nvSpPr>
          <p:spPr>
            <a:xfrm>
              <a:off x="1455715" y="1935000"/>
              <a:ext cx="256641" cy="257091"/>
            </a:xfrm>
            <a:prstGeom prst="ellipse">
              <a:avLst/>
            </a:prstGeom>
            <a:solidFill>
              <a:srgbClr val="BCE4FA"/>
            </a:solidFill>
            <a:ln w="9525" cap="flat" cmpd="sng">
              <a:solidFill>
                <a:srgbClr val="BCE4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 dirty="0">
                  <a:solidFill>
                    <a:srgbClr val="00497B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dirty="0"/>
            </a:p>
          </p:txBody>
        </p:sp>
      </p:grpSp>
      <p:grpSp>
        <p:nvGrpSpPr>
          <p:cNvPr id="91" name="Google Shape;144;p20">
            <a:extLst>
              <a:ext uri="{FF2B5EF4-FFF2-40B4-BE49-F238E27FC236}">
                <a16:creationId xmlns:a16="http://schemas.microsoft.com/office/drawing/2014/main" xmlns="" id="{B39B80C1-9480-BC49-B83E-C99102454688}"/>
              </a:ext>
            </a:extLst>
          </p:cNvPr>
          <p:cNvGrpSpPr/>
          <p:nvPr/>
        </p:nvGrpSpPr>
        <p:grpSpPr>
          <a:xfrm>
            <a:off x="1688179" y="2639470"/>
            <a:ext cx="2160000" cy="342000"/>
            <a:chOff x="1234977" y="1665000"/>
            <a:chExt cx="1620889" cy="257091"/>
          </a:xfrm>
        </p:grpSpPr>
        <p:cxnSp>
          <p:nvCxnSpPr>
            <p:cNvPr id="92" name="Google Shape;145;p20">
              <a:extLst>
                <a:ext uri="{FF2B5EF4-FFF2-40B4-BE49-F238E27FC236}">
                  <a16:creationId xmlns:a16="http://schemas.microsoft.com/office/drawing/2014/main" xmlns="" id="{CB933FB6-2DA4-D148-B61B-B37E309986A5}"/>
                </a:ext>
              </a:extLst>
            </p:cNvPr>
            <p:cNvCxnSpPr/>
            <p:nvPr/>
          </p:nvCxnSpPr>
          <p:spPr>
            <a:xfrm rot="10800000">
              <a:off x="1234977" y="1809796"/>
              <a:ext cx="1620889" cy="0"/>
            </a:xfrm>
            <a:prstGeom prst="straightConnector1">
              <a:avLst/>
            </a:prstGeom>
            <a:solidFill>
              <a:srgbClr val="001A8C"/>
            </a:solidFill>
            <a:ln w="19050" cap="flat" cmpd="sng">
              <a:solidFill>
                <a:srgbClr val="BCE4FA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93" name="Google Shape;146;p20">
              <a:extLst>
                <a:ext uri="{FF2B5EF4-FFF2-40B4-BE49-F238E27FC236}">
                  <a16:creationId xmlns:a16="http://schemas.microsoft.com/office/drawing/2014/main" xmlns="" id="{2CA23CF8-6B50-6241-B47F-59C2DC2479D1}"/>
                </a:ext>
              </a:extLst>
            </p:cNvPr>
            <p:cNvSpPr/>
            <p:nvPr/>
          </p:nvSpPr>
          <p:spPr>
            <a:xfrm>
              <a:off x="2403731" y="1665000"/>
              <a:ext cx="256641" cy="257091"/>
            </a:xfrm>
            <a:prstGeom prst="ellipse">
              <a:avLst/>
            </a:prstGeom>
            <a:solidFill>
              <a:srgbClr val="BCE4FA"/>
            </a:solidFill>
            <a:ln w="9525" cap="flat" cmpd="sng">
              <a:solidFill>
                <a:srgbClr val="BCE4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 dirty="0">
                  <a:solidFill>
                    <a:srgbClr val="00497B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/>
            </a:p>
          </p:txBody>
        </p:sp>
      </p:grpSp>
      <p:sp>
        <p:nvSpPr>
          <p:cNvPr id="94" name="Google Shape;147;p20">
            <a:extLst>
              <a:ext uri="{FF2B5EF4-FFF2-40B4-BE49-F238E27FC236}">
                <a16:creationId xmlns:a16="http://schemas.microsoft.com/office/drawing/2014/main" xmlns="" id="{EEA1D3FA-60B0-1040-AE21-F98A7DE630F1}"/>
              </a:ext>
            </a:extLst>
          </p:cNvPr>
          <p:cNvSpPr/>
          <p:nvPr/>
        </p:nvSpPr>
        <p:spPr>
          <a:xfrm>
            <a:off x="563978" y="2256902"/>
            <a:ext cx="1007999" cy="1007999"/>
          </a:xfrm>
          <a:prstGeom prst="ellipse">
            <a:avLst/>
          </a:prstGeom>
          <a:noFill/>
          <a:ln w="19050" cap="flat" cmpd="sng">
            <a:solidFill>
              <a:srgbClr val="001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148;p20">
            <a:extLst>
              <a:ext uri="{FF2B5EF4-FFF2-40B4-BE49-F238E27FC236}">
                <a16:creationId xmlns:a16="http://schemas.microsoft.com/office/drawing/2014/main" xmlns="" id="{BA37BE03-77AB-D042-B470-ECC99FDCABAB}"/>
              </a:ext>
            </a:extLst>
          </p:cNvPr>
          <p:cNvGrpSpPr/>
          <p:nvPr/>
        </p:nvGrpSpPr>
        <p:grpSpPr>
          <a:xfrm>
            <a:off x="689256" y="2318811"/>
            <a:ext cx="693064" cy="748352"/>
            <a:chOff x="-736706" y="2026443"/>
            <a:chExt cx="506413" cy="547688"/>
          </a:xfrm>
        </p:grpSpPr>
        <p:sp>
          <p:nvSpPr>
            <p:cNvPr id="96" name="Google Shape;149;p20">
              <a:extLst>
                <a:ext uri="{FF2B5EF4-FFF2-40B4-BE49-F238E27FC236}">
                  <a16:creationId xmlns:a16="http://schemas.microsoft.com/office/drawing/2014/main" xmlns="" id="{F13E0E44-6921-144B-8896-4BE1BFA4D81F}"/>
                </a:ext>
              </a:extLst>
            </p:cNvPr>
            <p:cNvSpPr/>
            <p:nvPr/>
          </p:nvSpPr>
          <p:spPr>
            <a:xfrm>
              <a:off x="-736706" y="2201068"/>
              <a:ext cx="506413" cy="3095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061" y="80000"/>
                  </a:moveTo>
                  <a:lnTo>
                    <a:pt x="53463" y="80410"/>
                  </a:lnTo>
                  <a:lnTo>
                    <a:pt x="50907" y="80890"/>
                  </a:lnTo>
                  <a:lnTo>
                    <a:pt x="48268" y="81301"/>
                  </a:lnTo>
                  <a:lnTo>
                    <a:pt x="48938" y="83972"/>
                  </a:lnTo>
                  <a:lnTo>
                    <a:pt x="49525" y="86506"/>
                  </a:lnTo>
                  <a:lnTo>
                    <a:pt x="50153" y="88972"/>
                  </a:lnTo>
                  <a:lnTo>
                    <a:pt x="53756" y="88082"/>
                  </a:lnTo>
                  <a:lnTo>
                    <a:pt x="57402" y="87123"/>
                  </a:lnTo>
                  <a:lnTo>
                    <a:pt x="56941" y="84589"/>
                  </a:lnTo>
                  <a:lnTo>
                    <a:pt x="56480" y="82328"/>
                  </a:lnTo>
                  <a:lnTo>
                    <a:pt x="56061" y="80000"/>
                  </a:lnTo>
                  <a:close/>
                  <a:moveTo>
                    <a:pt x="69175" y="77808"/>
                  </a:moveTo>
                  <a:lnTo>
                    <a:pt x="66452" y="78150"/>
                  </a:lnTo>
                  <a:lnTo>
                    <a:pt x="63896" y="78630"/>
                  </a:lnTo>
                  <a:lnTo>
                    <a:pt x="61298" y="79246"/>
                  </a:lnTo>
                  <a:lnTo>
                    <a:pt x="61717" y="81506"/>
                  </a:lnTo>
                  <a:lnTo>
                    <a:pt x="62136" y="83698"/>
                  </a:lnTo>
                  <a:lnTo>
                    <a:pt x="62513" y="85890"/>
                  </a:lnTo>
                  <a:lnTo>
                    <a:pt x="64944" y="85273"/>
                  </a:lnTo>
                  <a:lnTo>
                    <a:pt x="67416" y="84589"/>
                  </a:lnTo>
                  <a:lnTo>
                    <a:pt x="69888" y="83972"/>
                  </a:lnTo>
                  <a:lnTo>
                    <a:pt x="69636" y="81849"/>
                  </a:lnTo>
                  <a:lnTo>
                    <a:pt x="69385" y="79794"/>
                  </a:lnTo>
                  <a:lnTo>
                    <a:pt x="69175" y="77808"/>
                  </a:lnTo>
                  <a:close/>
                  <a:moveTo>
                    <a:pt x="82081" y="75547"/>
                  </a:moveTo>
                  <a:lnTo>
                    <a:pt x="80111" y="75890"/>
                  </a:lnTo>
                  <a:lnTo>
                    <a:pt x="78142" y="76164"/>
                  </a:lnTo>
                  <a:lnTo>
                    <a:pt x="76215" y="76506"/>
                  </a:lnTo>
                  <a:lnTo>
                    <a:pt x="74329" y="77054"/>
                  </a:lnTo>
                  <a:lnTo>
                    <a:pt x="74497" y="78972"/>
                  </a:lnTo>
                  <a:lnTo>
                    <a:pt x="74706" y="80753"/>
                  </a:lnTo>
                  <a:lnTo>
                    <a:pt x="74916" y="82808"/>
                  </a:lnTo>
                  <a:lnTo>
                    <a:pt x="78687" y="81849"/>
                  </a:lnTo>
                  <a:lnTo>
                    <a:pt x="82416" y="80821"/>
                  </a:lnTo>
                  <a:lnTo>
                    <a:pt x="82290" y="78972"/>
                  </a:lnTo>
                  <a:lnTo>
                    <a:pt x="82164" y="77191"/>
                  </a:lnTo>
                  <a:lnTo>
                    <a:pt x="82081" y="75547"/>
                  </a:lnTo>
                  <a:close/>
                  <a:moveTo>
                    <a:pt x="94860" y="73356"/>
                  </a:moveTo>
                  <a:lnTo>
                    <a:pt x="91089" y="73972"/>
                  </a:lnTo>
                  <a:lnTo>
                    <a:pt x="87402" y="74589"/>
                  </a:lnTo>
                  <a:lnTo>
                    <a:pt x="87402" y="79589"/>
                  </a:lnTo>
                  <a:lnTo>
                    <a:pt x="90000" y="79041"/>
                  </a:lnTo>
                  <a:lnTo>
                    <a:pt x="92472" y="78356"/>
                  </a:lnTo>
                  <a:lnTo>
                    <a:pt x="94860" y="77602"/>
                  </a:lnTo>
                  <a:lnTo>
                    <a:pt x="94860" y="73356"/>
                  </a:lnTo>
                  <a:close/>
                  <a:moveTo>
                    <a:pt x="107681" y="71095"/>
                  </a:moveTo>
                  <a:lnTo>
                    <a:pt x="103952" y="71780"/>
                  </a:lnTo>
                  <a:lnTo>
                    <a:pt x="100265" y="72465"/>
                  </a:lnTo>
                  <a:lnTo>
                    <a:pt x="100265" y="76438"/>
                  </a:lnTo>
                  <a:lnTo>
                    <a:pt x="102988" y="75753"/>
                  </a:lnTo>
                  <a:lnTo>
                    <a:pt x="105670" y="75068"/>
                  </a:lnTo>
                  <a:lnTo>
                    <a:pt x="106089" y="75000"/>
                  </a:lnTo>
                  <a:lnTo>
                    <a:pt x="106508" y="74931"/>
                  </a:lnTo>
                  <a:lnTo>
                    <a:pt x="106843" y="74794"/>
                  </a:lnTo>
                  <a:lnTo>
                    <a:pt x="107094" y="74589"/>
                  </a:lnTo>
                  <a:lnTo>
                    <a:pt x="107304" y="74109"/>
                  </a:lnTo>
                  <a:lnTo>
                    <a:pt x="107430" y="73493"/>
                  </a:lnTo>
                  <a:lnTo>
                    <a:pt x="107597" y="72534"/>
                  </a:lnTo>
                  <a:lnTo>
                    <a:pt x="107681" y="71095"/>
                  </a:lnTo>
                  <a:close/>
                  <a:moveTo>
                    <a:pt x="53337" y="64657"/>
                  </a:moveTo>
                  <a:lnTo>
                    <a:pt x="50363" y="65000"/>
                  </a:lnTo>
                  <a:lnTo>
                    <a:pt x="47472" y="65342"/>
                  </a:lnTo>
                  <a:lnTo>
                    <a:pt x="44497" y="65684"/>
                  </a:lnTo>
                  <a:lnTo>
                    <a:pt x="45125" y="68356"/>
                  </a:lnTo>
                  <a:lnTo>
                    <a:pt x="45712" y="70821"/>
                  </a:lnTo>
                  <a:lnTo>
                    <a:pt x="46298" y="73219"/>
                  </a:lnTo>
                  <a:lnTo>
                    <a:pt x="48393" y="72876"/>
                  </a:lnTo>
                  <a:lnTo>
                    <a:pt x="50446" y="72602"/>
                  </a:lnTo>
                  <a:lnTo>
                    <a:pt x="52500" y="72191"/>
                  </a:lnTo>
                  <a:lnTo>
                    <a:pt x="54594" y="71575"/>
                  </a:lnTo>
                  <a:lnTo>
                    <a:pt x="53966" y="68082"/>
                  </a:lnTo>
                  <a:lnTo>
                    <a:pt x="53337" y="64657"/>
                  </a:lnTo>
                  <a:close/>
                  <a:moveTo>
                    <a:pt x="67541" y="63356"/>
                  </a:moveTo>
                  <a:lnTo>
                    <a:pt x="65279" y="63493"/>
                  </a:lnTo>
                  <a:lnTo>
                    <a:pt x="63100" y="63698"/>
                  </a:lnTo>
                  <a:lnTo>
                    <a:pt x="60963" y="63972"/>
                  </a:lnTo>
                  <a:lnTo>
                    <a:pt x="58617" y="64315"/>
                  </a:lnTo>
                  <a:lnTo>
                    <a:pt x="59036" y="66506"/>
                  </a:lnTo>
                  <a:lnTo>
                    <a:pt x="59413" y="68630"/>
                  </a:lnTo>
                  <a:lnTo>
                    <a:pt x="59790" y="70890"/>
                  </a:lnTo>
                  <a:lnTo>
                    <a:pt x="62639" y="70479"/>
                  </a:lnTo>
                  <a:lnTo>
                    <a:pt x="65488" y="70000"/>
                  </a:lnTo>
                  <a:lnTo>
                    <a:pt x="68254" y="69315"/>
                  </a:lnTo>
                  <a:lnTo>
                    <a:pt x="67918" y="66232"/>
                  </a:lnTo>
                  <a:lnTo>
                    <a:pt x="67541" y="63356"/>
                  </a:lnTo>
                  <a:close/>
                  <a:moveTo>
                    <a:pt x="81745" y="61712"/>
                  </a:moveTo>
                  <a:lnTo>
                    <a:pt x="78687" y="62054"/>
                  </a:lnTo>
                  <a:lnTo>
                    <a:pt x="75712" y="62328"/>
                  </a:lnTo>
                  <a:lnTo>
                    <a:pt x="72695" y="62671"/>
                  </a:lnTo>
                  <a:lnTo>
                    <a:pt x="72946" y="64794"/>
                  </a:lnTo>
                  <a:lnTo>
                    <a:pt x="73156" y="66712"/>
                  </a:lnTo>
                  <a:lnTo>
                    <a:pt x="73449" y="68561"/>
                  </a:lnTo>
                  <a:lnTo>
                    <a:pt x="76256" y="68082"/>
                  </a:lnTo>
                  <a:lnTo>
                    <a:pt x="79022" y="67602"/>
                  </a:lnTo>
                  <a:lnTo>
                    <a:pt x="81745" y="67191"/>
                  </a:lnTo>
                  <a:lnTo>
                    <a:pt x="81745" y="61712"/>
                  </a:lnTo>
                  <a:close/>
                  <a:moveTo>
                    <a:pt x="95698" y="60273"/>
                  </a:moveTo>
                  <a:lnTo>
                    <a:pt x="91298" y="60753"/>
                  </a:lnTo>
                  <a:lnTo>
                    <a:pt x="87025" y="61164"/>
                  </a:lnTo>
                  <a:lnTo>
                    <a:pt x="87025" y="66301"/>
                  </a:lnTo>
                  <a:lnTo>
                    <a:pt x="89958" y="65753"/>
                  </a:lnTo>
                  <a:lnTo>
                    <a:pt x="92765" y="65205"/>
                  </a:lnTo>
                  <a:lnTo>
                    <a:pt x="95572" y="64726"/>
                  </a:lnTo>
                  <a:lnTo>
                    <a:pt x="95614" y="63219"/>
                  </a:lnTo>
                  <a:lnTo>
                    <a:pt x="95656" y="61712"/>
                  </a:lnTo>
                  <a:lnTo>
                    <a:pt x="95698" y="60273"/>
                  </a:lnTo>
                  <a:close/>
                  <a:moveTo>
                    <a:pt x="109650" y="58767"/>
                  </a:moveTo>
                  <a:lnTo>
                    <a:pt x="106717" y="59109"/>
                  </a:lnTo>
                  <a:lnTo>
                    <a:pt x="103784" y="59383"/>
                  </a:lnTo>
                  <a:lnTo>
                    <a:pt x="100977" y="59726"/>
                  </a:lnTo>
                  <a:lnTo>
                    <a:pt x="100893" y="61780"/>
                  </a:lnTo>
                  <a:lnTo>
                    <a:pt x="100810" y="63904"/>
                  </a:lnTo>
                  <a:lnTo>
                    <a:pt x="103659" y="63424"/>
                  </a:lnTo>
                  <a:lnTo>
                    <a:pt x="106424" y="62876"/>
                  </a:lnTo>
                  <a:lnTo>
                    <a:pt x="109148" y="62465"/>
                  </a:lnTo>
                  <a:lnTo>
                    <a:pt x="109315" y="61232"/>
                  </a:lnTo>
                  <a:lnTo>
                    <a:pt x="109483" y="60068"/>
                  </a:lnTo>
                  <a:lnTo>
                    <a:pt x="109650" y="58767"/>
                  </a:lnTo>
                  <a:close/>
                  <a:moveTo>
                    <a:pt x="50614" y="49383"/>
                  </a:moveTo>
                  <a:lnTo>
                    <a:pt x="47304" y="49589"/>
                  </a:lnTo>
                  <a:lnTo>
                    <a:pt x="44036" y="49794"/>
                  </a:lnTo>
                  <a:lnTo>
                    <a:pt x="40726" y="50000"/>
                  </a:lnTo>
                  <a:lnTo>
                    <a:pt x="41312" y="52534"/>
                  </a:lnTo>
                  <a:lnTo>
                    <a:pt x="41899" y="55000"/>
                  </a:lnTo>
                  <a:lnTo>
                    <a:pt x="42527" y="57534"/>
                  </a:lnTo>
                  <a:lnTo>
                    <a:pt x="45586" y="57191"/>
                  </a:lnTo>
                  <a:lnTo>
                    <a:pt x="48729" y="56780"/>
                  </a:lnTo>
                  <a:lnTo>
                    <a:pt x="51871" y="56438"/>
                  </a:lnTo>
                  <a:lnTo>
                    <a:pt x="51452" y="54041"/>
                  </a:lnTo>
                  <a:lnTo>
                    <a:pt x="51033" y="51712"/>
                  </a:lnTo>
                  <a:lnTo>
                    <a:pt x="50614" y="49383"/>
                  </a:lnTo>
                  <a:close/>
                  <a:moveTo>
                    <a:pt x="65991" y="48767"/>
                  </a:moveTo>
                  <a:lnTo>
                    <a:pt x="63477" y="48904"/>
                  </a:lnTo>
                  <a:lnTo>
                    <a:pt x="60963" y="48904"/>
                  </a:lnTo>
                  <a:lnTo>
                    <a:pt x="58449" y="49041"/>
                  </a:lnTo>
                  <a:lnTo>
                    <a:pt x="55977" y="49383"/>
                  </a:lnTo>
                  <a:lnTo>
                    <a:pt x="56354" y="51643"/>
                  </a:lnTo>
                  <a:lnTo>
                    <a:pt x="56773" y="53698"/>
                  </a:lnTo>
                  <a:lnTo>
                    <a:pt x="57150" y="55958"/>
                  </a:lnTo>
                  <a:lnTo>
                    <a:pt x="60293" y="55616"/>
                  </a:lnTo>
                  <a:lnTo>
                    <a:pt x="63477" y="55273"/>
                  </a:lnTo>
                  <a:lnTo>
                    <a:pt x="66662" y="54931"/>
                  </a:lnTo>
                  <a:lnTo>
                    <a:pt x="66326" y="51849"/>
                  </a:lnTo>
                  <a:lnTo>
                    <a:pt x="65991" y="48767"/>
                  </a:lnTo>
                  <a:close/>
                  <a:moveTo>
                    <a:pt x="81243" y="48013"/>
                  </a:moveTo>
                  <a:lnTo>
                    <a:pt x="76215" y="48287"/>
                  </a:lnTo>
                  <a:lnTo>
                    <a:pt x="71229" y="48561"/>
                  </a:lnTo>
                  <a:lnTo>
                    <a:pt x="71438" y="50479"/>
                  </a:lnTo>
                  <a:lnTo>
                    <a:pt x="71648" y="52397"/>
                  </a:lnTo>
                  <a:lnTo>
                    <a:pt x="71857" y="54520"/>
                  </a:lnTo>
                  <a:lnTo>
                    <a:pt x="73826" y="54178"/>
                  </a:lnTo>
                  <a:lnTo>
                    <a:pt x="75754" y="54041"/>
                  </a:lnTo>
                  <a:lnTo>
                    <a:pt x="77681" y="53767"/>
                  </a:lnTo>
                  <a:lnTo>
                    <a:pt x="79608" y="53561"/>
                  </a:lnTo>
                  <a:lnTo>
                    <a:pt x="81452" y="53082"/>
                  </a:lnTo>
                  <a:lnTo>
                    <a:pt x="81368" y="50479"/>
                  </a:lnTo>
                  <a:lnTo>
                    <a:pt x="81243" y="48013"/>
                  </a:lnTo>
                  <a:close/>
                  <a:moveTo>
                    <a:pt x="93058" y="47328"/>
                  </a:moveTo>
                  <a:lnTo>
                    <a:pt x="89706" y="47465"/>
                  </a:lnTo>
                  <a:lnTo>
                    <a:pt x="86396" y="47945"/>
                  </a:lnTo>
                  <a:lnTo>
                    <a:pt x="86522" y="50342"/>
                  </a:lnTo>
                  <a:lnTo>
                    <a:pt x="86648" y="52808"/>
                  </a:lnTo>
                  <a:lnTo>
                    <a:pt x="91466" y="52328"/>
                  </a:lnTo>
                  <a:lnTo>
                    <a:pt x="96243" y="51780"/>
                  </a:lnTo>
                  <a:lnTo>
                    <a:pt x="96326" y="50273"/>
                  </a:lnTo>
                  <a:lnTo>
                    <a:pt x="96410" y="48904"/>
                  </a:lnTo>
                  <a:lnTo>
                    <a:pt x="96494" y="47328"/>
                  </a:lnTo>
                  <a:lnTo>
                    <a:pt x="93058" y="47328"/>
                  </a:lnTo>
                  <a:close/>
                  <a:moveTo>
                    <a:pt x="107011" y="46849"/>
                  </a:moveTo>
                  <a:lnTo>
                    <a:pt x="102653" y="46849"/>
                  </a:lnTo>
                  <a:lnTo>
                    <a:pt x="102150" y="46986"/>
                  </a:lnTo>
                  <a:lnTo>
                    <a:pt x="101815" y="47328"/>
                  </a:lnTo>
                  <a:lnTo>
                    <a:pt x="101606" y="47945"/>
                  </a:lnTo>
                  <a:lnTo>
                    <a:pt x="101522" y="48698"/>
                  </a:lnTo>
                  <a:lnTo>
                    <a:pt x="101522" y="49452"/>
                  </a:lnTo>
                  <a:lnTo>
                    <a:pt x="101522" y="50205"/>
                  </a:lnTo>
                  <a:lnTo>
                    <a:pt x="101522" y="51301"/>
                  </a:lnTo>
                  <a:lnTo>
                    <a:pt x="106340" y="50684"/>
                  </a:lnTo>
                  <a:lnTo>
                    <a:pt x="111033" y="50205"/>
                  </a:lnTo>
                  <a:lnTo>
                    <a:pt x="111201" y="48972"/>
                  </a:lnTo>
                  <a:lnTo>
                    <a:pt x="111368" y="47945"/>
                  </a:lnTo>
                  <a:lnTo>
                    <a:pt x="111494" y="46849"/>
                  </a:lnTo>
                  <a:lnTo>
                    <a:pt x="107011" y="46849"/>
                  </a:lnTo>
                  <a:close/>
                  <a:moveTo>
                    <a:pt x="53296" y="34520"/>
                  </a:moveTo>
                  <a:lnTo>
                    <a:pt x="53882" y="37739"/>
                  </a:lnTo>
                  <a:lnTo>
                    <a:pt x="54469" y="40958"/>
                  </a:lnTo>
                  <a:lnTo>
                    <a:pt x="57988" y="40753"/>
                  </a:lnTo>
                  <a:lnTo>
                    <a:pt x="61466" y="40547"/>
                  </a:lnTo>
                  <a:lnTo>
                    <a:pt x="65111" y="40342"/>
                  </a:lnTo>
                  <a:lnTo>
                    <a:pt x="64818" y="38219"/>
                  </a:lnTo>
                  <a:lnTo>
                    <a:pt x="64608" y="36369"/>
                  </a:lnTo>
                  <a:lnTo>
                    <a:pt x="64399" y="34520"/>
                  </a:lnTo>
                  <a:lnTo>
                    <a:pt x="53296" y="34520"/>
                  </a:lnTo>
                  <a:close/>
                  <a:moveTo>
                    <a:pt x="69678" y="34452"/>
                  </a:moveTo>
                  <a:lnTo>
                    <a:pt x="70013" y="37328"/>
                  </a:lnTo>
                  <a:lnTo>
                    <a:pt x="70307" y="40136"/>
                  </a:lnTo>
                  <a:lnTo>
                    <a:pt x="75712" y="39863"/>
                  </a:lnTo>
                  <a:lnTo>
                    <a:pt x="81075" y="39657"/>
                  </a:lnTo>
                  <a:lnTo>
                    <a:pt x="80949" y="37808"/>
                  </a:lnTo>
                  <a:lnTo>
                    <a:pt x="80865" y="36095"/>
                  </a:lnTo>
                  <a:lnTo>
                    <a:pt x="80782" y="34452"/>
                  </a:lnTo>
                  <a:lnTo>
                    <a:pt x="69678" y="34452"/>
                  </a:lnTo>
                  <a:close/>
                  <a:moveTo>
                    <a:pt x="102402" y="34452"/>
                  </a:moveTo>
                  <a:lnTo>
                    <a:pt x="102276" y="36438"/>
                  </a:lnTo>
                  <a:lnTo>
                    <a:pt x="102150" y="38630"/>
                  </a:lnTo>
                  <a:lnTo>
                    <a:pt x="105796" y="38356"/>
                  </a:lnTo>
                  <a:lnTo>
                    <a:pt x="109357" y="38219"/>
                  </a:lnTo>
                  <a:lnTo>
                    <a:pt x="112877" y="38082"/>
                  </a:lnTo>
                  <a:lnTo>
                    <a:pt x="113044" y="36917"/>
                  </a:lnTo>
                  <a:lnTo>
                    <a:pt x="113212" y="35753"/>
                  </a:lnTo>
                  <a:lnTo>
                    <a:pt x="113421" y="34452"/>
                  </a:lnTo>
                  <a:lnTo>
                    <a:pt x="102402" y="34452"/>
                  </a:lnTo>
                  <a:close/>
                  <a:moveTo>
                    <a:pt x="36913" y="34383"/>
                  </a:moveTo>
                  <a:lnTo>
                    <a:pt x="37500" y="36917"/>
                  </a:lnTo>
                  <a:lnTo>
                    <a:pt x="38086" y="39315"/>
                  </a:lnTo>
                  <a:lnTo>
                    <a:pt x="38673" y="41643"/>
                  </a:lnTo>
                  <a:lnTo>
                    <a:pt x="41270" y="41575"/>
                  </a:lnTo>
                  <a:lnTo>
                    <a:pt x="43868" y="41438"/>
                  </a:lnTo>
                  <a:lnTo>
                    <a:pt x="46508" y="41301"/>
                  </a:lnTo>
                  <a:lnTo>
                    <a:pt x="49148" y="41027"/>
                  </a:lnTo>
                  <a:lnTo>
                    <a:pt x="48729" y="38767"/>
                  </a:lnTo>
                  <a:lnTo>
                    <a:pt x="48268" y="36506"/>
                  </a:lnTo>
                  <a:lnTo>
                    <a:pt x="47891" y="34383"/>
                  </a:lnTo>
                  <a:lnTo>
                    <a:pt x="36913" y="34383"/>
                  </a:lnTo>
                  <a:close/>
                  <a:moveTo>
                    <a:pt x="91550" y="34315"/>
                  </a:moveTo>
                  <a:lnTo>
                    <a:pt x="85977" y="34315"/>
                  </a:lnTo>
                  <a:lnTo>
                    <a:pt x="86061" y="36095"/>
                  </a:lnTo>
                  <a:lnTo>
                    <a:pt x="86103" y="37671"/>
                  </a:lnTo>
                  <a:lnTo>
                    <a:pt x="86145" y="39452"/>
                  </a:lnTo>
                  <a:lnTo>
                    <a:pt x="89790" y="39246"/>
                  </a:lnTo>
                  <a:lnTo>
                    <a:pt x="93351" y="39041"/>
                  </a:lnTo>
                  <a:lnTo>
                    <a:pt x="96913" y="38835"/>
                  </a:lnTo>
                  <a:lnTo>
                    <a:pt x="97081" y="36575"/>
                  </a:lnTo>
                  <a:lnTo>
                    <a:pt x="97206" y="34315"/>
                  </a:lnTo>
                  <a:lnTo>
                    <a:pt x="91550" y="34315"/>
                  </a:lnTo>
                  <a:close/>
                  <a:moveTo>
                    <a:pt x="14958" y="0"/>
                  </a:moveTo>
                  <a:lnTo>
                    <a:pt x="19064" y="68"/>
                  </a:lnTo>
                  <a:lnTo>
                    <a:pt x="20027" y="273"/>
                  </a:lnTo>
                  <a:lnTo>
                    <a:pt x="20949" y="753"/>
                  </a:lnTo>
                  <a:lnTo>
                    <a:pt x="21871" y="1369"/>
                  </a:lnTo>
                  <a:lnTo>
                    <a:pt x="22500" y="1917"/>
                  </a:lnTo>
                  <a:lnTo>
                    <a:pt x="23128" y="2260"/>
                  </a:lnTo>
                  <a:lnTo>
                    <a:pt x="23840" y="2465"/>
                  </a:lnTo>
                  <a:lnTo>
                    <a:pt x="25181" y="2808"/>
                  </a:lnTo>
                  <a:lnTo>
                    <a:pt x="26438" y="3493"/>
                  </a:lnTo>
                  <a:lnTo>
                    <a:pt x="27527" y="4315"/>
                  </a:lnTo>
                  <a:lnTo>
                    <a:pt x="28533" y="5547"/>
                  </a:lnTo>
                  <a:lnTo>
                    <a:pt x="29413" y="6986"/>
                  </a:lnTo>
                  <a:lnTo>
                    <a:pt x="30209" y="8698"/>
                  </a:lnTo>
                  <a:lnTo>
                    <a:pt x="30837" y="10616"/>
                  </a:lnTo>
                  <a:lnTo>
                    <a:pt x="32555" y="16986"/>
                  </a:lnTo>
                  <a:lnTo>
                    <a:pt x="34106" y="23356"/>
                  </a:lnTo>
                  <a:lnTo>
                    <a:pt x="34399" y="24315"/>
                  </a:lnTo>
                  <a:lnTo>
                    <a:pt x="34734" y="25068"/>
                  </a:lnTo>
                  <a:lnTo>
                    <a:pt x="35153" y="25547"/>
                  </a:lnTo>
                  <a:lnTo>
                    <a:pt x="35698" y="25821"/>
                  </a:lnTo>
                  <a:lnTo>
                    <a:pt x="36410" y="25890"/>
                  </a:lnTo>
                  <a:lnTo>
                    <a:pt x="39762" y="25821"/>
                  </a:lnTo>
                  <a:lnTo>
                    <a:pt x="43156" y="25821"/>
                  </a:lnTo>
                  <a:lnTo>
                    <a:pt x="120000" y="25821"/>
                  </a:lnTo>
                  <a:lnTo>
                    <a:pt x="119078" y="31849"/>
                  </a:lnTo>
                  <a:lnTo>
                    <a:pt x="118198" y="37602"/>
                  </a:lnTo>
                  <a:lnTo>
                    <a:pt x="117318" y="43356"/>
                  </a:lnTo>
                  <a:lnTo>
                    <a:pt x="111871" y="79178"/>
                  </a:lnTo>
                  <a:lnTo>
                    <a:pt x="111703" y="80273"/>
                  </a:lnTo>
                  <a:lnTo>
                    <a:pt x="111578" y="81027"/>
                  </a:lnTo>
                  <a:lnTo>
                    <a:pt x="111410" y="81506"/>
                  </a:lnTo>
                  <a:lnTo>
                    <a:pt x="111159" y="81917"/>
                  </a:lnTo>
                  <a:lnTo>
                    <a:pt x="110824" y="82191"/>
                  </a:lnTo>
                  <a:lnTo>
                    <a:pt x="110321" y="82328"/>
                  </a:lnTo>
                  <a:lnTo>
                    <a:pt x="109692" y="82534"/>
                  </a:lnTo>
                  <a:lnTo>
                    <a:pt x="76340" y="90958"/>
                  </a:lnTo>
                  <a:lnTo>
                    <a:pt x="51578" y="97054"/>
                  </a:lnTo>
                  <a:lnTo>
                    <a:pt x="50698" y="97397"/>
                  </a:lnTo>
                  <a:lnTo>
                    <a:pt x="49860" y="97876"/>
                  </a:lnTo>
                  <a:lnTo>
                    <a:pt x="49148" y="98561"/>
                  </a:lnTo>
                  <a:lnTo>
                    <a:pt x="48519" y="99657"/>
                  </a:lnTo>
                  <a:lnTo>
                    <a:pt x="47555" y="101369"/>
                  </a:lnTo>
                  <a:lnTo>
                    <a:pt x="46634" y="102876"/>
                  </a:lnTo>
                  <a:lnTo>
                    <a:pt x="45628" y="104520"/>
                  </a:lnTo>
                  <a:lnTo>
                    <a:pt x="44622" y="106506"/>
                  </a:lnTo>
                  <a:lnTo>
                    <a:pt x="43701" y="108561"/>
                  </a:lnTo>
                  <a:lnTo>
                    <a:pt x="42946" y="110753"/>
                  </a:lnTo>
                  <a:lnTo>
                    <a:pt x="42318" y="113150"/>
                  </a:lnTo>
                  <a:lnTo>
                    <a:pt x="41941" y="114109"/>
                  </a:lnTo>
                  <a:lnTo>
                    <a:pt x="41522" y="114931"/>
                  </a:lnTo>
                  <a:lnTo>
                    <a:pt x="40935" y="115616"/>
                  </a:lnTo>
                  <a:lnTo>
                    <a:pt x="39804" y="116575"/>
                  </a:lnTo>
                  <a:lnTo>
                    <a:pt x="38798" y="117671"/>
                  </a:lnTo>
                  <a:lnTo>
                    <a:pt x="37709" y="118835"/>
                  </a:lnTo>
                  <a:lnTo>
                    <a:pt x="37248" y="119383"/>
                  </a:lnTo>
                  <a:lnTo>
                    <a:pt x="36745" y="120000"/>
                  </a:lnTo>
                  <a:lnTo>
                    <a:pt x="36620" y="117876"/>
                  </a:lnTo>
                  <a:lnTo>
                    <a:pt x="36662" y="115890"/>
                  </a:lnTo>
                  <a:lnTo>
                    <a:pt x="36787" y="113972"/>
                  </a:lnTo>
                  <a:lnTo>
                    <a:pt x="37081" y="112054"/>
                  </a:lnTo>
                  <a:lnTo>
                    <a:pt x="37793" y="108972"/>
                  </a:lnTo>
                  <a:lnTo>
                    <a:pt x="38673" y="106095"/>
                  </a:lnTo>
                  <a:lnTo>
                    <a:pt x="39678" y="103424"/>
                  </a:lnTo>
                  <a:lnTo>
                    <a:pt x="40851" y="100821"/>
                  </a:lnTo>
                  <a:lnTo>
                    <a:pt x="42150" y="98356"/>
                  </a:lnTo>
                  <a:lnTo>
                    <a:pt x="43826" y="95547"/>
                  </a:lnTo>
                  <a:lnTo>
                    <a:pt x="45502" y="92602"/>
                  </a:lnTo>
                  <a:lnTo>
                    <a:pt x="43659" y="85068"/>
                  </a:lnTo>
                  <a:lnTo>
                    <a:pt x="41857" y="77534"/>
                  </a:lnTo>
                  <a:lnTo>
                    <a:pt x="26438" y="15000"/>
                  </a:lnTo>
                  <a:lnTo>
                    <a:pt x="26061" y="13698"/>
                  </a:lnTo>
                  <a:lnTo>
                    <a:pt x="25516" y="12602"/>
                  </a:lnTo>
                  <a:lnTo>
                    <a:pt x="24888" y="11712"/>
                  </a:lnTo>
                  <a:lnTo>
                    <a:pt x="24134" y="11027"/>
                  </a:lnTo>
                  <a:lnTo>
                    <a:pt x="23589" y="10753"/>
                  </a:lnTo>
                  <a:lnTo>
                    <a:pt x="23086" y="10616"/>
                  </a:lnTo>
                  <a:lnTo>
                    <a:pt x="22625" y="10890"/>
                  </a:lnTo>
                  <a:lnTo>
                    <a:pt x="22164" y="11438"/>
                  </a:lnTo>
                  <a:lnTo>
                    <a:pt x="21536" y="12123"/>
                  </a:lnTo>
                  <a:lnTo>
                    <a:pt x="20865" y="12602"/>
                  </a:lnTo>
                  <a:lnTo>
                    <a:pt x="20153" y="12808"/>
                  </a:lnTo>
                  <a:lnTo>
                    <a:pt x="19399" y="12945"/>
                  </a:lnTo>
                  <a:lnTo>
                    <a:pt x="11731" y="12945"/>
                  </a:lnTo>
                  <a:lnTo>
                    <a:pt x="4064" y="12876"/>
                  </a:lnTo>
                  <a:lnTo>
                    <a:pt x="3058" y="12739"/>
                  </a:lnTo>
                  <a:lnTo>
                    <a:pt x="2136" y="12260"/>
                  </a:lnTo>
                  <a:lnTo>
                    <a:pt x="1382" y="11438"/>
                  </a:lnTo>
                  <a:lnTo>
                    <a:pt x="754" y="10410"/>
                  </a:lnTo>
                  <a:lnTo>
                    <a:pt x="293" y="9178"/>
                  </a:lnTo>
                  <a:lnTo>
                    <a:pt x="41" y="7739"/>
                  </a:lnTo>
                  <a:lnTo>
                    <a:pt x="0" y="6095"/>
                  </a:lnTo>
                  <a:lnTo>
                    <a:pt x="167" y="4726"/>
                  </a:lnTo>
                  <a:lnTo>
                    <a:pt x="460" y="3356"/>
                  </a:lnTo>
                  <a:lnTo>
                    <a:pt x="963" y="2260"/>
                  </a:lnTo>
                  <a:lnTo>
                    <a:pt x="1550" y="1301"/>
                  </a:lnTo>
                  <a:lnTo>
                    <a:pt x="2262" y="616"/>
                  </a:lnTo>
                  <a:lnTo>
                    <a:pt x="3142" y="205"/>
                  </a:lnTo>
                  <a:lnTo>
                    <a:pt x="4064" y="68"/>
                  </a:lnTo>
                  <a:lnTo>
                    <a:pt x="7458" y="0"/>
                  </a:lnTo>
                  <a:lnTo>
                    <a:pt x="10810" y="0"/>
                  </a:lnTo>
                  <a:lnTo>
                    <a:pt x="149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50;p20">
              <a:extLst>
                <a:ext uri="{FF2B5EF4-FFF2-40B4-BE49-F238E27FC236}">
                  <a16:creationId xmlns:a16="http://schemas.microsoft.com/office/drawing/2014/main" xmlns="" id="{FCD89C2A-3AA2-5D4A-9E00-A6C763BB5960}"/>
                </a:ext>
              </a:extLst>
            </p:cNvPr>
            <p:cNvSpPr/>
            <p:nvPr/>
          </p:nvSpPr>
          <p:spPr>
            <a:xfrm>
              <a:off x="-547793" y="2026443"/>
              <a:ext cx="176213" cy="222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7896" y="1431"/>
                  </a:lnTo>
                  <a:lnTo>
                    <a:pt x="15433" y="3341"/>
                  </a:lnTo>
                  <a:lnTo>
                    <a:pt x="22612" y="5536"/>
                  </a:lnTo>
                  <a:lnTo>
                    <a:pt x="29790" y="8210"/>
                  </a:lnTo>
                  <a:lnTo>
                    <a:pt x="36490" y="11264"/>
                  </a:lnTo>
                  <a:lnTo>
                    <a:pt x="42831" y="14606"/>
                  </a:lnTo>
                  <a:lnTo>
                    <a:pt x="49052" y="18329"/>
                  </a:lnTo>
                  <a:lnTo>
                    <a:pt x="54915" y="22434"/>
                  </a:lnTo>
                  <a:lnTo>
                    <a:pt x="60538" y="26825"/>
                  </a:lnTo>
                  <a:lnTo>
                    <a:pt x="65922" y="31599"/>
                  </a:lnTo>
                  <a:lnTo>
                    <a:pt x="71425" y="37231"/>
                  </a:lnTo>
                  <a:lnTo>
                    <a:pt x="76450" y="42863"/>
                  </a:lnTo>
                  <a:lnTo>
                    <a:pt x="80757" y="48782"/>
                  </a:lnTo>
                  <a:lnTo>
                    <a:pt x="84705" y="54988"/>
                  </a:lnTo>
                  <a:lnTo>
                    <a:pt x="88055" y="61288"/>
                  </a:lnTo>
                  <a:lnTo>
                    <a:pt x="90807" y="67780"/>
                  </a:lnTo>
                  <a:lnTo>
                    <a:pt x="92961" y="74463"/>
                  </a:lnTo>
                  <a:lnTo>
                    <a:pt x="94755" y="81431"/>
                  </a:lnTo>
                  <a:lnTo>
                    <a:pt x="95952" y="88591"/>
                  </a:lnTo>
                  <a:lnTo>
                    <a:pt x="120000" y="88591"/>
                  </a:lnTo>
                  <a:lnTo>
                    <a:pt x="106959" y="98902"/>
                  </a:lnTo>
                  <a:lnTo>
                    <a:pt x="93918" y="109307"/>
                  </a:lnTo>
                  <a:lnTo>
                    <a:pt x="80638" y="120000"/>
                  </a:lnTo>
                  <a:lnTo>
                    <a:pt x="71425" y="112458"/>
                  </a:lnTo>
                  <a:lnTo>
                    <a:pt x="61734" y="104821"/>
                  </a:lnTo>
                  <a:lnTo>
                    <a:pt x="52043" y="97183"/>
                  </a:lnTo>
                  <a:lnTo>
                    <a:pt x="42472" y="89451"/>
                  </a:lnTo>
                  <a:lnTo>
                    <a:pt x="42831" y="88782"/>
                  </a:lnTo>
                  <a:lnTo>
                    <a:pt x="65922" y="88782"/>
                  </a:lnTo>
                  <a:lnTo>
                    <a:pt x="66400" y="86587"/>
                  </a:lnTo>
                  <a:lnTo>
                    <a:pt x="66759" y="84009"/>
                  </a:lnTo>
                  <a:lnTo>
                    <a:pt x="66759" y="81050"/>
                  </a:lnTo>
                  <a:lnTo>
                    <a:pt x="66520" y="77804"/>
                  </a:lnTo>
                  <a:lnTo>
                    <a:pt x="65922" y="74272"/>
                  </a:lnTo>
                  <a:lnTo>
                    <a:pt x="65204" y="70548"/>
                  </a:lnTo>
                  <a:lnTo>
                    <a:pt x="64007" y="66730"/>
                  </a:lnTo>
                  <a:lnTo>
                    <a:pt x="62811" y="62720"/>
                  </a:lnTo>
                  <a:lnTo>
                    <a:pt x="61375" y="58711"/>
                  </a:lnTo>
                  <a:lnTo>
                    <a:pt x="59820" y="54606"/>
                  </a:lnTo>
                  <a:lnTo>
                    <a:pt x="57906" y="50596"/>
                  </a:lnTo>
                  <a:lnTo>
                    <a:pt x="55992" y="46682"/>
                  </a:lnTo>
                  <a:lnTo>
                    <a:pt x="54077" y="42959"/>
                  </a:lnTo>
                  <a:lnTo>
                    <a:pt x="51804" y="39427"/>
                  </a:lnTo>
                  <a:lnTo>
                    <a:pt x="49531" y="36085"/>
                  </a:lnTo>
                  <a:lnTo>
                    <a:pt x="44865" y="30262"/>
                  </a:lnTo>
                  <a:lnTo>
                    <a:pt x="39720" y="24821"/>
                  </a:lnTo>
                  <a:lnTo>
                    <a:pt x="34097" y="19761"/>
                  </a:lnTo>
                  <a:lnTo>
                    <a:pt x="28115" y="14988"/>
                  </a:lnTo>
                  <a:lnTo>
                    <a:pt x="21774" y="10692"/>
                  </a:lnTo>
                  <a:lnTo>
                    <a:pt x="14955" y="6873"/>
                  </a:lnTo>
                  <a:lnTo>
                    <a:pt x="7657" y="32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51;p20">
              <a:extLst>
                <a:ext uri="{FF2B5EF4-FFF2-40B4-BE49-F238E27FC236}">
                  <a16:creationId xmlns:a16="http://schemas.microsoft.com/office/drawing/2014/main" xmlns="" id="{75F1A6E5-E450-2A42-ADDD-9F7B5BDA4763}"/>
                </a:ext>
              </a:extLst>
            </p:cNvPr>
            <p:cNvSpPr/>
            <p:nvPr/>
          </p:nvSpPr>
          <p:spPr>
            <a:xfrm>
              <a:off x="-582718" y="2505868"/>
              <a:ext cx="69850" cy="68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539" y="40714"/>
                  </a:moveTo>
                  <a:lnTo>
                    <a:pt x="53401" y="41938"/>
                  </a:lnTo>
                  <a:lnTo>
                    <a:pt x="48184" y="44999"/>
                  </a:lnTo>
                  <a:lnTo>
                    <a:pt x="44194" y="49285"/>
                  </a:lnTo>
                  <a:lnTo>
                    <a:pt x="41739" y="54489"/>
                  </a:lnTo>
                  <a:lnTo>
                    <a:pt x="40511" y="60612"/>
                  </a:lnTo>
                  <a:lnTo>
                    <a:pt x="41739" y="65510"/>
                  </a:lnTo>
                  <a:lnTo>
                    <a:pt x="43887" y="69795"/>
                  </a:lnTo>
                  <a:lnTo>
                    <a:pt x="46956" y="73775"/>
                  </a:lnTo>
                  <a:lnTo>
                    <a:pt x="50946" y="76836"/>
                  </a:lnTo>
                  <a:lnTo>
                    <a:pt x="55549" y="78673"/>
                  </a:lnTo>
                  <a:lnTo>
                    <a:pt x="60767" y="78979"/>
                  </a:lnTo>
                  <a:lnTo>
                    <a:pt x="65677" y="78367"/>
                  </a:lnTo>
                  <a:lnTo>
                    <a:pt x="69974" y="76224"/>
                  </a:lnTo>
                  <a:lnTo>
                    <a:pt x="74271" y="73163"/>
                  </a:lnTo>
                  <a:lnTo>
                    <a:pt x="77033" y="68877"/>
                  </a:lnTo>
                  <a:lnTo>
                    <a:pt x="78874" y="64285"/>
                  </a:lnTo>
                  <a:lnTo>
                    <a:pt x="79488" y="59387"/>
                  </a:lnTo>
                  <a:lnTo>
                    <a:pt x="78567" y="54183"/>
                  </a:lnTo>
                  <a:lnTo>
                    <a:pt x="76419" y="49897"/>
                  </a:lnTo>
                  <a:lnTo>
                    <a:pt x="73350" y="46224"/>
                  </a:lnTo>
                  <a:lnTo>
                    <a:pt x="69053" y="43163"/>
                  </a:lnTo>
                  <a:lnTo>
                    <a:pt x="64450" y="41326"/>
                  </a:lnTo>
                  <a:lnTo>
                    <a:pt x="59539" y="40714"/>
                  </a:lnTo>
                  <a:close/>
                  <a:moveTo>
                    <a:pt x="61074" y="0"/>
                  </a:moveTo>
                  <a:lnTo>
                    <a:pt x="71815" y="1224"/>
                  </a:lnTo>
                  <a:lnTo>
                    <a:pt x="81636" y="4285"/>
                  </a:lnTo>
                  <a:lnTo>
                    <a:pt x="91150" y="8571"/>
                  </a:lnTo>
                  <a:lnTo>
                    <a:pt x="99130" y="14387"/>
                  </a:lnTo>
                  <a:lnTo>
                    <a:pt x="106189" y="21734"/>
                  </a:lnTo>
                  <a:lnTo>
                    <a:pt x="112020" y="30306"/>
                  </a:lnTo>
                  <a:lnTo>
                    <a:pt x="116010" y="39489"/>
                  </a:lnTo>
                  <a:lnTo>
                    <a:pt x="119079" y="49897"/>
                  </a:lnTo>
                  <a:lnTo>
                    <a:pt x="120000" y="60612"/>
                  </a:lnTo>
                  <a:lnTo>
                    <a:pt x="119079" y="71632"/>
                  </a:lnTo>
                  <a:lnTo>
                    <a:pt x="116010" y="81428"/>
                  </a:lnTo>
                  <a:lnTo>
                    <a:pt x="111406" y="90612"/>
                  </a:lnTo>
                  <a:lnTo>
                    <a:pt x="105575" y="99183"/>
                  </a:lnTo>
                  <a:lnTo>
                    <a:pt x="98209" y="106224"/>
                  </a:lnTo>
                  <a:lnTo>
                    <a:pt x="89923" y="112040"/>
                  </a:lnTo>
                  <a:lnTo>
                    <a:pt x="80409" y="116632"/>
                  </a:lnTo>
                  <a:lnTo>
                    <a:pt x="70281" y="119081"/>
                  </a:lnTo>
                  <a:lnTo>
                    <a:pt x="59846" y="119999"/>
                  </a:lnTo>
                  <a:lnTo>
                    <a:pt x="49104" y="119081"/>
                  </a:lnTo>
                  <a:lnTo>
                    <a:pt x="38670" y="116326"/>
                  </a:lnTo>
                  <a:lnTo>
                    <a:pt x="29769" y="111428"/>
                  </a:lnTo>
                  <a:lnTo>
                    <a:pt x="21176" y="105612"/>
                  </a:lnTo>
                  <a:lnTo>
                    <a:pt x="14117" y="98265"/>
                  </a:lnTo>
                  <a:lnTo>
                    <a:pt x="7979" y="89999"/>
                  </a:lnTo>
                  <a:lnTo>
                    <a:pt x="3682" y="80816"/>
                  </a:lnTo>
                  <a:lnTo>
                    <a:pt x="920" y="70714"/>
                  </a:lnTo>
                  <a:lnTo>
                    <a:pt x="0" y="60306"/>
                  </a:lnTo>
                  <a:lnTo>
                    <a:pt x="920" y="49285"/>
                  </a:lnTo>
                  <a:lnTo>
                    <a:pt x="3989" y="38877"/>
                  </a:lnTo>
                  <a:lnTo>
                    <a:pt x="8286" y="29999"/>
                  </a:lnTo>
                  <a:lnTo>
                    <a:pt x="14424" y="21428"/>
                  </a:lnTo>
                  <a:lnTo>
                    <a:pt x="21790" y="14081"/>
                  </a:lnTo>
                  <a:lnTo>
                    <a:pt x="30383" y="8265"/>
                  </a:lnTo>
                  <a:lnTo>
                    <a:pt x="39590" y="3979"/>
                  </a:lnTo>
                  <a:lnTo>
                    <a:pt x="50025" y="918"/>
                  </a:lnTo>
                  <a:lnTo>
                    <a:pt x="6107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52;p20">
              <a:extLst>
                <a:ext uri="{FF2B5EF4-FFF2-40B4-BE49-F238E27FC236}">
                  <a16:creationId xmlns:a16="http://schemas.microsoft.com/office/drawing/2014/main" xmlns="" id="{5ECDC96D-82B5-C64E-A663-66E9027078D0}"/>
                </a:ext>
              </a:extLst>
            </p:cNvPr>
            <p:cNvSpPr/>
            <p:nvPr/>
          </p:nvSpPr>
          <p:spPr>
            <a:xfrm>
              <a:off x="-358881" y="2505868"/>
              <a:ext cx="68263" cy="68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45" y="40714"/>
                  </a:moveTo>
                  <a:lnTo>
                    <a:pt x="54601" y="41632"/>
                  </a:lnTo>
                  <a:lnTo>
                    <a:pt x="50282" y="43775"/>
                  </a:lnTo>
                  <a:lnTo>
                    <a:pt x="46272" y="46530"/>
                  </a:lnTo>
                  <a:lnTo>
                    <a:pt x="43187" y="50510"/>
                  </a:lnTo>
                  <a:lnTo>
                    <a:pt x="41336" y="55102"/>
                  </a:lnTo>
                  <a:lnTo>
                    <a:pt x="40719" y="60306"/>
                  </a:lnTo>
                  <a:lnTo>
                    <a:pt x="41336" y="65204"/>
                  </a:lnTo>
                  <a:lnTo>
                    <a:pt x="43496" y="69489"/>
                  </a:lnTo>
                  <a:lnTo>
                    <a:pt x="46272" y="73775"/>
                  </a:lnTo>
                  <a:lnTo>
                    <a:pt x="50591" y="76530"/>
                  </a:lnTo>
                  <a:lnTo>
                    <a:pt x="55218" y="78367"/>
                  </a:lnTo>
                  <a:lnTo>
                    <a:pt x="60154" y="78979"/>
                  </a:lnTo>
                  <a:lnTo>
                    <a:pt x="66323" y="78061"/>
                  </a:lnTo>
                  <a:lnTo>
                    <a:pt x="71568" y="75306"/>
                  </a:lnTo>
                  <a:lnTo>
                    <a:pt x="75578" y="70714"/>
                  </a:lnTo>
                  <a:lnTo>
                    <a:pt x="78663" y="65510"/>
                  </a:lnTo>
                  <a:lnTo>
                    <a:pt x="79588" y="59999"/>
                  </a:lnTo>
                  <a:lnTo>
                    <a:pt x="78663" y="54795"/>
                  </a:lnTo>
                  <a:lnTo>
                    <a:pt x="76503" y="50204"/>
                  </a:lnTo>
                  <a:lnTo>
                    <a:pt x="73419" y="46530"/>
                  </a:lnTo>
                  <a:lnTo>
                    <a:pt x="69408" y="43163"/>
                  </a:lnTo>
                  <a:lnTo>
                    <a:pt x="65089" y="41326"/>
                  </a:lnTo>
                  <a:lnTo>
                    <a:pt x="59845" y="40714"/>
                  </a:lnTo>
                  <a:close/>
                  <a:moveTo>
                    <a:pt x="59537" y="0"/>
                  </a:moveTo>
                  <a:lnTo>
                    <a:pt x="66632" y="306"/>
                  </a:lnTo>
                  <a:lnTo>
                    <a:pt x="73419" y="1530"/>
                  </a:lnTo>
                  <a:lnTo>
                    <a:pt x="80514" y="3673"/>
                  </a:lnTo>
                  <a:lnTo>
                    <a:pt x="87300" y="6428"/>
                  </a:lnTo>
                  <a:lnTo>
                    <a:pt x="94087" y="10102"/>
                  </a:lnTo>
                  <a:lnTo>
                    <a:pt x="100257" y="14693"/>
                  </a:lnTo>
                  <a:lnTo>
                    <a:pt x="105809" y="20204"/>
                  </a:lnTo>
                  <a:lnTo>
                    <a:pt x="110745" y="26326"/>
                  </a:lnTo>
                  <a:lnTo>
                    <a:pt x="114755" y="33673"/>
                  </a:lnTo>
                  <a:lnTo>
                    <a:pt x="117532" y="41632"/>
                  </a:lnTo>
                  <a:lnTo>
                    <a:pt x="119383" y="50510"/>
                  </a:lnTo>
                  <a:lnTo>
                    <a:pt x="120000" y="60612"/>
                  </a:lnTo>
                  <a:lnTo>
                    <a:pt x="119383" y="70102"/>
                  </a:lnTo>
                  <a:lnTo>
                    <a:pt x="117223" y="79285"/>
                  </a:lnTo>
                  <a:lnTo>
                    <a:pt x="114138" y="87551"/>
                  </a:lnTo>
                  <a:lnTo>
                    <a:pt x="109820" y="94591"/>
                  </a:lnTo>
                  <a:lnTo>
                    <a:pt x="104575" y="101326"/>
                  </a:lnTo>
                  <a:lnTo>
                    <a:pt x="98406" y="106836"/>
                  </a:lnTo>
                  <a:lnTo>
                    <a:pt x="91619" y="111122"/>
                  </a:lnTo>
                  <a:lnTo>
                    <a:pt x="84215" y="115102"/>
                  </a:lnTo>
                  <a:lnTo>
                    <a:pt x="76195" y="117857"/>
                  </a:lnTo>
                  <a:lnTo>
                    <a:pt x="68483" y="119387"/>
                  </a:lnTo>
                  <a:lnTo>
                    <a:pt x="59845" y="119999"/>
                  </a:lnTo>
                  <a:lnTo>
                    <a:pt x="50282" y="119387"/>
                  </a:lnTo>
                  <a:lnTo>
                    <a:pt x="41028" y="117244"/>
                  </a:lnTo>
                  <a:lnTo>
                    <a:pt x="32390" y="113571"/>
                  </a:lnTo>
                  <a:lnTo>
                    <a:pt x="24370" y="108673"/>
                  </a:lnTo>
                  <a:lnTo>
                    <a:pt x="17583" y="102857"/>
                  </a:lnTo>
                  <a:lnTo>
                    <a:pt x="11413" y="95816"/>
                  </a:lnTo>
                  <a:lnTo>
                    <a:pt x="6786" y="88163"/>
                  </a:lnTo>
                  <a:lnTo>
                    <a:pt x="3393" y="79285"/>
                  </a:lnTo>
                  <a:lnTo>
                    <a:pt x="925" y="70102"/>
                  </a:lnTo>
                  <a:lnTo>
                    <a:pt x="0" y="60306"/>
                  </a:lnTo>
                  <a:lnTo>
                    <a:pt x="925" y="49285"/>
                  </a:lnTo>
                  <a:lnTo>
                    <a:pt x="4010" y="39183"/>
                  </a:lnTo>
                  <a:lnTo>
                    <a:pt x="8020" y="29999"/>
                  </a:lnTo>
                  <a:lnTo>
                    <a:pt x="13881" y="21428"/>
                  </a:lnTo>
                  <a:lnTo>
                    <a:pt x="20976" y="14387"/>
                  </a:lnTo>
                  <a:lnTo>
                    <a:pt x="29305" y="8571"/>
                  </a:lnTo>
                  <a:lnTo>
                    <a:pt x="38560" y="4285"/>
                  </a:lnTo>
                  <a:lnTo>
                    <a:pt x="48740" y="918"/>
                  </a:lnTo>
                  <a:lnTo>
                    <a:pt x="5953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53;p20">
              <a:extLst>
                <a:ext uri="{FF2B5EF4-FFF2-40B4-BE49-F238E27FC236}">
                  <a16:creationId xmlns:a16="http://schemas.microsoft.com/office/drawing/2014/main" xmlns="" id="{31B86449-AAB8-D74F-8C37-A9CC851F628E}"/>
                </a:ext>
              </a:extLst>
            </p:cNvPr>
            <p:cNvSpPr/>
            <p:nvPr/>
          </p:nvSpPr>
          <p:spPr>
            <a:xfrm>
              <a:off x="-512868" y="2510630"/>
              <a:ext cx="152400" cy="20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16393" y="58965"/>
                  </a:lnTo>
                  <a:lnTo>
                    <a:pt x="112647" y="120000"/>
                  </a:lnTo>
                  <a:lnTo>
                    <a:pt x="7352" y="120000"/>
                  </a:lnTo>
                  <a:lnTo>
                    <a:pt x="3606" y="589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54;p20">
            <a:extLst>
              <a:ext uri="{FF2B5EF4-FFF2-40B4-BE49-F238E27FC236}">
                <a16:creationId xmlns:a16="http://schemas.microsoft.com/office/drawing/2014/main" xmlns="" id="{B61FC69E-4A0C-FF4D-A89D-99F8F13932A5}"/>
              </a:ext>
            </a:extLst>
          </p:cNvPr>
          <p:cNvSpPr/>
          <p:nvPr/>
        </p:nvSpPr>
        <p:spPr>
          <a:xfrm>
            <a:off x="3945090" y="2266215"/>
            <a:ext cx="1007999" cy="1007999"/>
          </a:xfrm>
          <a:prstGeom prst="ellipse">
            <a:avLst/>
          </a:prstGeom>
          <a:noFill/>
          <a:ln w="19050" cap="flat" cmpd="sng">
            <a:solidFill>
              <a:srgbClr val="001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55;p20">
            <a:extLst>
              <a:ext uri="{FF2B5EF4-FFF2-40B4-BE49-F238E27FC236}">
                <a16:creationId xmlns:a16="http://schemas.microsoft.com/office/drawing/2014/main" xmlns="" id="{9CD300F0-ED59-AF45-B368-02163C26DB4E}"/>
              </a:ext>
            </a:extLst>
          </p:cNvPr>
          <p:cNvSpPr/>
          <p:nvPr/>
        </p:nvSpPr>
        <p:spPr>
          <a:xfrm>
            <a:off x="3945090" y="4406383"/>
            <a:ext cx="1007999" cy="1007999"/>
          </a:xfrm>
          <a:prstGeom prst="ellipse">
            <a:avLst/>
          </a:prstGeom>
          <a:noFill/>
          <a:ln w="19050" cap="flat" cmpd="sng">
            <a:solidFill>
              <a:srgbClr val="001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57;p20">
            <a:extLst>
              <a:ext uri="{FF2B5EF4-FFF2-40B4-BE49-F238E27FC236}">
                <a16:creationId xmlns:a16="http://schemas.microsoft.com/office/drawing/2014/main" xmlns="" id="{E91D1989-86BF-104E-85AE-72E7927C5AC1}"/>
              </a:ext>
            </a:extLst>
          </p:cNvPr>
          <p:cNvSpPr/>
          <p:nvPr/>
        </p:nvSpPr>
        <p:spPr>
          <a:xfrm>
            <a:off x="4671949" y="4337035"/>
            <a:ext cx="484716" cy="484717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1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58;p20">
            <a:extLst>
              <a:ext uri="{FF2B5EF4-FFF2-40B4-BE49-F238E27FC236}">
                <a16:creationId xmlns:a16="http://schemas.microsoft.com/office/drawing/2014/main" xmlns="" id="{2C194624-39FF-F044-9B14-42F4BC287DAD}"/>
              </a:ext>
            </a:extLst>
          </p:cNvPr>
          <p:cNvGrpSpPr/>
          <p:nvPr/>
        </p:nvGrpSpPr>
        <p:grpSpPr>
          <a:xfrm>
            <a:off x="4761711" y="4402847"/>
            <a:ext cx="342900" cy="315384"/>
            <a:chOff x="-798245" y="2232728"/>
            <a:chExt cx="617212" cy="571172"/>
          </a:xfrm>
        </p:grpSpPr>
        <p:sp>
          <p:nvSpPr>
            <p:cNvPr id="106" name="Google Shape;159;p20">
              <a:extLst>
                <a:ext uri="{FF2B5EF4-FFF2-40B4-BE49-F238E27FC236}">
                  <a16:creationId xmlns:a16="http://schemas.microsoft.com/office/drawing/2014/main" xmlns="" id="{3D437F2E-3C91-5844-9AF5-5D24AD3365BB}"/>
                </a:ext>
              </a:extLst>
            </p:cNvPr>
            <p:cNvSpPr/>
            <p:nvPr/>
          </p:nvSpPr>
          <p:spPr>
            <a:xfrm>
              <a:off x="-798245" y="2500330"/>
              <a:ext cx="296377" cy="1438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67572" y="0"/>
                  </a:lnTo>
                  <a:lnTo>
                    <a:pt x="120000" y="60000"/>
                  </a:lnTo>
                  <a:lnTo>
                    <a:pt x="5359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0;p20">
              <a:extLst>
                <a:ext uri="{FF2B5EF4-FFF2-40B4-BE49-F238E27FC236}">
                  <a16:creationId xmlns:a16="http://schemas.microsoft.com/office/drawing/2014/main" xmlns="" id="{D73FBA1D-EFDB-B541-BD1D-5209720D988B}"/>
                </a:ext>
              </a:extLst>
            </p:cNvPr>
            <p:cNvSpPr/>
            <p:nvPr/>
          </p:nvSpPr>
          <p:spPr>
            <a:xfrm>
              <a:off x="-798245" y="2572266"/>
              <a:ext cx="132363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37735"/>
                  </a:lnTo>
                  <a:lnTo>
                    <a:pt x="0" y="0"/>
                  </a:lnTo>
                  <a:lnTo>
                    <a:pt x="0" y="82264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1;p20">
              <a:extLst>
                <a:ext uri="{FF2B5EF4-FFF2-40B4-BE49-F238E27FC236}">
                  <a16:creationId xmlns:a16="http://schemas.microsoft.com/office/drawing/2014/main" xmlns="" id="{CF125B4B-DF33-0A47-9E2A-359C71D1E1B9}"/>
                </a:ext>
              </a:extLst>
            </p:cNvPr>
            <p:cNvSpPr/>
            <p:nvPr/>
          </p:nvSpPr>
          <p:spPr>
            <a:xfrm>
              <a:off x="-665882" y="2572266"/>
              <a:ext cx="164014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82264"/>
                  </a:moveTo>
                  <a:lnTo>
                    <a:pt x="119999" y="0"/>
                  </a:lnTo>
                  <a:lnTo>
                    <a:pt x="0" y="37735"/>
                  </a:lnTo>
                  <a:lnTo>
                    <a:pt x="0" y="120000"/>
                  </a:lnTo>
                  <a:lnTo>
                    <a:pt x="119999" y="82264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2;p20">
              <a:extLst>
                <a:ext uri="{FF2B5EF4-FFF2-40B4-BE49-F238E27FC236}">
                  <a16:creationId xmlns:a16="http://schemas.microsoft.com/office/drawing/2014/main" xmlns="" id="{6435F741-2A2E-924A-B922-E4D139424A28}"/>
                </a:ext>
              </a:extLst>
            </p:cNvPr>
            <p:cNvSpPr/>
            <p:nvPr/>
          </p:nvSpPr>
          <p:spPr>
            <a:xfrm>
              <a:off x="-740696" y="2527665"/>
              <a:ext cx="184157" cy="1266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62" y="0"/>
                  </a:moveTo>
                  <a:lnTo>
                    <a:pt x="0" y="70909"/>
                  </a:lnTo>
                  <a:lnTo>
                    <a:pt x="0" y="106363"/>
                  </a:lnTo>
                  <a:lnTo>
                    <a:pt x="15937" y="120000"/>
                  </a:lnTo>
                  <a:lnTo>
                    <a:pt x="15937" y="83181"/>
                  </a:lnTo>
                  <a:lnTo>
                    <a:pt x="120000" y="12272"/>
                  </a:lnTo>
                  <a:lnTo>
                    <a:pt x="104062" y="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3;p20">
              <a:extLst>
                <a:ext uri="{FF2B5EF4-FFF2-40B4-BE49-F238E27FC236}">
                  <a16:creationId xmlns:a16="http://schemas.microsoft.com/office/drawing/2014/main" xmlns="" id="{22A6FA75-C3A2-5B47-B196-3995EB336F76}"/>
                </a:ext>
              </a:extLst>
            </p:cNvPr>
            <p:cNvSpPr/>
            <p:nvPr/>
          </p:nvSpPr>
          <p:spPr>
            <a:xfrm>
              <a:off x="-478848" y="2503207"/>
              <a:ext cx="297815" cy="1438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7600"/>
                  </a:moveTo>
                  <a:lnTo>
                    <a:pt x="67826" y="0"/>
                  </a:lnTo>
                  <a:lnTo>
                    <a:pt x="120000" y="60000"/>
                  </a:lnTo>
                  <a:lnTo>
                    <a:pt x="53913" y="120000"/>
                  </a:lnTo>
                  <a:lnTo>
                    <a:pt x="0" y="576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4;p20">
              <a:extLst>
                <a:ext uri="{FF2B5EF4-FFF2-40B4-BE49-F238E27FC236}">
                  <a16:creationId xmlns:a16="http://schemas.microsoft.com/office/drawing/2014/main" xmlns="" id="{58345ABA-77DE-D748-8AFD-5D49B9595469}"/>
                </a:ext>
              </a:extLst>
            </p:cNvPr>
            <p:cNvSpPr/>
            <p:nvPr/>
          </p:nvSpPr>
          <p:spPr>
            <a:xfrm>
              <a:off x="-478848" y="2572266"/>
              <a:ext cx="133801" cy="2316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38757"/>
                  </a:lnTo>
                  <a:lnTo>
                    <a:pt x="0" y="0"/>
                  </a:lnTo>
                  <a:lnTo>
                    <a:pt x="0" y="82732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5;p20">
              <a:extLst>
                <a:ext uri="{FF2B5EF4-FFF2-40B4-BE49-F238E27FC236}">
                  <a16:creationId xmlns:a16="http://schemas.microsoft.com/office/drawing/2014/main" xmlns="" id="{EE97FAA3-09B1-BD4F-B496-DBFF2A8A5352}"/>
                </a:ext>
              </a:extLst>
            </p:cNvPr>
            <p:cNvSpPr/>
            <p:nvPr/>
          </p:nvSpPr>
          <p:spPr>
            <a:xfrm>
              <a:off x="-345047" y="2575143"/>
              <a:ext cx="164014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82264"/>
                  </a:moveTo>
                  <a:lnTo>
                    <a:pt x="119999" y="0"/>
                  </a:lnTo>
                  <a:lnTo>
                    <a:pt x="0" y="37735"/>
                  </a:lnTo>
                  <a:lnTo>
                    <a:pt x="0" y="120000"/>
                  </a:lnTo>
                  <a:lnTo>
                    <a:pt x="119999" y="82264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6;p20">
              <a:extLst>
                <a:ext uri="{FF2B5EF4-FFF2-40B4-BE49-F238E27FC236}">
                  <a16:creationId xmlns:a16="http://schemas.microsoft.com/office/drawing/2014/main" xmlns="" id="{E21905A5-72EE-4144-A2A7-8297C3362AE5}"/>
                </a:ext>
              </a:extLst>
            </p:cNvPr>
            <p:cNvSpPr/>
            <p:nvPr/>
          </p:nvSpPr>
          <p:spPr>
            <a:xfrm>
              <a:off x="-419861" y="2530542"/>
              <a:ext cx="184157" cy="123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62" y="0"/>
                  </a:moveTo>
                  <a:lnTo>
                    <a:pt x="0" y="72558"/>
                  </a:lnTo>
                  <a:lnTo>
                    <a:pt x="0" y="110232"/>
                  </a:lnTo>
                  <a:lnTo>
                    <a:pt x="15000" y="120000"/>
                  </a:lnTo>
                  <a:lnTo>
                    <a:pt x="15000" y="86511"/>
                  </a:lnTo>
                  <a:lnTo>
                    <a:pt x="120000" y="13953"/>
                  </a:lnTo>
                  <a:lnTo>
                    <a:pt x="104062" y="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;p20">
              <a:extLst>
                <a:ext uri="{FF2B5EF4-FFF2-40B4-BE49-F238E27FC236}">
                  <a16:creationId xmlns:a16="http://schemas.microsoft.com/office/drawing/2014/main" xmlns="" id="{99C2BCD4-43FF-9B47-AD6A-9DB755FF0BD4}"/>
                </a:ext>
              </a:extLst>
            </p:cNvPr>
            <p:cNvSpPr/>
            <p:nvPr/>
          </p:nvSpPr>
          <p:spPr>
            <a:xfrm>
              <a:off x="-628476" y="2232728"/>
              <a:ext cx="296377" cy="1438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69320" y="0"/>
                  </a:lnTo>
                  <a:lnTo>
                    <a:pt x="120000" y="62400"/>
                  </a:lnTo>
                  <a:lnTo>
                    <a:pt x="5533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8;p20">
              <a:extLst>
                <a:ext uri="{FF2B5EF4-FFF2-40B4-BE49-F238E27FC236}">
                  <a16:creationId xmlns:a16="http://schemas.microsoft.com/office/drawing/2014/main" xmlns="" id="{A65ED55F-4080-924A-80C2-ACB7595203C4}"/>
                </a:ext>
              </a:extLst>
            </p:cNvPr>
            <p:cNvSpPr/>
            <p:nvPr/>
          </p:nvSpPr>
          <p:spPr>
            <a:xfrm>
              <a:off x="-628476" y="2304664"/>
              <a:ext cx="136678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473" y="120000"/>
                  </a:moveTo>
                  <a:lnTo>
                    <a:pt x="120000" y="37735"/>
                  </a:lnTo>
                  <a:lnTo>
                    <a:pt x="0" y="0"/>
                  </a:lnTo>
                  <a:lnTo>
                    <a:pt x="0" y="82264"/>
                  </a:lnTo>
                  <a:lnTo>
                    <a:pt x="117473" y="12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9;p20">
              <a:extLst>
                <a:ext uri="{FF2B5EF4-FFF2-40B4-BE49-F238E27FC236}">
                  <a16:creationId xmlns:a16="http://schemas.microsoft.com/office/drawing/2014/main" xmlns="" id="{F55455C5-EF43-8742-A41C-93B2E350788B}"/>
                </a:ext>
              </a:extLst>
            </p:cNvPr>
            <p:cNvSpPr/>
            <p:nvPr/>
          </p:nvSpPr>
          <p:spPr>
            <a:xfrm>
              <a:off x="-494675" y="2307541"/>
              <a:ext cx="162575" cy="2258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4076"/>
                  </a:moveTo>
                  <a:lnTo>
                    <a:pt x="120000" y="0"/>
                  </a:lnTo>
                  <a:lnTo>
                    <a:pt x="2123" y="36687"/>
                  </a:lnTo>
                  <a:lnTo>
                    <a:pt x="0" y="120000"/>
                  </a:lnTo>
                  <a:lnTo>
                    <a:pt x="120000" y="84076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70;p20">
              <a:extLst>
                <a:ext uri="{FF2B5EF4-FFF2-40B4-BE49-F238E27FC236}">
                  <a16:creationId xmlns:a16="http://schemas.microsoft.com/office/drawing/2014/main" xmlns="" id="{C2E27947-C823-0642-8EC0-40B9B7A63B00}"/>
                </a:ext>
              </a:extLst>
            </p:cNvPr>
            <p:cNvSpPr/>
            <p:nvPr/>
          </p:nvSpPr>
          <p:spPr>
            <a:xfrm>
              <a:off x="-569488" y="2262941"/>
              <a:ext cx="182717" cy="123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881" y="0"/>
                  </a:moveTo>
                  <a:lnTo>
                    <a:pt x="0" y="69767"/>
                  </a:lnTo>
                  <a:lnTo>
                    <a:pt x="0" y="107441"/>
                  </a:lnTo>
                  <a:lnTo>
                    <a:pt x="17007" y="120000"/>
                  </a:lnTo>
                  <a:lnTo>
                    <a:pt x="17007" y="83720"/>
                  </a:lnTo>
                  <a:lnTo>
                    <a:pt x="120000" y="13953"/>
                  </a:lnTo>
                  <a:lnTo>
                    <a:pt x="104881" y="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71;p20">
            <a:extLst>
              <a:ext uri="{FF2B5EF4-FFF2-40B4-BE49-F238E27FC236}">
                <a16:creationId xmlns:a16="http://schemas.microsoft.com/office/drawing/2014/main" xmlns="" id="{5505A5DC-A095-E943-851B-D2B57C426924}"/>
              </a:ext>
            </a:extLst>
          </p:cNvPr>
          <p:cNvSpPr/>
          <p:nvPr/>
        </p:nvSpPr>
        <p:spPr>
          <a:xfrm>
            <a:off x="530960" y="4419804"/>
            <a:ext cx="1007999" cy="1007999"/>
          </a:xfrm>
          <a:prstGeom prst="ellipse">
            <a:avLst/>
          </a:prstGeom>
          <a:noFill/>
          <a:ln w="19050" cap="flat" cmpd="sng">
            <a:solidFill>
              <a:srgbClr val="001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72;p20">
            <a:extLst>
              <a:ext uri="{FF2B5EF4-FFF2-40B4-BE49-F238E27FC236}">
                <a16:creationId xmlns:a16="http://schemas.microsoft.com/office/drawing/2014/main" xmlns="" id="{122C79DC-45AB-7A43-96DA-CD477B7FF80E}"/>
              </a:ext>
            </a:extLst>
          </p:cNvPr>
          <p:cNvSpPr/>
          <p:nvPr/>
        </p:nvSpPr>
        <p:spPr>
          <a:xfrm>
            <a:off x="770490" y="4658985"/>
            <a:ext cx="529439" cy="58061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2336"/>
                </a:moveTo>
                <a:lnTo>
                  <a:pt x="120000" y="112336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12336"/>
                </a:lnTo>
                <a:close/>
                <a:moveTo>
                  <a:pt x="5333" y="100173"/>
                </a:moveTo>
                <a:lnTo>
                  <a:pt x="114666" y="100173"/>
                </a:lnTo>
                <a:lnTo>
                  <a:pt x="114666" y="107243"/>
                </a:lnTo>
                <a:lnTo>
                  <a:pt x="5333" y="107243"/>
                </a:lnTo>
                <a:lnTo>
                  <a:pt x="5333" y="100173"/>
                </a:lnTo>
                <a:close/>
                <a:moveTo>
                  <a:pt x="81647" y="38181"/>
                </a:moveTo>
                <a:lnTo>
                  <a:pt x="105913" y="38181"/>
                </a:lnTo>
                <a:lnTo>
                  <a:pt x="105913" y="40736"/>
                </a:lnTo>
                <a:lnTo>
                  <a:pt x="104280" y="40736"/>
                </a:lnTo>
                <a:lnTo>
                  <a:pt x="104280" y="41705"/>
                </a:lnTo>
                <a:cubicBezTo>
                  <a:pt x="104280" y="42927"/>
                  <a:pt x="103536" y="43991"/>
                  <a:pt x="102413" y="44499"/>
                </a:cubicBezTo>
                <a:lnTo>
                  <a:pt x="102413" y="89380"/>
                </a:lnTo>
                <a:cubicBezTo>
                  <a:pt x="103536" y="89887"/>
                  <a:pt x="104280" y="90951"/>
                  <a:pt x="104280" y="92174"/>
                </a:cubicBezTo>
                <a:lnTo>
                  <a:pt x="104280" y="93143"/>
                </a:lnTo>
                <a:lnTo>
                  <a:pt x="105913" y="93143"/>
                </a:lnTo>
                <a:lnTo>
                  <a:pt x="105913" y="95697"/>
                </a:lnTo>
                <a:lnTo>
                  <a:pt x="81647" y="95697"/>
                </a:lnTo>
                <a:lnTo>
                  <a:pt x="81647" y="93143"/>
                </a:lnTo>
                <a:lnTo>
                  <a:pt x="83280" y="93143"/>
                </a:lnTo>
                <a:lnTo>
                  <a:pt x="83280" y="92174"/>
                </a:lnTo>
                <a:cubicBezTo>
                  <a:pt x="83280" y="90951"/>
                  <a:pt x="84025" y="89887"/>
                  <a:pt x="85147" y="89380"/>
                </a:cubicBezTo>
                <a:lnTo>
                  <a:pt x="85147" y="44499"/>
                </a:lnTo>
                <a:cubicBezTo>
                  <a:pt x="84025" y="43991"/>
                  <a:pt x="83280" y="42927"/>
                  <a:pt x="83280" y="41705"/>
                </a:cubicBezTo>
                <a:lnTo>
                  <a:pt x="83280" y="40736"/>
                </a:lnTo>
                <a:lnTo>
                  <a:pt x="81647" y="40736"/>
                </a:lnTo>
                <a:lnTo>
                  <a:pt x="81647" y="38181"/>
                </a:lnTo>
                <a:close/>
                <a:moveTo>
                  <a:pt x="47866" y="38181"/>
                </a:moveTo>
                <a:lnTo>
                  <a:pt x="72133" y="38181"/>
                </a:lnTo>
                <a:lnTo>
                  <a:pt x="72133" y="40736"/>
                </a:lnTo>
                <a:lnTo>
                  <a:pt x="70500" y="40736"/>
                </a:lnTo>
                <a:lnTo>
                  <a:pt x="70500" y="41705"/>
                </a:lnTo>
                <a:cubicBezTo>
                  <a:pt x="70500" y="42927"/>
                  <a:pt x="69755" y="43991"/>
                  <a:pt x="68633" y="44499"/>
                </a:cubicBezTo>
                <a:lnTo>
                  <a:pt x="68633" y="89380"/>
                </a:lnTo>
                <a:cubicBezTo>
                  <a:pt x="69755" y="89887"/>
                  <a:pt x="70500" y="90951"/>
                  <a:pt x="70500" y="92174"/>
                </a:cubicBezTo>
                <a:lnTo>
                  <a:pt x="70500" y="93143"/>
                </a:lnTo>
                <a:lnTo>
                  <a:pt x="72133" y="93143"/>
                </a:lnTo>
                <a:lnTo>
                  <a:pt x="72133" y="95697"/>
                </a:lnTo>
                <a:lnTo>
                  <a:pt x="47866" y="95697"/>
                </a:lnTo>
                <a:lnTo>
                  <a:pt x="47866" y="93143"/>
                </a:lnTo>
                <a:lnTo>
                  <a:pt x="49499" y="93143"/>
                </a:lnTo>
                <a:lnTo>
                  <a:pt x="49499" y="92174"/>
                </a:lnTo>
                <a:cubicBezTo>
                  <a:pt x="49499" y="90951"/>
                  <a:pt x="50244" y="89887"/>
                  <a:pt x="51366" y="89380"/>
                </a:cubicBezTo>
                <a:lnTo>
                  <a:pt x="51366" y="44499"/>
                </a:lnTo>
                <a:cubicBezTo>
                  <a:pt x="50244" y="43991"/>
                  <a:pt x="49499" y="42927"/>
                  <a:pt x="49499" y="41705"/>
                </a:cubicBezTo>
                <a:lnTo>
                  <a:pt x="49499" y="40736"/>
                </a:lnTo>
                <a:lnTo>
                  <a:pt x="47866" y="40736"/>
                </a:lnTo>
                <a:lnTo>
                  <a:pt x="47866" y="38181"/>
                </a:lnTo>
                <a:close/>
                <a:moveTo>
                  <a:pt x="14086" y="38181"/>
                </a:moveTo>
                <a:lnTo>
                  <a:pt x="38352" y="38181"/>
                </a:lnTo>
                <a:lnTo>
                  <a:pt x="38352" y="40736"/>
                </a:lnTo>
                <a:lnTo>
                  <a:pt x="36719" y="40736"/>
                </a:lnTo>
                <a:lnTo>
                  <a:pt x="36719" y="41705"/>
                </a:lnTo>
                <a:cubicBezTo>
                  <a:pt x="36719" y="42927"/>
                  <a:pt x="35974" y="43991"/>
                  <a:pt x="34852" y="44499"/>
                </a:cubicBezTo>
                <a:lnTo>
                  <a:pt x="34852" y="89380"/>
                </a:lnTo>
                <a:cubicBezTo>
                  <a:pt x="35974" y="89887"/>
                  <a:pt x="36719" y="90951"/>
                  <a:pt x="36719" y="92174"/>
                </a:cubicBezTo>
                <a:lnTo>
                  <a:pt x="36719" y="93143"/>
                </a:lnTo>
                <a:lnTo>
                  <a:pt x="38352" y="93143"/>
                </a:lnTo>
                <a:lnTo>
                  <a:pt x="38352" y="95697"/>
                </a:lnTo>
                <a:lnTo>
                  <a:pt x="14086" y="95697"/>
                </a:lnTo>
                <a:lnTo>
                  <a:pt x="14086" y="93143"/>
                </a:lnTo>
                <a:lnTo>
                  <a:pt x="15719" y="93143"/>
                </a:lnTo>
                <a:lnTo>
                  <a:pt x="15719" y="92174"/>
                </a:lnTo>
                <a:cubicBezTo>
                  <a:pt x="15719" y="90951"/>
                  <a:pt x="16463" y="89887"/>
                  <a:pt x="17586" y="89380"/>
                </a:cubicBezTo>
                <a:lnTo>
                  <a:pt x="17586" y="44499"/>
                </a:lnTo>
                <a:cubicBezTo>
                  <a:pt x="16463" y="43991"/>
                  <a:pt x="15719" y="42927"/>
                  <a:pt x="15719" y="41705"/>
                </a:cubicBezTo>
                <a:lnTo>
                  <a:pt x="15719" y="40736"/>
                </a:lnTo>
                <a:lnTo>
                  <a:pt x="14086" y="40736"/>
                </a:lnTo>
                <a:lnTo>
                  <a:pt x="14086" y="38181"/>
                </a:lnTo>
                <a:close/>
                <a:moveTo>
                  <a:pt x="60111" y="13646"/>
                </a:moveTo>
                <a:cubicBezTo>
                  <a:pt x="56509" y="13646"/>
                  <a:pt x="53590" y="16309"/>
                  <a:pt x="53590" y="19594"/>
                </a:cubicBezTo>
                <a:cubicBezTo>
                  <a:pt x="53590" y="22880"/>
                  <a:pt x="56509" y="25543"/>
                  <a:pt x="60111" y="25543"/>
                </a:cubicBezTo>
                <a:cubicBezTo>
                  <a:pt x="63712" y="25543"/>
                  <a:pt x="66631" y="22880"/>
                  <a:pt x="66631" y="19594"/>
                </a:cubicBezTo>
                <a:cubicBezTo>
                  <a:pt x="66631" y="16309"/>
                  <a:pt x="63712" y="13646"/>
                  <a:pt x="60111" y="13646"/>
                </a:cubicBezTo>
                <a:close/>
                <a:moveTo>
                  <a:pt x="60222" y="0"/>
                </a:moveTo>
                <a:lnTo>
                  <a:pt x="116111" y="26328"/>
                </a:lnTo>
                <a:lnTo>
                  <a:pt x="116111" y="33678"/>
                </a:lnTo>
                <a:lnTo>
                  <a:pt x="4111" y="33678"/>
                </a:lnTo>
                <a:lnTo>
                  <a:pt x="4111" y="25594"/>
                </a:lnTo>
                <a:lnTo>
                  <a:pt x="60222" y="0"/>
                </a:lnTo>
                <a:close/>
              </a:path>
            </a:pathLst>
          </a:custGeom>
          <a:solidFill>
            <a:srgbClr val="001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73;p20">
            <a:extLst>
              <a:ext uri="{FF2B5EF4-FFF2-40B4-BE49-F238E27FC236}">
                <a16:creationId xmlns:a16="http://schemas.microsoft.com/office/drawing/2014/main" xmlns="" id="{CE3A9226-7A39-6248-B849-1C3DE02BF230}"/>
              </a:ext>
            </a:extLst>
          </p:cNvPr>
          <p:cNvSpPr/>
          <p:nvPr/>
        </p:nvSpPr>
        <p:spPr>
          <a:xfrm>
            <a:off x="532072" y="4214484"/>
            <a:ext cx="484717" cy="484717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1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74;p20">
            <a:extLst>
              <a:ext uri="{FF2B5EF4-FFF2-40B4-BE49-F238E27FC236}">
                <a16:creationId xmlns:a16="http://schemas.microsoft.com/office/drawing/2014/main" xmlns="" id="{1391ADCF-7C6D-9C44-A0B9-810603E90240}"/>
              </a:ext>
            </a:extLst>
          </p:cNvPr>
          <p:cNvGrpSpPr/>
          <p:nvPr/>
        </p:nvGrpSpPr>
        <p:grpSpPr>
          <a:xfrm>
            <a:off x="633107" y="4269518"/>
            <a:ext cx="296333" cy="319616"/>
            <a:chOff x="-736706" y="2026443"/>
            <a:chExt cx="506413" cy="547688"/>
          </a:xfrm>
        </p:grpSpPr>
        <p:sp>
          <p:nvSpPr>
            <p:cNvPr id="122" name="Google Shape;175;p20">
              <a:extLst>
                <a:ext uri="{FF2B5EF4-FFF2-40B4-BE49-F238E27FC236}">
                  <a16:creationId xmlns:a16="http://schemas.microsoft.com/office/drawing/2014/main" xmlns="" id="{BC96EF77-6F3E-A942-AD4F-EB5802C67975}"/>
                </a:ext>
              </a:extLst>
            </p:cNvPr>
            <p:cNvSpPr/>
            <p:nvPr/>
          </p:nvSpPr>
          <p:spPr>
            <a:xfrm>
              <a:off x="-736706" y="2201068"/>
              <a:ext cx="506413" cy="3095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061" y="80000"/>
                  </a:moveTo>
                  <a:lnTo>
                    <a:pt x="53463" y="80410"/>
                  </a:lnTo>
                  <a:lnTo>
                    <a:pt x="50907" y="80890"/>
                  </a:lnTo>
                  <a:lnTo>
                    <a:pt x="48268" y="81301"/>
                  </a:lnTo>
                  <a:lnTo>
                    <a:pt x="48938" y="83972"/>
                  </a:lnTo>
                  <a:lnTo>
                    <a:pt x="49525" y="86506"/>
                  </a:lnTo>
                  <a:lnTo>
                    <a:pt x="50153" y="88972"/>
                  </a:lnTo>
                  <a:lnTo>
                    <a:pt x="53756" y="88082"/>
                  </a:lnTo>
                  <a:lnTo>
                    <a:pt x="57402" y="87123"/>
                  </a:lnTo>
                  <a:lnTo>
                    <a:pt x="56941" y="84589"/>
                  </a:lnTo>
                  <a:lnTo>
                    <a:pt x="56480" y="82328"/>
                  </a:lnTo>
                  <a:lnTo>
                    <a:pt x="56061" y="80000"/>
                  </a:lnTo>
                  <a:close/>
                  <a:moveTo>
                    <a:pt x="69175" y="77808"/>
                  </a:moveTo>
                  <a:lnTo>
                    <a:pt x="66452" y="78150"/>
                  </a:lnTo>
                  <a:lnTo>
                    <a:pt x="63896" y="78630"/>
                  </a:lnTo>
                  <a:lnTo>
                    <a:pt x="61298" y="79246"/>
                  </a:lnTo>
                  <a:lnTo>
                    <a:pt x="61717" y="81506"/>
                  </a:lnTo>
                  <a:lnTo>
                    <a:pt x="62136" y="83698"/>
                  </a:lnTo>
                  <a:lnTo>
                    <a:pt x="62513" y="85890"/>
                  </a:lnTo>
                  <a:lnTo>
                    <a:pt x="64944" y="85273"/>
                  </a:lnTo>
                  <a:lnTo>
                    <a:pt x="67416" y="84589"/>
                  </a:lnTo>
                  <a:lnTo>
                    <a:pt x="69888" y="83972"/>
                  </a:lnTo>
                  <a:lnTo>
                    <a:pt x="69636" y="81849"/>
                  </a:lnTo>
                  <a:lnTo>
                    <a:pt x="69385" y="79794"/>
                  </a:lnTo>
                  <a:lnTo>
                    <a:pt x="69175" y="77808"/>
                  </a:lnTo>
                  <a:close/>
                  <a:moveTo>
                    <a:pt x="82081" y="75547"/>
                  </a:moveTo>
                  <a:lnTo>
                    <a:pt x="80111" y="75890"/>
                  </a:lnTo>
                  <a:lnTo>
                    <a:pt x="78142" y="76164"/>
                  </a:lnTo>
                  <a:lnTo>
                    <a:pt x="76215" y="76506"/>
                  </a:lnTo>
                  <a:lnTo>
                    <a:pt x="74329" y="77054"/>
                  </a:lnTo>
                  <a:lnTo>
                    <a:pt x="74497" y="78972"/>
                  </a:lnTo>
                  <a:lnTo>
                    <a:pt x="74706" y="80753"/>
                  </a:lnTo>
                  <a:lnTo>
                    <a:pt x="74916" y="82808"/>
                  </a:lnTo>
                  <a:lnTo>
                    <a:pt x="78687" y="81849"/>
                  </a:lnTo>
                  <a:lnTo>
                    <a:pt x="82416" y="80821"/>
                  </a:lnTo>
                  <a:lnTo>
                    <a:pt x="82290" y="78972"/>
                  </a:lnTo>
                  <a:lnTo>
                    <a:pt x="82164" y="77191"/>
                  </a:lnTo>
                  <a:lnTo>
                    <a:pt x="82081" y="75547"/>
                  </a:lnTo>
                  <a:close/>
                  <a:moveTo>
                    <a:pt x="94860" y="73356"/>
                  </a:moveTo>
                  <a:lnTo>
                    <a:pt x="91089" y="73972"/>
                  </a:lnTo>
                  <a:lnTo>
                    <a:pt x="87402" y="74589"/>
                  </a:lnTo>
                  <a:lnTo>
                    <a:pt x="87402" y="79589"/>
                  </a:lnTo>
                  <a:lnTo>
                    <a:pt x="90000" y="79041"/>
                  </a:lnTo>
                  <a:lnTo>
                    <a:pt x="92472" y="78356"/>
                  </a:lnTo>
                  <a:lnTo>
                    <a:pt x="94860" y="77602"/>
                  </a:lnTo>
                  <a:lnTo>
                    <a:pt x="94860" y="73356"/>
                  </a:lnTo>
                  <a:close/>
                  <a:moveTo>
                    <a:pt x="107681" y="71095"/>
                  </a:moveTo>
                  <a:lnTo>
                    <a:pt x="103952" y="71780"/>
                  </a:lnTo>
                  <a:lnTo>
                    <a:pt x="100265" y="72465"/>
                  </a:lnTo>
                  <a:lnTo>
                    <a:pt x="100265" y="76438"/>
                  </a:lnTo>
                  <a:lnTo>
                    <a:pt x="102988" y="75753"/>
                  </a:lnTo>
                  <a:lnTo>
                    <a:pt x="105670" y="75068"/>
                  </a:lnTo>
                  <a:lnTo>
                    <a:pt x="106089" y="75000"/>
                  </a:lnTo>
                  <a:lnTo>
                    <a:pt x="106508" y="74931"/>
                  </a:lnTo>
                  <a:lnTo>
                    <a:pt x="106843" y="74794"/>
                  </a:lnTo>
                  <a:lnTo>
                    <a:pt x="107094" y="74589"/>
                  </a:lnTo>
                  <a:lnTo>
                    <a:pt x="107304" y="74109"/>
                  </a:lnTo>
                  <a:lnTo>
                    <a:pt x="107430" y="73493"/>
                  </a:lnTo>
                  <a:lnTo>
                    <a:pt x="107597" y="72534"/>
                  </a:lnTo>
                  <a:lnTo>
                    <a:pt x="107681" y="71095"/>
                  </a:lnTo>
                  <a:close/>
                  <a:moveTo>
                    <a:pt x="53337" y="64657"/>
                  </a:moveTo>
                  <a:lnTo>
                    <a:pt x="50363" y="65000"/>
                  </a:lnTo>
                  <a:lnTo>
                    <a:pt x="47472" y="65342"/>
                  </a:lnTo>
                  <a:lnTo>
                    <a:pt x="44497" y="65684"/>
                  </a:lnTo>
                  <a:lnTo>
                    <a:pt x="45125" y="68356"/>
                  </a:lnTo>
                  <a:lnTo>
                    <a:pt x="45712" y="70821"/>
                  </a:lnTo>
                  <a:lnTo>
                    <a:pt x="46298" y="73219"/>
                  </a:lnTo>
                  <a:lnTo>
                    <a:pt x="48393" y="72876"/>
                  </a:lnTo>
                  <a:lnTo>
                    <a:pt x="50446" y="72602"/>
                  </a:lnTo>
                  <a:lnTo>
                    <a:pt x="52500" y="72191"/>
                  </a:lnTo>
                  <a:lnTo>
                    <a:pt x="54594" y="71575"/>
                  </a:lnTo>
                  <a:lnTo>
                    <a:pt x="53966" y="68082"/>
                  </a:lnTo>
                  <a:lnTo>
                    <a:pt x="53337" y="64657"/>
                  </a:lnTo>
                  <a:close/>
                  <a:moveTo>
                    <a:pt x="67541" y="63356"/>
                  </a:moveTo>
                  <a:lnTo>
                    <a:pt x="65279" y="63493"/>
                  </a:lnTo>
                  <a:lnTo>
                    <a:pt x="63100" y="63698"/>
                  </a:lnTo>
                  <a:lnTo>
                    <a:pt x="60963" y="63972"/>
                  </a:lnTo>
                  <a:lnTo>
                    <a:pt x="58617" y="64315"/>
                  </a:lnTo>
                  <a:lnTo>
                    <a:pt x="59036" y="66506"/>
                  </a:lnTo>
                  <a:lnTo>
                    <a:pt x="59413" y="68630"/>
                  </a:lnTo>
                  <a:lnTo>
                    <a:pt x="59790" y="70890"/>
                  </a:lnTo>
                  <a:lnTo>
                    <a:pt x="62639" y="70479"/>
                  </a:lnTo>
                  <a:lnTo>
                    <a:pt x="65488" y="70000"/>
                  </a:lnTo>
                  <a:lnTo>
                    <a:pt x="68254" y="69315"/>
                  </a:lnTo>
                  <a:lnTo>
                    <a:pt x="67918" y="66232"/>
                  </a:lnTo>
                  <a:lnTo>
                    <a:pt x="67541" y="63356"/>
                  </a:lnTo>
                  <a:close/>
                  <a:moveTo>
                    <a:pt x="81745" y="61712"/>
                  </a:moveTo>
                  <a:lnTo>
                    <a:pt x="78687" y="62054"/>
                  </a:lnTo>
                  <a:lnTo>
                    <a:pt x="75712" y="62328"/>
                  </a:lnTo>
                  <a:lnTo>
                    <a:pt x="72695" y="62671"/>
                  </a:lnTo>
                  <a:lnTo>
                    <a:pt x="72946" y="64794"/>
                  </a:lnTo>
                  <a:lnTo>
                    <a:pt x="73156" y="66712"/>
                  </a:lnTo>
                  <a:lnTo>
                    <a:pt x="73449" y="68561"/>
                  </a:lnTo>
                  <a:lnTo>
                    <a:pt x="76256" y="68082"/>
                  </a:lnTo>
                  <a:lnTo>
                    <a:pt x="79022" y="67602"/>
                  </a:lnTo>
                  <a:lnTo>
                    <a:pt x="81745" y="67191"/>
                  </a:lnTo>
                  <a:lnTo>
                    <a:pt x="81745" y="61712"/>
                  </a:lnTo>
                  <a:close/>
                  <a:moveTo>
                    <a:pt x="95698" y="60273"/>
                  </a:moveTo>
                  <a:lnTo>
                    <a:pt x="91298" y="60753"/>
                  </a:lnTo>
                  <a:lnTo>
                    <a:pt x="87025" y="61164"/>
                  </a:lnTo>
                  <a:lnTo>
                    <a:pt x="87025" y="66301"/>
                  </a:lnTo>
                  <a:lnTo>
                    <a:pt x="89958" y="65753"/>
                  </a:lnTo>
                  <a:lnTo>
                    <a:pt x="92765" y="65205"/>
                  </a:lnTo>
                  <a:lnTo>
                    <a:pt x="95572" y="64726"/>
                  </a:lnTo>
                  <a:lnTo>
                    <a:pt x="95614" y="63219"/>
                  </a:lnTo>
                  <a:lnTo>
                    <a:pt x="95656" y="61712"/>
                  </a:lnTo>
                  <a:lnTo>
                    <a:pt x="95698" y="60273"/>
                  </a:lnTo>
                  <a:close/>
                  <a:moveTo>
                    <a:pt x="109650" y="58767"/>
                  </a:moveTo>
                  <a:lnTo>
                    <a:pt x="106717" y="59109"/>
                  </a:lnTo>
                  <a:lnTo>
                    <a:pt x="103784" y="59383"/>
                  </a:lnTo>
                  <a:lnTo>
                    <a:pt x="100977" y="59726"/>
                  </a:lnTo>
                  <a:lnTo>
                    <a:pt x="100893" y="61780"/>
                  </a:lnTo>
                  <a:lnTo>
                    <a:pt x="100810" y="63904"/>
                  </a:lnTo>
                  <a:lnTo>
                    <a:pt x="103659" y="63424"/>
                  </a:lnTo>
                  <a:lnTo>
                    <a:pt x="106424" y="62876"/>
                  </a:lnTo>
                  <a:lnTo>
                    <a:pt x="109148" y="62465"/>
                  </a:lnTo>
                  <a:lnTo>
                    <a:pt x="109315" y="61232"/>
                  </a:lnTo>
                  <a:lnTo>
                    <a:pt x="109483" y="60068"/>
                  </a:lnTo>
                  <a:lnTo>
                    <a:pt x="109650" y="58767"/>
                  </a:lnTo>
                  <a:close/>
                  <a:moveTo>
                    <a:pt x="50614" y="49383"/>
                  </a:moveTo>
                  <a:lnTo>
                    <a:pt x="47304" y="49589"/>
                  </a:lnTo>
                  <a:lnTo>
                    <a:pt x="44036" y="49794"/>
                  </a:lnTo>
                  <a:lnTo>
                    <a:pt x="40726" y="50000"/>
                  </a:lnTo>
                  <a:lnTo>
                    <a:pt x="41312" y="52534"/>
                  </a:lnTo>
                  <a:lnTo>
                    <a:pt x="41899" y="55000"/>
                  </a:lnTo>
                  <a:lnTo>
                    <a:pt x="42527" y="57534"/>
                  </a:lnTo>
                  <a:lnTo>
                    <a:pt x="45586" y="57191"/>
                  </a:lnTo>
                  <a:lnTo>
                    <a:pt x="48729" y="56780"/>
                  </a:lnTo>
                  <a:lnTo>
                    <a:pt x="51871" y="56438"/>
                  </a:lnTo>
                  <a:lnTo>
                    <a:pt x="51452" y="54041"/>
                  </a:lnTo>
                  <a:lnTo>
                    <a:pt x="51033" y="51712"/>
                  </a:lnTo>
                  <a:lnTo>
                    <a:pt x="50614" y="49383"/>
                  </a:lnTo>
                  <a:close/>
                  <a:moveTo>
                    <a:pt x="65991" y="48767"/>
                  </a:moveTo>
                  <a:lnTo>
                    <a:pt x="63477" y="48904"/>
                  </a:lnTo>
                  <a:lnTo>
                    <a:pt x="60963" y="48904"/>
                  </a:lnTo>
                  <a:lnTo>
                    <a:pt x="58449" y="49041"/>
                  </a:lnTo>
                  <a:lnTo>
                    <a:pt x="55977" y="49383"/>
                  </a:lnTo>
                  <a:lnTo>
                    <a:pt x="56354" y="51643"/>
                  </a:lnTo>
                  <a:lnTo>
                    <a:pt x="56773" y="53698"/>
                  </a:lnTo>
                  <a:lnTo>
                    <a:pt x="57150" y="55958"/>
                  </a:lnTo>
                  <a:lnTo>
                    <a:pt x="60293" y="55616"/>
                  </a:lnTo>
                  <a:lnTo>
                    <a:pt x="63477" y="55273"/>
                  </a:lnTo>
                  <a:lnTo>
                    <a:pt x="66662" y="54931"/>
                  </a:lnTo>
                  <a:lnTo>
                    <a:pt x="66326" y="51849"/>
                  </a:lnTo>
                  <a:lnTo>
                    <a:pt x="65991" y="48767"/>
                  </a:lnTo>
                  <a:close/>
                  <a:moveTo>
                    <a:pt x="81243" y="48013"/>
                  </a:moveTo>
                  <a:lnTo>
                    <a:pt x="76215" y="48287"/>
                  </a:lnTo>
                  <a:lnTo>
                    <a:pt x="71229" y="48561"/>
                  </a:lnTo>
                  <a:lnTo>
                    <a:pt x="71438" y="50479"/>
                  </a:lnTo>
                  <a:lnTo>
                    <a:pt x="71648" y="52397"/>
                  </a:lnTo>
                  <a:lnTo>
                    <a:pt x="71857" y="54520"/>
                  </a:lnTo>
                  <a:lnTo>
                    <a:pt x="73826" y="54178"/>
                  </a:lnTo>
                  <a:lnTo>
                    <a:pt x="75754" y="54041"/>
                  </a:lnTo>
                  <a:lnTo>
                    <a:pt x="77681" y="53767"/>
                  </a:lnTo>
                  <a:lnTo>
                    <a:pt x="79608" y="53561"/>
                  </a:lnTo>
                  <a:lnTo>
                    <a:pt x="81452" y="53082"/>
                  </a:lnTo>
                  <a:lnTo>
                    <a:pt x="81368" y="50479"/>
                  </a:lnTo>
                  <a:lnTo>
                    <a:pt x="81243" y="48013"/>
                  </a:lnTo>
                  <a:close/>
                  <a:moveTo>
                    <a:pt x="93058" y="47328"/>
                  </a:moveTo>
                  <a:lnTo>
                    <a:pt x="89706" y="47465"/>
                  </a:lnTo>
                  <a:lnTo>
                    <a:pt x="86396" y="47945"/>
                  </a:lnTo>
                  <a:lnTo>
                    <a:pt x="86522" y="50342"/>
                  </a:lnTo>
                  <a:lnTo>
                    <a:pt x="86648" y="52808"/>
                  </a:lnTo>
                  <a:lnTo>
                    <a:pt x="91466" y="52328"/>
                  </a:lnTo>
                  <a:lnTo>
                    <a:pt x="96243" y="51780"/>
                  </a:lnTo>
                  <a:lnTo>
                    <a:pt x="96326" y="50273"/>
                  </a:lnTo>
                  <a:lnTo>
                    <a:pt x="96410" y="48904"/>
                  </a:lnTo>
                  <a:lnTo>
                    <a:pt x="96494" y="47328"/>
                  </a:lnTo>
                  <a:lnTo>
                    <a:pt x="93058" y="47328"/>
                  </a:lnTo>
                  <a:close/>
                  <a:moveTo>
                    <a:pt x="107011" y="46849"/>
                  </a:moveTo>
                  <a:lnTo>
                    <a:pt x="102653" y="46849"/>
                  </a:lnTo>
                  <a:lnTo>
                    <a:pt x="102150" y="46986"/>
                  </a:lnTo>
                  <a:lnTo>
                    <a:pt x="101815" y="47328"/>
                  </a:lnTo>
                  <a:lnTo>
                    <a:pt x="101606" y="47945"/>
                  </a:lnTo>
                  <a:lnTo>
                    <a:pt x="101522" y="48698"/>
                  </a:lnTo>
                  <a:lnTo>
                    <a:pt x="101522" y="49452"/>
                  </a:lnTo>
                  <a:lnTo>
                    <a:pt x="101522" y="50205"/>
                  </a:lnTo>
                  <a:lnTo>
                    <a:pt x="101522" y="51301"/>
                  </a:lnTo>
                  <a:lnTo>
                    <a:pt x="106340" y="50684"/>
                  </a:lnTo>
                  <a:lnTo>
                    <a:pt x="111033" y="50205"/>
                  </a:lnTo>
                  <a:lnTo>
                    <a:pt x="111201" y="48972"/>
                  </a:lnTo>
                  <a:lnTo>
                    <a:pt x="111368" y="47945"/>
                  </a:lnTo>
                  <a:lnTo>
                    <a:pt x="111494" y="46849"/>
                  </a:lnTo>
                  <a:lnTo>
                    <a:pt x="107011" y="46849"/>
                  </a:lnTo>
                  <a:close/>
                  <a:moveTo>
                    <a:pt x="53296" y="34520"/>
                  </a:moveTo>
                  <a:lnTo>
                    <a:pt x="53882" y="37739"/>
                  </a:lnTo>
                  <a:lnTo>
                    <a:pt x="54469" y="40958"/>
                  </a:lnTo>
                  <a:lnTo>
                    <a:pt x="57988" y="40753"/>
                  </a:lnTo>
                  <a:lnTo>
                    <a:pt x="61466" y="40547"/>
                  </a:lnTo>
                  <a:lnTo>
                    <a:pt x="65111" y="40342"/>
                  </a:lnTo>
                  <a:lnTo>
                    <a:pt x="64818" y="38219"/>
                  </a:lnTo>
                  <a:lnTo>
                    <a:pt x="64608" y="36369"/>
                  </a:lnTo>
                  <a:lnTo>
                    <a:pt x="64399" y="34520"/>
                  </a:lnTo>
                  <a:lnTo>
                    <a:pt x="53296" y="34520"/>
                  </a:lnTo>
                  <a:close/>
                  <a:moveTo>
                    <a:pt x="69678" y="34452"/>
                  </a:moveTo>
                  <a:lnTo>
                    <a:pt x="70013" y="37328"/>
                  </a:lnTo>
                  <a:lnTo>
                    <a:pt x="70307" y="40136"/>
                  </a:lnTo>
                  <a:lnTo>
                    <a:pt x="75712" y="39863"/>
                  </a:lnTo>
                  <a:lnTo>
                    <a:pt x="81075" y="39657"/>
                  </a:lnTo>
                  <a:lnTo>
                    <a:pt x="80949" y="37808"/>
                  </a:lnTo>
                  <a:lnTo>
                    <a:pt x="80865" y="36095"/>
                  </a:lnTo>
                  <a:lnTo>
                    <a:pt x="80782" y="34452"/>
                  </a:lnTo>
                  <a:lnTo>
                    <a:pt x="69678" y="34452"/>
                  </a:lnTo>
                  <a:close/>
                  <a:moveTo>
                    <a:pt x="102402" y="34452"/>
                  </a:moveTo>
                  <a:lnTo>
                    <a:pt x="102276" y="36438"/>
                  </a:lnTo>
                  <a:lnTo>
                    <a:pt x="102150" y="38630"/>
                  </a:lnTo>
                  <a:lnTo>
                    <a:pt x="105796" y="38356"/>
                  </a:lnTo>
                  <a:lnTo>
                    <a:pt x="109357" y="38219"/>
                  </a:lnTo>
                  <a:lnTo>
                    <a:pt x="112877" y="38082"/>
                  </a:lnTo>
                  <a:lnTo>
                    <a:pt x="113044" y="36917"/>
                  </a:lnTo>
                  <a:lnTo>
                    <a:pt x="113212" y="35753"/>
                  </a:lnTo>
                  <a:lnTo>
                    <a:pt x="113421" y="34452"/>
                  </a:lnTo>
                  <a:lnTo>
                    <a:pt x="102402" y="34452"/>
                  </a:lnTo>
                  <a:close/>
                  <a:moveTo>
                    <a:pt x="36913" y="34383"/>
                  </a:moveTo>
                  <a:lnTo>
                    <a:pt x="37500" y="36917"/>
                  </a:lnTo>
                  <a:lnTo>
                    <a:pt x="38086" y="39315"/>
                  </a:lnTo>
                  <a:lnTo>
                    <a:pt x="38673" y="41643"/>
                  </a:lnTo>
                  <a:lnTo>
                    <a:pt x="41270" y="41575"/>
                  </a:lnTo>
                  <a:lnTo>
                    <a:pt x="43868" y="41438"/>
                  </a:lnTo>
                  <a:lnTo>
                    <a:pt x="46508" y="41301"/>
                  </a:lnTo>
                  <a:lnTo>
                    <a:pt x="49148" y="41027"/>
                  </a:lnTo>
                  <a:lnTo>
                    <a:pt x="48729" y="38767"/>
                  </a:lnTo>
                  <a:lnTo>
                    <a:pt x="48268" y="36506"/>
                  </a:lnTo>
                  <a:lnTo>
                    <a:pt x="47891" y="34383"/>
                  </a:lnTo>
                  <a:lnTo>
                    <a:pt x="36913" y="34383"/>
                  </a:lnTo>
                  <a:close/>
                  <a:moveTo>
                    <a:pt x="91550" y="34315"/>
                  </a:moveTo>
                  <a:lnTo>
                    <a:pt x="85977" y="34315"/>
                  </a:lnTo>
                  <a:lnTo>
                    <a:pt x="86061" y="36095"/>
                  </a:lnTo>
                  <a:lnTo>
                    <a:pt x="86103" y="37671"/>
                  </a:lnTo>
                  <a:lnTo>
                    <a:pt x="86145" y="39452"/>
                  </a:lnTo>
                  <a:lnTo>
                    <a:pt x="89790" y="39246"/>
                  </a:lnTo>
                  <a:lnTo>
                    <a:pt x="93351" y="39041"/>
                  </a:lnTo>
                  <a:lnTo>
                    <a:pt x="96913" y="38835"/>
                  </a:lnTo>
                  <a:lnTo>
                    <a:pt x="97081" y="36575"/>
                  </a:lnTo>
                  <a:lnTo>
                    <a:pt x="97206" y="34315"/>
                  </a:lnTo>
                  <a:lnTo>
                    <a:pt x="91550" y="34315"/>
                  </a:lnTo>
                  <a:close/>
                  <a:moveTo>
                    <a:pt x="14958" y="0"/>
                  </a:moveTo>
                  <a:lnTo>
                    <a:pt x="19064" y="68"/>
                  </a:lnTo>
                  <a:lnTo>
                    <a:pt x="20027" y="273"/>
                  </a:lnTo>
                  <a:lnTo>
                    <a:pt x="20949" y="753"/>
                  </a:lnTo>
                  <a:lnTo>
                    <a:pt x="21871" y="1369"/>
                  </a:lnTo>
                  <a:lnTo>
                    <a:pt x="22500" y="1917"/>
                  </a:lnTo>
                  <a:lnTo>
                    <a:pt x="23128" y="2260"/>
                  </a:lnTo>
                  <a:lnTo>
                    <a:pt x="23840" y="2465"/>
                  </a:lnTo>
                  <a:lnTo>
                    <a:pt x="25181" y="2808"/>
                  </a:lnTo>
                  <a:lnTo>
                    <a:pt x="26438" y="3493"/>
                  </a:lnTo>
                  <a:lnTo>
                    <a:pt x="27527" y="4315"/>
                  </a:lnTo>
                  <a:lnTo>
                    <a:pt x="28533" y="5547"/>
                  </a:lnTo>
                  <a:lnTo>
                    <a:pt x="29413" y="6986"/>
                  </a:lnTo>
                  <a:lnTo>
                    <a:pt x="30209" y="8698"/>
                  </a:lnTo>
                  <a:lnTo>
                    <a:pt x="30837" y="10616"/>
                  </a:lnTo>
                  <a:lnTo>
                    <a:pt x="32555" y="16986"/>
                  </a:lnTo>
                  <a:lnTo>
                    <a:pt x="34106" y="23356"/>
                  </a:lnTo>
                  <a:lnTo>
                    <a:pt x="34399" y="24315"/>
                  </a:lnTo>
                  <a:lnTo>
                    <a:pt x="34734" y="25068"/>
                  </a:lnTo>
                  <a:lnTo>
                    <a:pt x="35153" y="25547"/>
                  </a:lnTo>
                  <a:lnTo>
                    <a:pt x="35698" y="25821"/>
                  </a:lnTo>
                  <a:lnTo>
                    <a:pt x="36410" y="25890"/>
                  </a:lnTo>
                  <a:lnTo>
                    <a:pt x="39762" y="25821"/>
                  </a:lnTo>
                  <a:lnTo>
                    <a:pt x="43156" y="25821"/>
                  </a:lnTo>
                  <a:lnTo>
                    <a:pt x="120000" y="25821"/>
                  </a:lnTo>
                  <a:lnTo>
                    <a:pt x="119078" y="31849"/>
                  </a:lnTo>
                  <a:lnTo>
                    <a:pt x="118198" y="37602"/>
                  </a:lnTo>
                  <a:lnTo>
                    <a:pt x="117318" y="43356"/>
                  </a:lnTo>
                  <a:lnTo>
                    <a:pt x="111871" y="79178"/>
                  </a:lnTo>
                  <a:lnTo>
                    <a:pt x="111703" y="80273"/>
                  </a:lnTo>
                  <a:lnTo>
                    <a:pt x="111578" y="81027"/>
                  </a:lnTo>
                  <a:lnTo>
                    <a:pt x="111410" y="81506"/>
                  </a:lnTo>
                  <a:lnTo>
                    <a:pt x="111159" y="81917"/>
                  </a:lnTo>
                  <a:lnTo>
                    <a:pt x="110824" y="82191"/>
                  </a:lnTo>
                  <a:lnTo>
                    <a:pt x="110321" y="82328"/>
                  </a:lnTo>
                  <a:lnTo>
                    <a:pt x="109692" y="82534"/>
                  </a:lnTo>
                  <a:lnTo>
                    <a:pt x="76340" y="90958"/>
                  </a:lnTo>
                  <a:lnTo>
                    <a:pt x="51578" y="97054"/>
                  </a:lnTo>
                  <a:lnTo>
                    <a:pt x="50698" y="97397"/>
                  </a:lnTo>
                  <a:lnTo>
                    <a:pt x="49860" y="97876"/>
                  </a:lnTo>
                  <a:lnTo>
                    <a:pt x="49148" y="98561"/>
                  </a:lnTo>
                  <a:lnTo>
                    <a:pt x="48519" y="99657"/>
                  </a:lnTo>
                  <a:lnTo>
                    <a:pt x="47555" y="101369"/>
                  </a:lnTo>
                  <a:lnTo>
                    <a:pt x="46634" y="102876"/>
                  </a:lnTo>
                  <a:lnTo>
                    <a:pt x="45628" y="104520"/>
                  </a:lnTo>
                  <a:lnTo>
                    <a:pt x="44622" y="106506"/>
                  </a:lnTo>
                  <a:lnTo>
                    <a:pt x="43701" y="108561"/>
                  </a:lnTo>
                  <a:lnTo>
                    <a:pt x="42946" y="110753"/>
                  </a:lnTo>
                  <a:lnTo>
                    <a:pt x="42318" y="113150"/>
                  </a:lnTo>
                  <a:lnTo>
                    <a:pt x="41941" y="114109"/>
                  </a:lnTo>
                  <a:lnTo>
                    <a:pt x="41522" y="114931"/>
                  </a:lnTo>
                  <a:lnTo>
                    <a:pt x="40935" y="115616"/>
                  </a:lnTo>
                  <a:lnTo>
                    <a:pt x="39804" y="116575"/>
                  </a:lnTo>
                  <a:lnTo>
                    <a:pt x="38798" y="117671"/>
                  </a:lnTo>
                  <a:lnTo>
                    <a:pt x="37709" y="118835"/>
                  </a:lnTo>
                  <a:lnTo>
                    <a:pt x="37248" y="119383"/>
                  </a:lnTo>
                  <a:lnTo>
                    <a:pt x="36745" y="120000"/>
                  </a:lnTo>
                  <a:lnTo>
                    <a:pt x="36620" y="117876"/>
                  </a:lnTo>
                  <a:lnTo>
                    <a:pt x="36662" y="115890"/>
                  </a:lnTo>
                  <a:lnTo>
                    <a:pt x="36787" y="113972"/>
                  </a:lnTo>
                  <a:lnTo>
                    <a:pt x="37081" y="112054"/>
                  </a:lnTo>
                  <a:lnTo>
                    <a:pt x="37793" y="108972"/>
                  </a:lnTo>
                  <a:lnTo>
                    <a:pt x="38673" y="106095"/>
                  </a:lnTo>
                  <a:lnTo>
                    <a:pt x="39678" y="103424"/>
                  </a:lnTo>
                  <a:lnTo>
                    <a:pt x="40851" y="100821"/>
                  </a:lnTo>
                  <a:lnTo>
                    <a:pt x="42150" y="98356"/>
                  </a:lnTo>
                  <a:lnTo>
                    <a:pt x="43826" y="95547"/>
                  </a:lnTo>
                  <a:lnTo>
                    <a:pt x="45502" y="92602"/>
                  </a:lnTo>
                  <a:lnTo>
                    <a:pt x="43659" y="85068"/>
                  </a:lnTo>
                  <a:lnTo>
                    <a:pt x="41857" y="77534"/>
                  </a:lnTo>
                  <a:lnTo>
                    <a:pt x="26438" y="15000"/>
                  </a:lnTo>
                  <a:lnTo>
                    <a:pt x="26061" y="13698"/>
                  </a:lnTo>
                  <a:lnTo>
                    <a:pt x="25516" y="12602"/>
                  </a:lnTo>
                  <a:lnTo>
                    <a:pt x="24888" y="11712"/>
                  </a:lnTo>
                  <a:lnTo>
                    <a:pt x="24134" y="11027"/>
                  </a:lnTo>
                  <a:lnTo>
                    <a:pt x="23589" y="10753"/>
                  </a:lnTo>
                  <a:lnTo>
                    <a:pt x="23086" y="10616"/>
                  </a:lnTo>
                  <a:lnTo>
                    <a:pt x="22625" y="10890"/>
                  </a:lnTo>
                  <a:lnTo>
                    <a:pt x="22164" y="11438"/>
                  </a:lnTo>
                  <a:lnTo>
                    <a:pt x="21536" y="12123"/>
                  </a:lnTo>
                  <a:lnTo>
                    <a:pt x="20865" y="12602"/>
                  </a:lnTo>
                  <a:lnTo>
                    <a:pt x="20153" y="12808"/>
                  </a:lnTo>
                  <a:lnTo>
                    <a:pt x="19399" y="12945"/>
                  </a:lnTo>
                  <a:lnTo>
                    <a:pt x="11731" y="12945"/>
                  </a:lnTo>
                  <a:lnTo>
                    <a:pt x="4064" y="12876"/>
                  </a:lnTo>
                  <a:lnTo>
                    <a:pt x="3058" y="12739"/>
                  </a:lnTo>
                  <a:lnTo>
                    <a:pt x="2136" y="12260"/>
                  </a:lnTo>
                  <a:lnTo>
                    <a:pt x="1382" y="11438"/>
                  </a:lnTo>
                  <a:lnTo>
                    <a:pt x="754" y="10410"/>
                  </a:lnTo>
                  <a:lnTo>
                    <a:pt x="293" y="9178"/>
                  </a:lnTo>
                  <a:lnTo>
                    <a:pt x="41" y="7739"/>
                  </a:lnTo>
                  <a:lnTo>
                    <a:pt x="0" y="6095"/>
                  </a:lnTo>
                  <a:lnTo>
                    <a:pt x="167" y="4726"/>
                  </a:lnTo>
                  <a:lnTo>
                    <a:pt x="460" y="3356"/>
                  </a:lnTo>
                  <a:lnTo>
                    <a:pt x="963" y="2260"/>
                  </a:lnTo>
                  <a:lnTo>
                    <a:pt x="1550" y="1301"/>
                  </a:lnTo>
                  <a:lnTo>
                    <a:pt x="2262" y="616"/>
                  </a:lnTo>
                  <a:lnTo>
                    <a:pt x="3142" y="205"/>
                  </a:lnTo>
                  <a:lnTo>
                    <a:pt x="4064" y="68"/>
                  </a:lnTo>
                  <a:lnTo>
                    <a:pt x="7458" y="0"/>
                  </a:lnTo>
                  <a:lnTo>
                    <a:pt x="10810" y="0"/>
                  </a:lnTo>
                  <a:lnTo>
                    <a:pt x="149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76;p20">
              <a:extLst>
                <a:ext uri="{FF2B5EF4-FFF2-40B4-BE49-F238E27FC236}">
                  <a16:creationId xmlns:a16="http://schemas.microsoft.com/office/drawing/2014/main" xmlns="" id="{8DF09CF7-62E0-7E43-90C9-17BDE6354407}"/>
                </a:ext>
              </a:extLst>
            </p:cNvPr>
            <p:cNvSpPr/>
            <p:nvPr/>
          </p:nvSpPr>
          <p:spPr>
            <a:xfrm>
              <a:off x="-547793" y="2026443"/>
              <a:ext cx="176213" cy="222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7896" y="1431"/>
                  </a:lnTo>
                  <a:lnTo>
                    <a:pt x="15433" y="3341"/>
                  </a:lnTo>
                  <a:lnTo>
                    <a:pt x="22612" y="5536"/>
                  </a:lnTo>
                  <a:lnTo>
                    <a:pt x="29790" y="8210"/>
                  </a:lnTo>
                  <a:lnTo>
                    <a:pt x="36490" y="11264"/>
                  </a:lnTo>
                  <a:lnTo>
                    <a:pt x="42831" y="14606"/>
                  </a:lnTo>
                  <a:lnTo>
                    <a:pt x="49052" y="18329"/>
                  </a:lnTo>
                  <a:lnTo>
                    <a:pt x="54915" y="22434"/>
                  </a:lnTo>
                  <a:lnTo>
                    <a:pt x="60538" y="26825"/>
                  </a:lnTo>
                  <a:lnTo>
                    <a:pt x="65922" y="31599"/>
                  </a:lnTo>
                  <a:lnTo>
                    <a:pt x="71425" y="37231"/>
                  </a:lnTo>
                  <a:lnTo>
                    <a:pt x="76450" y="42863"/>
                  </a:lnTo>
                  <a:lnTo>
                    <a:pt x="80757" y="48782"/>
                  </a:lnTo>
                  <a:lnTo>
                    <a:pt x="84705" y="54988"/>
                  </a:lnTo>
                  <a:lnTo>
                    <a:pt x="88055" y="61288"/>
                  </a:lnTo>
                  <a:lnTo>
                    <a:pt x="90807" y="67780"/>
                  </a:lnTo>
                  <a:lnTo>
                    <a:pt x="92961" y="74463"/>
                  </a:lnTo>
                  <a:lnTo>
                    <a:pt x="94755" y="81431"/>
                  </a:lnTo>
                  <a:lnTo>
                    <a:pt x="95952" y="88591"/>
                  </a:lnTo>
                  <a:lnTo>
                    <a:pt x="120000" y="88591"/>
                  </a:lnTo>
                  <a:lnTo>
                    <a:pt x="106959" y="98902"/>
                  </a:lnTo>
                  <a:lnTo>
                    <a:pt x="93918" y="109307"/>
                  </a:lnTo>
                  <a:lnTo>
                    <a:pt x="80638" y="120000"/>
                  </a:lnTo>
                  <a:lnTo>
                    <a:pt x="71425" y="112458"/>
                  </a:lnTo>
                  <a:lnTo>
                    <a:pt x="61734" y="104821"/>
                  </a:lnTo>
                  <a:lnTo>
                    <a:pt x="52043" y="97183"/>
                  </a:lnTo>
                  <a:lnTo>
                    <a:pt x="42472" y="89451"/>
                  </a:lnTo>
                  <a:lnTo>
                    <a:pt x="42831" y="88782"/>
                  </a:lnTo>
                  <a:lnTo>
                    <a:pt x="65922" y="88782"/>
                  </a:lnTo>
                  <a:lnTo>
                    <a:pt x="66400" y="86587"/>
                  </a:lnTo>
                  <a:lnTo>
                    <a:pt x="66759" y="84009"/>
                  </a:lnTo>
                  <a:lnTo>
                    <a:pt x="66759" y="81050"/>
                  </a:lnTo>
                  <a:lnTo>
                    <a:pt x="66520" y="77804"/>
                  </a:lnTo>
                  <a:lnTo>
                    <a:pt x="65922" y="74272"/>
                  </a:lnTo>
                  <a:lnTo>
                    <a:pt x="65204" y="70548"/>
                  </a:lnTo>
                  <a:lnTo>
                    <a:pt x="64007" y="66730"/>
                  </a:lnTo>
                  <a:lnTo>
                    <a:pt x="62811" y="62720"/>
                  </a:lnTo>
                  <a:lnTo>
                    <a:pt x="61375" y="58711"/>
                  </a:lnTo>
                  <a:lnTo>
                    <a:pt x="59820" y="54606"/>
                  </a:lnTo>
                  <a:lnTo>
                    <a:pt x="57906" y="50596"/>
                  </a:lnTo>
                  <a:lnTo>
                    <a:pt x="55992" y="46682"/>
                  </a:lnTo>
                  <a:lnTo>
                    <a:pt x="54077" y="42959"/>
                  </a:lnTo>
                  <a:lnTo>
                    <a:pt x="51804" y="39427"/>
                  </a:lnTo>
                  <a:lnTo>
                    <a:pt x="49531" y="36085"/>
                  </a:lnTo>
                  <a:lnTo>
                    <a:pt x="44865" y="30262"/>
                  </a:lnTo>
                  <a:lnTo>
                    <a:pt x="39720" y="24821"/>
                  </a:lnTo>
                  <a:lnTo>
                    <a:pt x="34097" y="19761"/>
                  </a:lnTo>
                  <a:lnTo>
                    <a:pt x="28115" y="14988"/>
                  </a:lnTo>
                  <a:lnTo>
                    <a:pt x="21774" y="10692"/>
                  </a:lnTo>
                  <a:lnTo>
                    <a:pt x="14955" y="6873"/>
                  </a:lnTo>
                  <a:lnTo>
                    <a:pt x="7657" y="32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77;p20">
              <a:extLst>
                <a:ext uri="{FF2B5EF4-FFF2-40B4-BE49-F238E27FC236}">
                  <a16:creationId xmlns:a16="http://schemas.microsoft.com/office/drawing/2014/main" xmlns="" id="{5DF6B79A-B84E-BA47-A3CA-C4D8311CD3F1}"/>
                </a:ext>
              </a:extLst>
            </p:cNvPr>
            <p:cNvSpPr/>
            <p:nvPr/>
          </p:nvSpPr>
          <p:spPr>
            <a:xfrm>
              <a:off x="-582718" y="2505868"/>
              <a:ext cx="69850" cy="68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539" y="40714"/>
                  </a:moveTo>
                  <a:lnTo>
                    <a:pt x="53401" y="41938"/>
                  </a:lnTo>
                  <a:lnTo>
                    <a:pt x="48184" y="44999"/>
                  </a:lnTo>
                  <a:lnTo>
                    <a:pt x="44194" y="49285"/>
                  </a:lnTo>
                  <a:lnTo>
                    <a:pt x="41739" y="54489"/>
                  </a:lnTo>
                  <a:lnTo>
                    <a:pt x="40511" y="60612"/>
                  </a:lnTo>
                  <a:lnTo>
                    <a:pt x="41739" y="65510"/>
                  </a:lnTo>
                  <a:lnTo>
                    <a:pt x="43887" y="69795"/>
                  </a:lnTo>
                  <a:lnTo>
                    <a:pt x="46956" y="73775"/>
                  </a:lnTo>
                  <a:lnTo>
                    <a:pt x="50946" y="76836"/>
                  </a:lnTo>
                  <a:lnTo>
                    <a:pt x="55549" y="78673"/>
                  </a:lnTo>
                  <a:lnTo>
                    <a:pt x="60767" y="78979"/>
                  </a:lnTo>
                  <a:lnTo>
                    <a:pt x="65677" y="78367"/>
                  </a:lnTo>
                  <a:lnTo>
                    <a:pt x="69974" y="76224"/>
                  </a:lnTo>
                  <a:lnTo>
                    <a:pt x="74271" y="73163"/>
                  </a:lnTo>
                  <a:lnTo>
                    <a:pt x="77033" y="68877"/>
                  </a:lnTo>
                  <a:lnTo>
                    <a:pt x="78874" y="64285"/>
                  </a:lnTo>
                  <a:lnTo>
                    <a:pt x="79488" y="59387"/>
                  </a:lnTo>
                  <a:lnTo>
                    <a:pt x="78567" y="54183"/>
                  </a:lnTo>
                  <a:lnTo>
                    <a:pt x="76419" y="49897"/>
                  </a:lnTo>
                  <a:lnTo>
                    <a:pt x="73350" y="46224"/>
                  </a:lnTo>
                  <a:lnTo>
                    <a:pt x="69053" y="43163"/>
                  </a:lnTo>
                  <a:lnTo>
                    <a:pt x="64450" y="41326"/>
                  </a:lnTo>
                  <a:lnTo>
                    <a:pt x="59539" y="40714"/>
                  </a:lnTo>
                  <a:close/>
                  <a:moveTo>
                    <a:pt x="61074" y="0"/>
                  </a:moveTo>
                  <a:lnTo>
                    <a:pt x="71815" y="1224"/>
                  </a:lnTo>
                  <a:lnTo>
                    <a:pt x="81636" y="4285"/>
                  </a:lnTo>
                  <a:lnTo>
                    <a:pt x="91150" y="8571"/>
                  </a:lnTo>
                  <a:lnTo>
                    <a:pt x="99130" y="14387"/>
                  </a:lnTo>
                  <a:lnTo>
                    <a:pt x="106189" y="21734"/>
                  </a:lnTo>
                  <a:lnTo>
                    <a:pt x="112020" y="30306"/>
                  </a:lnTo>
                  <a:lnTo>
                    <a:pt x="116010" y="39489"/>
                  </a:lnTo>
                  <a:lnTo>
                    <a:pt x="119079" y="49897"/>
                  </a:lnTo>
                  <a:lnTo>
                    <a:pt x="120000" y="60612"/>
                  </a:lnTo>
                  <a:lnTo>
                    <a:pt x="119079" y="71632"/>
                  </a:lnTo>
                  <a:lnTo>
                    <a:pt x="116010" y="81428"/>
                  </a:lnTo>
                  <a:lnTo>
                    <a:pt x="111406" y="90612"/>
                  </a:lnTo>
                  <a:lnTo>
                    <a:pt x="105575" y="99183"/>
                  </a:lnTo>
                  <a:lnTo>
                    <a:pt x="98209" y="106224"/>
                  </a:lnTo>
                  <a:lnTo>
                    <a:pt x="89923" y="112040"/>
                  </a:lnTo>
                  <a:lnTo>
                    <a:pt x="80409" y="116632"/>
                  </a:lnTo>
                  <a:lnTo>
                    <a:pt x="70281" y="119081"/>
                  </a:lnTo>
                  <a:lnTo>
                    <a:pt x="59846" y="119999"/>
                  </a:lnTo>
                  <a:lnTo>
                    <a:pt x="49104" y="119081"/>
                  </a:lnTo>
                  <a:lnTo>
                    <a:pt x="38670" y="116326"/>
                  </a:lnTo>
                  <a:lnTo>
                    <a:pt x="29769" y="111428"/>
                  </a:lnTo>
                  <a:lnTo>
                    <a:pt x="21176" y="105612"/>
                  </a:lnTo>
                  <a:lnTo>
                    <a:pt x="14117" y="98265"/>
                  </a:lnTo>
                  <a:lnTo>
                    <a:pt x="7979" y="89999"/>
                  </a:lnTo>
                  <a:lnTo>
                    <a:pt x="3682" y="80816"/>
                  </a:lnTo>
                  <a:lnTo>
                    <a:pt x="920" y="70714"/>
                  </a:lnTo>
                  <a:lnTo>
                    <a:pt x="0" y="60306"/>
                  </a:lnTo>
                  <a:lnTo>
                    <a:pt x="920" y="49285"/>
                  </a:lnTo>
                  <a:lnTo>
                    <a:pt x="3989" y="38877"/>
                  </a:lnTo>
                  <a:lnTo>
                    <a:pt x="8286" y="29999"/>
                  </a:lnTo>
                  <a:lnTo>
                    <a:pt x="14424" y="21428"/>
                  </a:lnTo>
                  <a:lnTo>
                    <a:pt x="21790" y="14081"/>
                  </a:lnTo>
                  <a:lnTo>
                    <a:pt x="30383" y="8265"/>
                  </a:lnTo>
                  <a:lnTo>
                    <a:pt x="39590" y="3979"/>
                  </a:lnTo>
                  <a:lnTo>
                    <a:pt x="50025" y="918"/>
                  </a:lnTo>
                  <a:lnTo>
                    <a:pt x="6107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78;p20">
              <a:extLst>
                <a:ext uri="{FF2B5EF4-FFF2-40B4-BE49-F238E27FC236}">
                  <a16:creationId xmlns:a16="http://schemas.microsoft.com/office/drawing/2014/main" xmlns="" id="{16418B90-FE91-AD45-A907-E3090B38B0FF}"/>
                </a:ext>
              </a:extLst>
            </p:cNvPr>
            <p:cNvSpPr/>
            <p:nvPr/>
          </p:nvSpPr>
          <p:spPr>
            <a:xfrm>
              <a:off x="-358881" y="2505868"/>
              <a:ext cx="68263" cy="68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45" y="40714"/>
                  </a:moveTo>
                  <a:lnTo>
                    <a:pt x="54601" y="41632"/>
                  </a:lnTo>
                  <a:lnTo>
                    <a:pt x="50282" y="43775"/>
                  </a:lnTo>
                  <a:lnTo>
                    <a:pt x="46272" y="46530"/>
                  </a:lnTo>
                  <a:lnTo>
                    <a:pt x="43187" y="50510"/>
                  </a:lnTo>
                  <a:lnTo>
                    <a:pt x="41336" y="55102"/>
                  </a:lnTo>
                  <a:lnTo>
                    <a:pt x="40719" y="60306"/>
                  </a:lnTo>
                  <a:lnTo>
                    <a:pt x="41336" y="65204"/>
                  </a:lnTo>
                  <a:lnTo>
                    <a:pt x="43496" y="69489"/>
                  </a:lnTo>
                  <a:lnTo>
                    <a:pt x="46272" y="73775"/>
                  </a:lnTo>
                  <a:lnTo>
                    <a:pt x="50591" y="76530"/>
                  </a:lnTo>
                  <a:lnTo>
                    <a:pt x="55218" y="78367"/>
                  </a:lnTo>
                  <a:lnTo>
                    <a:pt x="60154" y="78979"/>
                  </a:lnTo>
                  <a:lnTo>
                    <a:pt x="66323" y="78061"/>
                  </a:lnTo>
                  <a:lnTo>
                    <a:pt x="71568" y="75306"/>
                  </a:lnTo>
                  <a:lnTo>
                    <a:pt x="75578" y="70714"/>
                  </a:lnTo>
                  <a:lnTo>
                    <a:pt x="78663" y="65510"/>
                  </a:lnTo>
                  <a:lnTo>
                    <a:pt x="79588" y="59999"/>
                  </a:lnTo>
                  <a:lnTo>
                    <a:pt x="78663" y="54795"/>
                  </a:lnTo>
                  <a:lnTo>
                    <a:pt x="76503" y="50204"/>
                  </a:lnTo>
                  <a:lnTo>
                    <a:pt x="73419" y="46530"/>
                  </a:lnTo>
                  <a:lnTo>
                    <a:pt x="69408" y="43163"/>
                  </a:lnTo>
                  <a:lnTo>
                    <a:pt x="65089" y="41326"/>
                  </a:lnTo>
                  <a:lnTo>
                    <a:pt x="59845" y="40714"/>
                  </a:lnTo>
                  <a:close/>
                  <a:moveTo>
                    <a:pt x="59537" y="0"/>
                  </a:moveTo>
                  <a:lnTo>
                    <a:pt x="66632" y="306"/>
                  </a:lnTo>
                  <a:lnTo>
                    <a:pt x="73419" y="1530"/>
                  </a:lnTo>
                  <a:lnTo>
                    <a:pt x="80514" y="3673"/>
                  </a:lnTo>
                  <a:lnTo>
                    <a:pt x="87300" y="6428"/>
                  </a:lnTo>
                  <a:lnTo>
                    <a:pt x="94087" y="10102"/>
                  </a:lnTo>
                  <a:lnTo>
                    <a:pt x="100257" y="14693"/>
                  </a:lnTo>
                  <a:lnTo>
                    <a:pt x="105809" y="20204"/>
                  </a:lnTo>
                  <a:lnTo>
                    <a:pt x="110745" y="26326"/>
                  </a:lnTo>
                  <a:lnTo>
                    <a:pt x="114755" y="33673"/>
                  </a:lnTo>
                  <a:lnTo>
                    <a:pt x="117532" y="41632"/>
                  </a:lnTo>
                  <a:lnTo>
                    <a:pt x="119383" y="50510"/>
                  </a:lnTo>
                  <a:lnTo>
                    <a:pt x="120000" y="60612"/>
                  </a:lnTo>
                  <a:lnTo>
                    <a:pt x="119383" y="70102"/>
                  </a:lnTo>
                  <a:lnTo>
                    <a:pt x="117223" y="79285"/>
                  </a:lnTo>
                  <a:lnTo>
                    <a:pt x="114138" y="87551"/>
                  </a:lnTo>
                  <a:lnTo>
                    <a:pt x="109820" y="94591"/>
                  </a:lnTo>
                  <a:lnTo>
                    <a:pt x="104575" y="101326"/>
                  </a:lnTo>
                  <a:lnTo>
                    <a:pt x="98406" y="106836"/>
                  </a:lnTo>
                  <a:lnTo>
                    <a:pt x="91619" y="111122"/>
                  </a:lnTo>
                  <a:lnTo>
                    <a:pt x="84215" y="115102"/>
                  </a:lnTo>
                  <a:lnTo>
                    <a:pt x="76195" y="117857"/>
                  </a:lnTo>
                  <a:lnTo>
                    <a:pt x="68483" y="119387"/>
                  </a:lnTo>
                  <a:lnTo>
                    <a:pt x="59845" y="119999"/>
                  </a:lnTo>
                  <a:lnTo>
                    <a:pt x="50282" y="119387"/>
                  </a:lnTo>
                  <a:lnTo>
                    <a:pt x="41028" y="117244"/>
                  </a:lnTo>
                  <a:lnTo>
                    <a:pt x="32390" y="113571"/>
                  </a:lnTo>
                  <a:lnTo>
                    <a:pt x="24370" y="108673"/>
                  </a:lnTo>
                  <a:lnTo>
                    <a:pt x="17583" y="102857"/>
                  </a:lnTo>
                  <a:lnTo>
                    <a:pt x="11413" y="95816"/>
                  </a:lnTo>
                  <a:lnTo>
                    <a:pt x="6786" y="88163"/>
                  </a:lnTo>
                  <a:lnTo>
                    <a:pt x="3393" y="79285"/>
                  </a:lnTo>
                  <a:lnTo>
                    <a:pt x="925" y="70102"/>
                  </a:lnTo>
                  <a:lnTo>
                    <a:pt x="0" y="60306"/>
                  </a:lnTo>
                  <a:lnTo>
                    <a:pt x="925" y="49285"/>
                  </a:lnTo>
                  <a:lnTo>
                    <a:pt x="4010" y="39183"/>
                  </a:lnTo>
                  <a:lnTo>
                    <a:pt x="8020" y="29999"/>
                  </a:lnTo>
                  <a:lnTo>
                    <a:pt x="13881" y="21428"/>
                  </a:lnTo>
                  <a:lnTo>
                    <a:pt x="20976" y="14387"/>
                  </a:lnTo>
                  <a:lnTo>
                    <a:pt x="29305" y="8571"/>
                  </a:lnTo>
                  <a:lnTo>
                    <a:pt x="38560" y="4285"/>
                  </a:lnTo>
                  <a:lnTo>
                    <a:pt x="48740" y="918"/>
                  </a:lnTo>
                  <a:lnTo>
                    <a:pt x="5953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79;p20">
              <a:extLst>
                <a:ext uri="{FF2B5EF4-FFF2-40B4-BE49-F238E27FC236}">
                  <a16:creationId xmlns:a16="http://schemas.microsoft.com/office/drawing/2014/main" xmlns="" id="{DF9253A4-0CC6-5D42-B221-1803195384BA}"/>
                </a:ext>
              </a:extLst>
            </p:cNvPr>
            <p:cNvSpPr/>
            <p:nvPr/>
          </p:nvSpPr>
          <p:spPr>
            <a:xfrm>
              <a:off x="-512868" y="2510630"/>
              <a:ext cx="152400" cy="20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16393" y="58965"/>
                  </a:lnTo>
                  <a:lnTo>
                    <a:pt x="112647" y="120000"/>
                  </a:lnTo>
                  <a:lnTo>
                    <a:pt x="7352" y="120000"/>
                  </a:lnTo>
                  <a:lnTo>
                    <a:pt x="3606" y="589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1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80;p20">
            <a:extLst>
              <a:ext uri="{FF2B5EF4-FFF2-40B4-BE49-F238E27FC236}">
                <a16:creationId xmlns:a16="http://schemas.microsoft.com/office/drawing/2014/main" xmlns="" id="{E1F56EFC-752E-A541-8B52-68983F82E509}"/>
              </a:ext>
            </a:extLst>
          </p:cNvPr>
          <p:cNvGrpSpPr/>
          <p:nvPr/>
        </p:nvGrpSpPr>
        <p:grpSpPr>
          <a:xfrm>
            <a:off x="4082544" y="2412674"/>
            <a:ext cx="733090" cy="679157"/>
            <a:chOff x="-798245" y="2232728"/>
            <a:chExt cx="617212" cy="571172"/>
          </a:xfrm>
        </p:grpSpPr>
        <p:sp>
          <p:nvSpPr>
            <p:cNvPr id="128" name="Google Shape;181;p20">
              <a:extLst>
                <a:ext uri="{FF2B5EF4-FFF2-40B4-BE49-F238E27FC236}">
                  <a16:creationId xmlns:a16="http://schemas.microsoft.com/office/drawing/2014/main" xmlns="" id="{25B97072-D4AF-F748-B843-02ED3BB7BF44}"/>
                </a:ext>
              </a:extLst>
            </p:cNvPr>
            <p:cNvSpPr/>
            <p:nvPr/>
          </p:nvSpPr>
          <p:spPr>
            <a:xfrm>
              <a:off x="-798245" y="2500330"/>
              <a:ext cx="296377" cy="1438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67572" y="0"/>
                  </a:lnTo>
                  <a:lnTo>
                    <a:pt x="120000" y="60000"/>
                  </a:lnTo>
                  <a:lnTo>
                    <a:pt x="5359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82;p20">
              <a:extLst>
                <a:ext uri="{FF2B5EF4-FFF2-40B4-BE49-F238E27FC236}">
                  <a16:creationId xmlns:a16="http://schemas.microsoft.com/office/drawing/2014/main" xmlns="" id="{A5F48127-4830-4E41-A615-478123F6AD85}"/>
                </a:ext>
              </a:extLst>
            </p:cNvPr>
            <p:cNvSpPr/>
            <p:nvPr/>
          </p:nvSpPr>
          <p:spPr>
            <a:xfrm>
              <a:off x="-798245" y="2572266"/>
              <a:ext cx="132363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37735"/>
                  </a:lnTo>
                  <a:lnTo>
                    <a:pt x="0" y="0"/>
                  </a:lnTo>
                  <a:lnTo>
                    <a:pt x="0" y="82264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83;p20">
              <a:extLst>
                <a:ext uri="{FF2B5EF4-FFF2-40B4-BE49-F238E27FC236}">
                  <a16:creationId xmlns:a16="http://schemas.microsoft.com/office/drawing/2014/main" xmlns="" id="{137D2504-514A-7642-8552-94DFDBFAC714}"/>
                </a:ext>
              </a:extLst>
            </p:cNvPr>
            <p:cNvSpPr/>
            <p:nvPr/>
          </p:nvSpPr>
          <p:spPr>
            <a:xfrm>
              <a:off x="-665882" y="2572266"/>
              <a:ext cx="164014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82264"/>
                  </a:moveTo>
                  <a:lnTo>
                    <a:pt x="119999" y="0"/>
                  </a:lnTo>
                  <a:lnTo>
                    <a:pt x="0" y="37735"/>
                  </a:lnTo>
                  <a:lnTo>
                    <a:pt x="0" y="120000"/>
                  </a:lnTo>
                  <a:lnTo>
                    <a:pt x="119999" y="82264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84;p20">
              <a:extLst>
                <a:ext uri="{FF2B5EF4-FFF2-40B4-BE49-F238E27FC236}">
                  <a16:creationId xmlns:a16="http://schemas.microsoft.com/office/drawing/2014/main" xmlns="" id="{C556DFAA-2097-7545-AE33-AE3786E28DB5}"/>
                </a:ext>
              </a:extLst>
            </p:cNvPr>
            <p:cNvSpPr/>
            <p:nvPr/>
          </p:nvSpPr>
          <p:spPr>
            <a:xfrm>
              <a:off x="-740696" y="2527665"/>
              <a:ext cx="184157" cy="1266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62" y="0"/>
                  </a:moveTo>
                  <a:lnTo>
                    <a:pt x="0" y="70909"/>
                  </a:lnTo>
                  <a:lnTo>
                    <a:pt x="0" y="106363"/>
                  </a:lnTo>
                  <a:lnTo>
                    <a:pt x="15937" y="120000"/>
                  </a:lnTo>
                  <a:lnTo>
                    <a:pt x="15937" y="83181"/>
                  </a:lnTo>
                  <a:lnTo>
                    <a:pt x="120000" y="12272"/>
                  </a:lnTo>
                  <a:lnTo>
                    <a:pt x="104062" y="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85;p20">
              <a:extLst>
                <a:ext uri="{FF2B5EF4-FFF2-40B4-BE49-F238E27FC236}">
                  <a16:creationId xmlns:a16="http://schemas.microsoft.com/office/drawing/2014/main" xmlns="" id="{9D6BB5EF-809C-2B4E-A6F6-807B4AE90AEE}"/>
                </a:ext>
              </a:extLst>
            </p:cNvPr>
            <p:cNvSpPr/>
            <p:nvPr/>
          </p:nvSpPr>
          <p:spPr>
            <a:xfrm>
              <a:off x="-478848" y="2503207"/>
              <a:ext cx="297815" cy="1438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7600"/>
                  </a:moveTo>
                  <a:lnTo>
                    <a:pt x="67826" y="0"/>
                  </a:lnTo>
                  <a:lnTo>
                    <a:pt x="120000" y="60000"/>
                  </a:lnTo>
                  <a:lnTo>
                    <a:pt x="53913" y="120000"/>
                  </a:lnTo>
                  <a:lnTo>
                    <a:pt x="0" y="576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86;p20">
              <a:extLst>
                <a:ext uri="{FF2B5EF4-FFF2-40B4-BE49-F238E27FC236}">
                  <a16:creationId xmlns:a16="http://schemas.microsoft.com/office/drawing/2014/main" xmlns="" id="{1FC7E406-EADF-C84D-9609-898BFF00005E}"/>
                </a:ext>
              </a:extLst>
            </p:cNvPr>
            <p:cNvSpPr/>
            <p:nvPr/>
          </p:nvSpPr>
          <p:spPr>
            <a:xfrm>
              <a:off x="-478848" y="2572266"/>
              <a:ext cx="133801" cy="2316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38757"/>
                  </a:lnTo>
                  <a:lnTo>
                    <a:pt x="0" y="0"/>
                  </a:lnTo>
                  <a:lnTo>
                    <a:pt x="0" y="82732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87;p20">
              <a:extLst>
                <a:ext uri="{FF2B5EF4-FFF2-40B4-BE49-F238E27FC236}">
                  <a16:creationId xmlns:a16="http://schemas.microsoft.com/office/drawing/2014/main" xmlns="" id="{2792C054-DC8B-514A-84D2-BEF2ED71389B}"/>
                </a:ext>
              </a:extLst>
            </p:cNvPr>
            <p:cNvSpPr/>
            <p:nvPr/>
          </p:nvSpPr>
          <p:spPr>
            <a:xfrm>
              <a:off x="-345047" y="2575143"/>
              <a:ext cx="164014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82264"/>
                  </a:moveTo>
                  <a:lnTo>
                    <a:pt x="119999" y="0"/>
                  </a:lnTo>
                  <a:lnTo>
                    <a:pt x="0" y="37735"/>
                  </a:lnTo>
                  <a:lnTo>
                    <a:pt x="0" y="120000"/>
                  </a:lnTo>
                  <a:lnTo>
                    <a:pt x="119999" y="82264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88;p20">
              <a:extLst>
                <a:ext uri="{FF2B5EF4-FFF2-40B4-BE49-F238E27FC236}">
                  <a16:creationId xmlns:a16="http://schemas.microsoft.com/office/drawing/2014/main" xmlns="" id="{C7DD82D0-BF97-6048-92FA-0B446FCA7328}"/>
                </a:ext>
              </a:extLst>
            </p:cNvPr>
            <p:cNvSpPr/>
            <p:nvPr/>
          </p:nvSpPr>
          <p:spPr>
            <a:xfrm>
              <a:off x="-419861" y="2530542"/>
              <a:ext cx="184157" cy="123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62" y="0"/>
                  </a:moveTo>
                  <a:lnTo>
                    <a:pt x="0" y="72558"/>
                  </a:lnTo>
                  <a:lnTo>
                    <a:pt x="0" y="110232"/>
                  </a:lnTo>
                  <a:lnTo>
                    <a:pt x="15000" y="120000"/>
                  </a:lnTo>
                  <a:lnTo>
                    <a:pt x="15000" y="86511"/>
                  </a:lnTo>
                  <a:lnTo>
                    <a:pt x="120000" y="13953"/>
                  </a:lnTo>
                  <a:lnTo>
                    <a:pt x="104062" y="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89;p20">
              <a:extLst>
                <a:ext uri="{FF2B5EF4-FFF2-40B4-BE49-F238E27FC236}">
                  <a16:creationId xmlns:a16="http://schemas.microsoft.com/office/drawing/2014/main" xmlns="" id="{2BB27A69-05CD-A149-A1EE-AFD1137B1A23}"/>
                </a:ext>
              </a:extLst>
            </p:cNvPr>
            <p:cNvSpPr/>
            <p:nvPr/>
          </p:nvSpPr>
          <p:spPr>
            <a:xfrm>
              <a:off x="-628476" y="2232728"/>
              <a:ext cx="296377" cy="1438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69320" y="0"/>
                  </a:lnTo>
                  <a:lnTo>
                    <a:pt x="120000" y="62400"/>
                  </a:lnTo>
                  <a:lnTo>
                    <a:pt x="5533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90;p20">
              <a:extLst>
                <a:ext uri="{FF2B5EF4-FFF2-40B4-BE49-F238E27FC236}">
                  <a16:creationId xmlns:a16="http://schemas.microsoft.com/office/drawing/2014/main" xmlns="" id="{961DBC12-7CA9-C441-A103-CCBC9F4882DE}"/>
                </a:ext>
              </a:extLst>
            </p:cNvPr>
            <p:cNvSpPr/>
            <p:nvPr/>
          </p:nvSpPr>
          <p:spPr>
            <a:xfrm>
              <a:off x="-628476" y="2304664"/>
              <a:ext cx="136678" cy="2287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473" y="120000"/>
                  </a:moveTo>
                  <a:lnTo>
                    <a:pt x="120000" y="37735"/>
                  </a:lnTo>
                  <a:lnTo>
                    <a:pt x="0" y="0"/>
                  </a:lnTo>
                  <a:lnTo>
                    <a:pt x="0" y="82264"/>
                  </a:lnTo>
                  <a:lnTo>
                    <a:pt x="117473" y="12000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91;p20">
              <a:extLst>
                <a:ext uri="{FF2B5EF4-FFF2-40B4-BE49-F238E27FC236}">
                  <a16:creationId xmlns:a16="http://schemas.microsoft.com/office/drawing/2014/main" xmlns="" id="{DE582810-5162-2843-96B3-F68205B13DE4}"/>
                </a:ext>
              </a:extLst>
            </p:cNvPr>
            <p:cNvSpPr/>
            <p:nvPr/>
          </p:nvSpPr>
          <p:spPr>
            <a:xfrm>
              <a:off x="-494675" y="2307541"/>
              <a:ext cx="162575" cy="2258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4076"/>
                  </a:moveTo>
                  <a:lnTo>
                    <a:pt x="120000" y="0"/>
                  </a:lnTo>
                  <a:lnTo>
                    <a:pt x="2123" y="36687"/>
                  </a:lnTo>
                  <a:lnTo>
                    <a:pt x="0" y="120000"/>
                  </a:lnTo>
                  <a:lnTo>
                    <a:pt x="120000" y="84076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92;p20">
              <a:extLst>
                <a:ext uri="{FF2B5EF4-FFF2-40B4-BE49-F238E27FC236}">
                  <a16:creationId xmlns:a16="http://schemas.microsoft.com/office/drawing/2014/main" xmlns="" id="{FF1553DC-1F5A-8D4B-9622-B6B6D64B5DF7}"/>
                </a:ext>
              </a:extLst>
            </p:cNvPr>
            <p:cNvSpPr/>
            <p:nvPr/>
          </p:nvSpPr>
          <p:spPr>
            <a:xfrm>
              <a:off x="-569488" y="2262941"/>
              <a:ext cx="182717" cy="123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881" y="0"/>
                  </a:moveTo>
                  <a:lnTo>
                    <a:pt x="0" y="69767"/>
                  </a:lnTo>
                  <a:lnTo>
                    <a:pt x="0" y="107441"/>
                  </a:lnTo>
                  <a:lnTo>
                    <a:pt x="17007" y="120000"/>
                  </a:lnTo>
                  <a:lnTo>
                    <a:pt x="17007" y="83720"/>
                  </a:lnTo>
                  <a:lnTo>
                    <a:pt x="120000" y="13953"/>
                  </a:lnTo>
                  <a:lnTo>
                    <a:pt x="104881" y="0"/>
                  </a:lnTo>
                  <a:close/>
                </a:path>
              </a:pathLst>
            </a:custGeom>
            <a:solidFill>
              <a:srgbClr val="001A8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94;p20">
            <a:extLst>
              <a:ext uri="{FF2B5EF4-FFF2-40B4-BE49-F238E27FC236}">
                <a16:creationId xmlns:a16="http://schemas.microsoft.com/office/drawing/2014/main" xmlns="" id="{164C02E5-686A-2748-AFD5-A5F8076FBEEB}"/>
              </a:ext>
            </a:extLst>
          </p:cNvPr>
          <p:cNvSpPr txBox="1"/>
          <p:nvPr/>
        </p:nvSpPr>
        <p:spPr>
          <a:xfrm>
            <a:off x="536941" y="1908322"/>
            <a:ext cx="1063439" cy="2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Odběratel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95;p20">
            <a:extLst>
              <a:ext uri="{FF2B5EF4-FFF2-40B4-BE49-F238E27FC236}">
                <a16:creationId xmlns:a16="http://schemas.microsoft.com/office/drawing/2014/main" xmlns="" id="{35313B24-A4BC-4A49-B33F-4047ABD96362}"/>
              </a:ext>
            </a:extLst>
          </p:cNvPr>
          <p:cNvSpPr txBox="1"/>
          <p:nvPr/>
        </p:nvSpPr>
        <p:spPr>
          <a:xfrm>
            <a:off x="3848179" y="1908322"/>
            <a:ext cx="1125397" cy="2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Dodavatel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97;p20">
            <a:extLst>
              <a:ext uri="{FF2B5EF4-FFF2-40B4-BE49-F238E27FC236}">
                <a16:creationId xmlns:a16="http://schemas.microsoft.com/office/drawing/2014/main" xmlns="" id="{F21079FD-09DA-2F44-A0AD-5C859B3B6AB5}"/>
              </a:ext>
            </a:extLst>
          </p:cNvPr>
          <p:cNvSpPr txBox="1"/>
          <p:nvPr/>
        </p:nvSpPr>
        <p:spPr>
          <a:xfrm>
            <a:off x="478002" y="5550101"/>
            <a:ext cx="1934750" cy="49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Banka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odběratele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98;p20">
            <a:extLst>
              <a:ext uri="{FF2B5EF4-FFF2-40B4-BE49-F238E27FC236}">
                <a16:creationId xmlns:a16="http://schemas.microsoft.com/office/drawing/2014/main" xmlns="" id="{D8F10B29-1913-5843-9842-5D984AC354AF}"/>
              </a:ext>
            </a:extLst>
          </p:cNvPr>
          <p:cNvSpPr txBox="1"/>
          <p:nvPr/>
        </p:nvSpPr>
        <p:spPr>
          <a:xfrm>
            <a:off x="3736823" y="5550101"/>
            <a:ext cx="1452860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Banka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dodavatele</a:t>
            </a:r>
            <a:r>
              <a:rPr lang="en-US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35;p20">
            <a:extLst>
              <a:ext uri="{FF2B5EF4-FFF2-40B4-BE49-F238E27FC236}">
                <a16:creationId xmlns:a16="http://schemas.microsoft.com/office/drawing/2014/main" xmlns="" id="{4B88B51B-045E-1B45-ABED-78B958379C0A}"/>
              </a:ext>
            </a:extLst>
          </p:cNvPr>
          <p:cNvGrpSpPr/>
          <p:nvPr/>
        </p:nvGrpSpPr>
        <p:grpSpPr>
          <a:xfrm>
            <a:off x="4294769" y="3388012"/>
            <a:ext cx="336969" cy="860285"/>
            <a:chOff x="739584" y="2308101"/>
            <a:chExt cx="288000" cy="726076"/>
          </a:xfrm>
        </p:grpSpPr>
        <p:cxnSp>
          <p:nvCxnSpPr>
            <p:cNvPr id="152" name="Google Shape;136;p20">
              <a:extLst>
                <a:ext uri="{FF2B5EF4-FFF2-40B4-BE49-F238E27FC236}">
                  <a16:creationId xmlns:a16="http://schemas.microsoft.com/office/drawing/2014/main" xmlns="" id="{9774F9F0-B640-CD47-947F-8AE71FBD4112}"/>
                </a:ext>
              </a:extLst>
            </p:cNvPr>
            <p:cNvCxnSpPr/>
            <p:nvPr/>
          </p:nvCxnSpPr>
          <p:spPr>
            <a:xfrm>
              <a:off x="884380" y="2308101"/>
              <a:ext cx="0" cy="726076"/>
            </a:xfrm>
            <a:prstGeom prst="straightConnector1">
              <a:avLst/>
            </a:prstGeom>
            <a:solidFill>
              <a:srgbClr val="001A8C"/>
            </a:solidFill>
            <a:ln w="19050" cap="flat" cmpd="sng">
              <a:solidFill>
                <a:srgbClr val="BCE4FA"/>
              </a:solidFill>
              <a:prstDash val="solid"/>
              <a:round/>
              <a:headEnd type="triangle" w="lg" len="lg"/>
              <a:tailEnd type="none" w="sm" len="sm"/>
            </a:ln>
          </p:spPr>
        </p:cxnSp>
        <p:sp>
          <p:nvSpPr>
            <p:cNvPr id="153" name="Google Shape;137;p20">
              <a:extLst>
                <a:ext uri="{FF2B5EF4-FFF2-40B4-BE49-F238E27FC236}">
                  <a16:creationId xmlns:a16="http://schemas.microsoft.com/office/drawing/2014/main" xmlns="" id="{618DA76E-F8A2-E44D-A576-757C7E2C7B56}"/>
                </a:ext>
              </a:extLst>
            </p:cNvPr>
            <p:cNvSpPr/>
            <p:nvPr/>
          </p:nvSpPr>
          <p:spPr>
            <a:xfrm>
              <a:off x="739584" y="2544830"/>
              <a:ext cx="288000" cy="287571"/>
            </a:xfrm>
            <a:prstGeom prst="ellipse">
              <a:avLst/>
            </a:prstGeom>
            <a:solidFill>
              <a:srgbClr val="BCE4FA"/>
            </a:solidFill>
            <a:ln w="9525" cap="flat" cmpd="sng">
              <a:solidFill>
                <a:srgbClr val="BCE4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 dirty="0">
                  <a:solidFill>
                    <a:srgbClr val="00497B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dirty="0"/>
            </a:p>
          </p:txBody>
        </p:sp>
      </p:grpSp>
      <p:sp>
        <p:nvSpPr>
          <p:cNvPr id="154" name="Google Shape;172;p20">
            <a:extLst>
              <a:ext uri="{FF2B5EF4-FFF2-40B4-BE49-F238E27FC236}">
                <a16:creationId xmlns:a16="http://schemas.microsoft.com/office/drawing/2014/main" xmlns="" id="{6D1BCC38-E41F-EA4B-A2BC-E3451F450E4D}"/>
              </a:ext>
            </a:extLst>
          </p:cNvPr>
          <p:cNvSpPr/>
          <p:nvPr/>
        </p:nvSpPr>
        <p:spPr>
          <a:xfrm>
            <a:off x="4184370" y="4645564"/>
            <a:ext cx="529439" cy="58061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2336"/>
                </a:moveTo>
                <a:lnTo>
                  <a:pt x="120000" y="112336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12336"/>
                </a:lnTo>
                <a:close/>
                <a:moveTo>
                  <a:pt x="5333" y="100173"/>
                </a:moveTo>
                <a:lnTo>
                  <a:pt x="114666" y="100173"/>
                </a:lnTo>
                <a:lnTo>
                  <a:pt x="114666" y="107243"/>
                </a:lnTo>
                <a:lnTo>
                  <a:pt x="5333" y="107243"/>
                </a:lnTo>
                <a:lnTo>
                  <a:pt x="5333" y="100173"/>
                </a:lnTo>
                <a:close/>
                <a:moveTo>
                  <a:pt x="81647" y="38181"/>
                </a:moveTo>
                <a:lnTo>
                  <a:pt x="105913" y="38181"/>
                </a:lnTo>
                <a:lnTo>
                  <a:pt x="105913" y="40736"/>
                </a:lnTo>
                <a:lnTo>
                  <a:pt x="104280" y="40736"/>
                </a:lnTo>
                <a:lnTo>
                  <a:pt x="104280" y="41705"/>
                </a:lnTo>
                <a:cubicBezTo>
                  <a:pt x="104280" y="42927"/>
                  <a:pt x="103536" y="43991"/>
                  <a:pt x="102413" y="44499"/>
                </a:cubicBezTo>
                <a:lnTo>
                  <a:pt x="102413" y="89380"/>
                </a:lnTo>
                <a:cubicBezTo>
                  <a:pt x="103536" y="89887"/>
                  <a:pt x="104280" y="90951"/>
                  <a:pt x="104280" y="92174"/>
                </a:cubicBezTo>
                <a:lnTo>
                  <a:pt x="104280" y="93143"/>
                </a:lnTo>
                <a:lnTo>
                  <a:pt x="105913" y="93143"/>
                </a:lnTo>
                <a:lnTo>
                  <a:pt x="105913" y="95697"/>
                </a:lnTo>
                <a:lnTo>
                  <a:pt x="81647" y="95697"/>
                </a:lnTo>
                <a:lnTo>
                  <a:pt x="81647" y="93143"/>
                </a:lnTo>
                <a:lnTo>
                  <a:pt x="83280" y="93143"/>
                </a:lnTo>
                <a:lnTo>
                  <a:pt x="83280" y="92174"/>
                </a:lnTo>
                <a:cubicBezTo>
                  <a:pt x="83280" y="90951"/>
                  <a:pt x="84025" y="89887"/>
                  <a:pt x="85147" y="89380"/>
                </a:cubicBezTo>
                <a:lnTo>
                  <a:pt x="85147" y="44499"/>
                </a:lnTo>
                <a:cubicBezTo>
                  <a:pt x="84025" y="43991"/>
                  <a:pt x="83280" y="42927"/>
                  <a:pt x="83280" y="41705"/>
                </a:cubicBezTo>
                <a:lnTo>
                  <a:pt x="83280" y="40736"/>
                </a:lnTo>
                <a:lnTo>
                  <a:pt x="81647" y="40736"/>
                </a:lnTo>
                <a:lnTo>
                  <a:pt x="81647" y="38181"/>
                </a:lnTo>
                <a:close/>
                <a:moveTo>
                  <a:pt x="47866" y="38181"/>
                </a:moveTo>
                <a:lnTo>
                  <a:pt x="72133" y="38181"/>
                </a:lnTo>
                <a:lnTo>
                  <a:pt x="72133" y="40736"/>
                </a:lnTo>
                <a:lnTo>
                  <a:pt x="70500" y="40736"/>
                </a:lnTo>
                <a:lnTo>
                  <a:pt x="70500" y="41705"/>
                </a:lnTo>
                <a:cubicBezTo>
                  <a:pt x="70500" y="42927"/>
                  <a:pt x="69755" y="43991"/>
                  <a:pt x="68633" y="44499"/>
                </a:cubicBezTo>
                <a:lnTo>
                  <a:pt x="68633" y="89380"/>
                </a:lnTo>
                <a:cubicBezTo>
                  <a:pt x="69755" y="89887"/>
                  <a:pt x="70500" y="90951"/>
                  <a:pt x="70500" y="92174"/>
                </a:cubicBezTo>
                <a:lnTo>
                  <a:pt x="70500" y="93143"/>
                </a:lnTo>
                <a:lnTo>
                  <a:pt x="72133" y="93143"/>
                </a:lnTo>
                <a:lnTo>
                  <a:pt x="72133" y="95697"/>
                </a:lnTo>
                <a:lnTo>
                  <a:pt x="47866" y="95697"/>
                </a:lnTo>
                <a:lnTo>
                  <a:pt x="47866" y="93143"/>
                </a:lnTo>
                <a:lnTo>
                  <a:pt x="49499" y="93143"/>
                </a:lnTo>
                <a:lnTo>
                  <a:pt x="49499" y="92174"/>
                </a:lnTo>
                <a:cubicBezTo>
                  <a:pt x="49499" y="90951"/>
                  <a:pt x="50244" y="89887"/>
                  <a:pt x="51366" y="89380"/>
                </a:cubicBezTo>
                <a:lnTo>
                  <a:pt x="51366" y="44499"/>
                </a:lnTo>
                <a:cubicBezTo>
                  <a:pt x="50244" y="43991"/>
                  <a:pt x="49499" y="42927"/>
                  <a:pt x="49499" y="41705"/>
                </a:cubicBezTo>
                <a:lnTo>
                  <a:pt x="49499" y="40736"/>
                </a:lnTo>
                <a:lnTo>
                  <a:pt x="47866" y="40736"/>
                </a:lnTo>
                <a:lnTo>
                  <a:pt x="47866" y="38181"/>
                </a:lnTo>
                <a:close/>
                <a:moveTo>
                  <a:pt x="14086" y="38181"/>
                </a:moveTo>
                <a:lnTo>
                  <a:pt x="38352" y="38181"/>
                </a:lnTo>
                <a:lnTo>
                  <a:pt x="38352" y="40736"/>
                </a:lnTo>
                <a:lnTo>
                  <a:pt x="36719" y="40736"/>
                </a:lnTo>
                <a:lnTo>
                  <a:pt x="36719" y="41705"/>
                </a:lnTo>
                <a:cubicBezTo>
                  <a:pt x="36719" y="42927"/>
                  <a:pt x="35974" y="43991"/>
                  <a:pt x="34852" y="44499"/>
                </a:cubicBezTo>
                <a:lnTo>
                  <a:pt x="34852" y="89380"/>
                </a:lnTo>
                <a:cubicBezTo>
                  <a:pt x="35974" y="89887"/>
                  <a:pt x="36719" y="90951"/>
                  <a:pt x="36719" y="92174"/>
                </a:cubicBezTo>
                <a:lnTo>
                  <a:pt x="36719" y="93143"/>
                </a:lnTo>
                <a:lnTo>
                  <a:pt x="38352" y="93143"/>
                </a:lnTo>
                <a:lnTo>
                  <a:pt x="38352" y="95697"/>
                </a:lnTo>
                <a:lnTo>
                  <a:pt x="14086" y="95697"/>
                </a:lnTo>
                <a:lnTo>
                  <a:pt x="14086" y="93143"/>
                </a:lnTo>
                <a:lnTo>
                  <a:pt x="15719" y="93143"/>
                </a:lnTo>
                <a:lnTo>
                  <a:pt x="15719" y="92174"/>
                </a:lnTo>
                <a:cubicBezTo>
                  <a:pt x="15719" y="90951"/>
                  <a:pt x="16463" y="89887"/>
                  <a:pt x="17586" y="89380"/>
                </a:cubicBezTo>
                <a:lnTo>
                  <a:pt x="17586" y="44499"/>
                </a:lnTo>
                <a:cubicBezTo>
                  <a:pt x="16463" y="43991"/>
                  <a:pt x="15719" y="42927"/>
                  <a:pt x="15719" y="41705"/>
                </a:cubicBezTo>
                <a:lnTo>
                  <a:pt x="15719" y="40736"/>
                </a:lnTo>
                <a:lnTo>
                  <a:pt x="14086" y="40736"/>
                </a:lnTo>
                <a:lnTo>
                  <a:pt x="14086" y="38181"/>
                </a:lnTo>
                <a:close/>
                <a:moveTo>
                  <a:pt x="60111" y="13646"/>
                </a:moveTo>
                <a:cubicBezTo>
                  <a:pt x="56509" y="13646"/>
                  <a:pt x="53590" y="16309"/>
                  <a:pt x="53590" y="19594"/>
                </a:cubicBezTo>
                <a:cubicBezTo>
                  <a:pt x="53590" y="22880"/>
                  <a:pt x="56509" y="25543"/>
                  <a:pt x="60111" y="25543"/>
                </a:cubicBezTo>
                <a:cubicBezTo>
                  <a:pt x="63712" y="25543"/>
                  <a:pt x="66631" y="22880"/>
                  <a:pt x="66631" y="19594"/>
                </a:cubicBezTo>
                <a:cubicBezTo>
                  <a:pt x="66631" y="16309"/>
                  <a:pt x="63712" y="13646"/>
                  <a:pt x="60111" y="13646"/>
                </a:cubicBezTo>
                <a:close/>
                <a:moveTo>
                  <a:pt x="60222" y="0"/>
                </a:moveTo>
                <a:lnTo>
                  <a:pt x="116111" y="26328"/>
                </a:lnTo>
                <a:lnTo>
                  <a:pt x="116111" y="33678"/>
                </a:lnTo>
                <a:lnTo>
                  <a:pt x="4111" y="33678"/>
                </a:lnTo>
                <a:lnTo>
                  <a:pt x="4111" y="25594"/>
                </a:lnTo>
                <a:lnTo>
                  <a:pt x="60222" y="0"/>
                </a:lnTo>
                <a:close/>
              </a:path>
            </a:pathLst>
          </a:custGeom>
          <a:solidFill>
            <a:srgbClr val="001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Zástupný symbol pro text 4">
            <a:extLst>
              <a:ext uri="{FF2B5EF4-FFF2-40B4-BE49-F238E27FC236}">
                <a16:creationId xmlns:a16="http://schemas.microsoft.com/office/drawing/2014/main" xmlns="" id="{AB9F05EB-6CE9-334C-8110-4DC9A6AAB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9058" y="1927363"/>
            <a:ext cx="5567584" cy="3798709"/>
          </a:xfrm>
          <a:solidFill>
            <a:srgbClr val="DFF2FD"/>
          </a:solidFill>
        </p:spPr>
        <p:txBody>
          <a:bodyPr lIns="180000" tIns="180000" rIns="180000" bIns="180000"/>
          <a:lstStyle/>
          <a:p>
            <a:pPr marL="319088" indent="-311150" algn="just">
              <a:spcAft>
                <a:spcPts val="600"/>
              </a:spcAft>
              <a:tabLst>
                <a:tab pos="309563" algn="l"/>
              </a:tabLst>
            </a:pPr>
            <a:r>
              <a:rPr lang="cs-CZ" sz="1500" b="1" dirty="0"/>
              <a:t>1.</a:t>
            </a:r>
            <a:r>
              <a:rPr lang="cs-CZ" sz="1500" dirty="0"/>
              <a:t>	Odběratel / Dodavatel iniciuje objednávku a stanoví platební podmínky</a:t>
            </a:r>
          </a:p>
          <a:p>
            <a:pPr marL="319088" indent="-311150" algn="just">
              <a:spcAft>
                <a:spcPts val="600"/>
              </a:spcAft>
              <a:tabLst>
                <a:tab pos="309563" algn="l"/>
              </a:tabLst>
            </a:pPr>
            <a:r>
              <a:rPr lang="cs-CZ" sz="1500" b="1" dirty="0"/>
              <a:t>2.</a:t>
            </a:r>
            <a:r>
              <a:rPr lang="cs-CZ" sz="1500" dirty="0"/>
              <a:t>	Odběratel může požádat banku o poskytnutí bankovního platebního závazku (Garantovanou platbu BPU – Bank </a:t>
            </a:r>
            <a:r>
              <a:rPr lang="cs-CZ" sz="1500" dirty="0" err="1"/>
              <a:t>Payment</a:t>
            </a:r>
            <a:r>
              <a:rPr lang="cs-CZ" sz="1500" dirty="0"/>
              <a:t> </a:t>
            </a:r>
            <a:r>
              <a:rPr lang="cs-CZ" sz="1500" dirty="0" err="1"/>
              <a:t>Undertaking</a:t>
            </a:r>
            <a:r>
              <a:rPr lang="cs-CZ" sz="1500" dirty="0"/>
              <a:t>)</a:t>
            </a:r>
          </a:p>
          <a:p>
            <a:pPr marL="319088" indent="-311150" algn="just">
              <a:spcAft>
                <a:spcPts val="600"/>
              </a:spcAft>
              <a:tabLst>
                <a:tab pos="309563" algn="l"/>
              </a:tabLst>
            </a:pPr>
            <a:r>
              <a:rPr lang="cs-CZ" sz="1500" b="1" dirty="0"/>
              <a:t>3.</a:t>
            </a:r>
            <a:r>
              <a:rPr lang="cs-CZ" sz="1500" dirty="0"/>
              <a:t>	Dodavatel potvrdí odeslání zboží a odešle fakturu prostřednictvím platformy</a:t>
            </a:r>
          </a:p>
          <a:p>
            <a:pPr marL="319088" indent="-311150" algn="just">
              <a:spcAft>
                <a:spcPts val="600"/>
              </a:spcAft>
              <a:tabLst>
                <a:tab pos="309563" algn="l"/>
              </a:tabLst>
            </a:pPr>
            <a:r>
              <a:rPr lang="cs-CZ" sz="1500" b="1" dirty="0"/>
              <a:t>4.</a:t>
            </a:r>
            <a:r>
              <a:rPr lang="cs-CZ" sz="1500" dirty="0"/>
              <a:t>	Odběratel potvrzuje přijetí zboží</a:t>
            </a:r>
          </a:p>
          <a:p>
            <a:pPr marL="319088" indent="-311150" algn="just">
              <a:spcAft>
                <a:spcPts val="600"/>
              </a:spcAft>
              <a:tabLst>
                <a:tab pos="309563" algn="l"/>
              </a:tabLst>
            </a:pPr>
            <a:r>
              <a:rPr lang="cs-CZ" sz="1500" b="1" dirty="0"/>
              <a:t>5.</a:t>
            </a:r>
            <a:r>
              <a:rPr lang="cs-CZ" sz="1500" dirty="0"/>
              <a:t>	Dodavatel může požádat svou banku, aby poskytla financování (Odkup pohledávky: BPU </a:t>
            </a:r>
            <a:r>
              <a:rPr lang="cs-CZ" sz="1500" dirty="0" smtClean="0"/>
              <a:t>financování nebo Financování faktur).</a:t>
            </a:r>
            <a:endParaRPr lang="cs-CZ" sz="1500" dirty="0"/>
          </a:p>
          <a:p>
            <a:pPr marL="319088" indent="-311150" algn="just">
              <a:spcAft>
                <a:spcPts val="600"/>
              </a:spcAft>
              <a:tabLst>
                <a:tab pos="309563" algn="l"/>
              </a:tabLst>
            </a:pPr>
            <a:r>
              <a:rPr lang="cs-CZ" sz="1500" b="1" dirty="0"/>
              <a:t>6.</a:t>
            </a:r>
            <a:r>
              <a:rPr lang="cs-CZ" sz="1500" dirty="0"/>
              <a:t>	Banka zahájí platbu faktury v den splatnosti a debetuje účet odběratele</a:t>
            </a:r>
          </a:p>
          <a:p>
            <a:pPr marL="319088" indent="-273050" algn="just">
              <a:tabLst>
                <a:tab pos="309563" algn="l"/>
              </a:tabLst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244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4" grpId="0" animBg="1"/>
      <p:bldP spid="101" grpId="0" animBg="1"/>
      <p:bldP spid="102" grpId="0" animBg="1"/>
      <p:bldP spid="104" grpId="0" animBg="1"/>
      <p:bldP spid="118" grpId="0" animBg="1"/>
      <p:bldP spid="119" grpId="0" animBg="1"/>
      <p:bldP spid="120" grpId="0" animBg="1"/>
      <p:bldP spid="141" grpId="0"/>
      <p:bldP spid="142" grpId="0"/>
      <p:bldP spid="144" grpId="0"/>
      <p:bldP spid="145" grpId="0"/>
      <p:bldP spid="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nové/inovované produkty </a:t>
            </a:r>
            <a:r>
              <a:rPr lang="cs-CZ" dirty="0" err="1"/>
              <a:t>we.trade</a:t>
            </a:r>
            <a:r>
              <a:rPr lang="cs-CZ" dirty="0"/>
              <a:t> nabízí?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7</a:t>
            </a:fld>
            <a:endParaRPr lang="de-AT" dirty="0"/>
          </a:p>
        </p:txBody>
      </p:sp>
      <p:sp>
        <p:nvSpPr>
          <p:cNvPr id="11" name="Google Shape;213;p21">
            <a:extLst>
              <a:ext uri="{FF2B5EF4-FFF2-40B4-BE49-F238E27FC236}">
                <a16:creationId xmlns:a16="http://schemas.microsoft.com/office/drawing/2014/main" xmlns="" id="{D65A9B2A-281C-FD4D-82B6-BC6D6EEB5CE7}"/>
              </a:ext>
            </a:extLst>
          </p:cNvPr>
          <p:cNvSpPr txBox="1"/>
          <p:nvPr/>
        </p:nvSpPr>
        <p:spPr>
          <a:xfrm>
            <a:off x="432000" y="2347277"/>
            <a:ext cx="5425318" cy="1356883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Automatické Vypořádání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(Auto-Settlement)</a:t>
            </a:r>
          </a:p>
          <a:p>
            <a:pPr lvl="0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Po splnění podmínek vypořádání </a:t>
            </a:r>
            <a:r>
              <a:rPr lang="cs-CZ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„Smart </a:t>
            </a: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kontraktu“ dochází k automatickému vypořádání </a:t>
            </a:r>
            <a:b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platby na učet dodavatele.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Dodavatel a odběratel se dohodnou na platebních podmínkách transakce v rámci Smart kontraktu.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Dodavatel nese riziko z neuhrazení pohledávky odběratelem. V takovém případě je ale  okamžitě informován prostřednictvím platformy. </a:t>
            </a:r>
          </a:p>
        </p:txBody>
      </p:sp>
      <p:sp>
        <p:nvSpPr>
          <p:cNvPr id="23" name="Zástupný symbol pro text 4">
            <a:extLst>
              <a:ext uri="{FF2B5EF4-FFF2-40B4-BE49-F238E27FC236}">
                <a16:creationId xmlns:a16="http://schemas.microsoft.com/office/drawing/2014/main" xmlns="" id="{DE8121EA-1338-2C4E-B828-D25E3D687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001" y="1980000"/>
            <a:ext cx="5567584" cy="301288"/>
          </a:xfrm>
        </p:spPr>
        <p:txBody>
          <a:bodyPr/>
          <a:lstStyle/>
          <a:p>
            <a:r>
              <a:rPr lang="cs-CZ" b="1" dirty="0">
                <a:solidFill>
                  <a:srgbClr val="00497B"/>
                </a:solidFill>
              </a:rPr>
              <a:t>Služby </a:t>
            </a:r>
            <a:r>
              <a:rPr lang="cs-CZ" b="1" dirty="0" smtClean="0">
                <a:solidFill>
                  <a:srgbClr val="00497B"/>
                </a:solidFill>
              </a:rPr>
              <a:t>odběrateli</a:t>
            </a:r>
            <a:endParaRPr lang="cs-CZ" b="1" dirty="0">
              <a:solidFill>
                <a:srgbClr val="00497B"/>
              </a:solidFill>
            </a:endParaRPr>
          </a:p>
          <a:p>
            <a:endParaRPr lang="cs-CZ" b="1" dirty="0" err="1">
              <a:solidFill>
                <a:srgbClr val="00497B"/>
              </a:solidFill>
            </a:endParaRPr>
          </a:p>
        </p:txBody>
      </p:sp>
      <p:sp>
        <p:nvSpPr>
          <p:cNvPr id="25" name="Google Shape;213;p21">
            <a:extLst>
              <a:ext uri="{FF2B5EF4-FFF2-40B4-BE49-F238E27FC236}">
                <a16:creationId xmlns:a16="http://schemas.microsoft.com/office/drawing/2014/main" xmlns="" id="{A7F15732-5D21-4849-AECC-73E2DABA4F09}"/>
              </a:ext>
            </a:extLst>
          </p:cNvPr>
          <p:cNvSpPr txBox="1"/>
          <p:nvPr/>
        </p:nvSpPr>
        <p:spPr>
          <a:xfrm>
            <a:off x="437819" y="3788381"/>
            <a:ext cx="5425318" cy="1795464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Garantovaná platba BPU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(Bank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Payment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Undertaking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lvl="0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Neodvolatelný a závazný platební závazek banky odběratele uhradit hodnotu „Smart kontraktu“ po splnění podmínek vypořádání. – Dodavatel má záruku obdržení platby za zboží ke dni splatnosti.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Dodavatel a odběratel se dohodnou na platebních podmínkách transakce v rámci Smart kontraktu, který zahrnuje Garantovanou platbu (BPU), potvrzenou bankou odběratele.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Produkt obsahující prvky dokumentárního akreditivu, zkoumá se pouze splnění podmínek </a:t>
            </a:r>
            <a:b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ve Smart kontraktu.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Vystavením BPU ve prospěch dodavatele dochází k přenesení platebního rizika z odběratele na  banku odběratele.</a:t>
            </a:r>
          </a:p>
        </p:txBody>
      </p:sp>
      <p:sp>
        <p:nvSpPr>
          <p:cNvPr id="27" name="Google Shape;213;p21">
            <a:extLst>
              <a:ext uri="{FF2B5EF4-FFF2-40B4-BE49-F238E27FC236}">
                <a16:creationId xmlns:a16="http://schemas.microsoft.com/office/drawing/2014/main" xmlns="" id="{E76CD71E-263C-AF47-B803-EFAB512B90D5}"/>
              </a:ext>
            </a:extLst>
          </p:cNvPr>
          <p:cNvSpPr txBox="1"/>
          <p:nvPr/>
        </p:nvSpPr>
        <p:spPr>
          <a:xfrm>
            <a:off x="6096000" y="2347277"/>
            <a:ext cx="5662497" cy="1649270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BPU financování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(BPU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Financing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lvl="0" algn="just"/>
            <a:r>
              <a:rPr lang="cs-CZ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Bezpostihový</a:t>
            </a:r>
            <a:r>
              <a:rPr lang="cs-CZ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 odkup pohledávky </a:t>
            </a: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z BPU bankou dodavatele před splatností – dodavatel může lépe řídit své cash-</a:t>
            </a:r>
            <a:r>
              <a:rPr lang="cs-CZ" sz="95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 a dostat se k penězům za dodané zboží dříve. Tím zároveň umožní odběrateli uskutečnit platbu později.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Při uzavření Smart kontraktu s Garantovanou platbou (BPU) a sjednanou odloženou splatností, dodavatel požádá svou banku o </a:t>
            </a:r>
            <a:r>
              <a:rPr lang="cs-CZ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odkup </a:t>
            </a: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pohledávky.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Po splnění podmínek Smart kontraktu (potvrzení faktury a přijetí zboží), banka dodavatele profinancuje pohledávku. 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Riziko z neuhrazení pohledávky nese banka dodavatele.</a:t>
            </a:r>
          </a:p>
        </p:txBody>
      </p:sp>
      <p:sp>
        <p:nvSpPr>
          <p:cNvPr id="28" name="Zástupný symbol pro text 4">
            <a:extLst>
              <a:ext uri="{FF2B5EF4-FFF2-40B4-BE49-F238E27FC236}">
                <a16:creationId xmlns:a16="http://schemas.microsoft.com/office/drawing/2014/main" xmlns="" id="{13A05163-FBB4-AA4A-BA51-7E9433004E40}"/>
              </a:ext>
            </a:extLst>
          </p:cNvPr>
          <p:cNvSpPr txBox="1">
            <a:spLocks/>
          </p:cNvSpPr>
          <p:nvPr/>
        </p:nvSpPr>
        <p:spPr>
          <a:xfrm>
            <a:off x="6091684" y="1980000"/>
            <a:ext cx="5567584" cy="3012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1600" kern="1200" baseline="0" noProof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00497B"/>
                </a:solidFill>
              </a:rPr>
              <a:t>Služby </a:t>
            </a:r>
            <a:r>
              <a:rPr lang="cs-CZ" b="1" dirty="0" smtClean="0">
                <a:solidFill>
                  <a:srgbClr val="00497B"/>
                </a:solidFill>
              </a:rPr>
              <a:t>dodavateli</a:t>
            </a:r>
            <a:endParaRPr lang="cs-CZ" b="1" dirty="0">
              <a:solidFill>
                <a:srgbClr val="00497B"/>
              </a:solidFill>
            </a:endParaRPr>
          </a:p>
          <a:p>
            <a:endParaRPr lang="cs-CZ" b="1" dirty="0" err="1">
              <a:solidFill>
                <a:srgbClr val="00497B"/>
              </a:solidFill>
            </a:endParaRPr>
          </a:p>
        </p:txBody>
      </p:sp>
      <p:sp>
        <p:nvSpPr>
          <p:cNvPr id="29" name="Google Shape;213;p21">
            <a:extLst>
              <a:ext uri="{FF2B5EF4-FFF2-40B4-BE49-F238E27FC236}">
                <a16:creationId xmlns:a16="http://schemas.microsoft.com/office/drawing/2014/main" xmlns="" id="{EEB80D01-F142-5A4B-904B-80F6848BF27F}"/>
              </a:ext>
            </a:extLst>
          </p:cNvPr>
          <p:cNvSpPr txBox="1"/>
          <p:nvPr/>
        </p:nvSpPr>
        <p:spPr>
          <a:xfrm>
            <a:off x="6091684" y="4095248"/>
            <a:ext cx="5662497" cy="1649270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Financování faktur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Invoice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Financing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lvl="0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Profinancování faktur se zpětným postihem na dodavatele po splnění podmínek vypořádání </a:t>
            </a:r>
            <a:b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„Smart kontraktu“.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Při uzavření Smart kontraktu s odloženou splatností dodavatel požádá svou banku o </a:t>
            </a:r>
            <a:r>
              <a:rPr lang="cs-CZ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profinancování </a:t>
            </a:r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pohledávky. 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Při splnění podmínek sjednaných ve Smart kontraktu banka dodavatele profinancuje pohledávku. 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V den splatnosti banka odběratele debetuje účet svého klienta ve prospěch dodavatele. Následně je účet dodavatele debetován ve prospěch jeho banky. </a:t>
            </a:r>
          </a:p>
          <a:p>
            <a:pPr marL="139700" lvl="0" indent="-131763" algn="just"/>
            <a:r>
              <a:rPr lang="cs-CZ" sz="950" dirty="0">
                <a:latin typeface="Arial" panose="020B0604020202020204" pitchFamily="34" charset="0"/>
                <a:cs typeface="Arial" panose="020B0604020202020204" pitchFamily="34" charset="0"/>
              </a:rPr>
              <a:t>–	Riziko z neuhrazení pohledávky nese dodavatel.</a:t>
            </a:r>
          </a:p>
        </p:txBody>
      </p:sp>
    </p:spTree>
    <p:extLst>
      <p:ext uri="{BB962C8B-B14F-4D97-AF65-F5344CB8AC3E}">
        <p14:creationId xmlns:p14="http://schemas.microsoft.com/office/powerpoint/2010/main" val="324686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8</a:t>
            </a:fld>
            <a:endParaRPr lang="de-AT" dirty="0"/>
          </a:p>
        </p:txBody>
      </p:sp>
      <p:pic>
        <p:nvPicPr>
          <p:cNvPr id="13" name="Google Shape;263;p24">
            <a:extLst>
              <a:ext uri="{FF2B5EF4-FFF2-40B4-BE49-F238E27FC236}">
                <a16:creationId xmlns:a16="http://schemas.microsoft.com/office/drawing/2014/main" xmlns="" id="{D819834C-895C-4844-ACB0-B03323649A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2775" y="1728261"/>
            <a:ext cx="5039050" cy="331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90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A4BFA5CE-9F78-3045-9B72-7B36712FFBA7}" vid="{A66E8B5C-3D01-0245-A1DD-D6E16BB4CB8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4722</TotalTime>
  <Words>674</Words>
  <Application>Microsoft Office PowerPoint</Application>
  <PresentationFormat>Širokoúhlá obrazovka</PresentationFormat>
  <Paragraphs>133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Motiv Office</vt:lpstr>
      <vt:lpstr>Prezentace aplikace PowerPoint</vt:lpstr>
      <vt:lpstr>Co je we.trade?</vt:lpstr>
      <vt:lpstr>Co je we.trade?</vt:lpstr>
      <vt:lpstr>Co Vám to přinese?</vt:lpstr>
      <vt:lpstr>V čem spočívá „digitální (r)evoluce“?</vt:lpstr>
      <vt:lpstr>Jak to funguje?</vt:lpstr>
      <vt:lpstr>Jaké nové/inovované produkty we.trade nabízí?</vt:lpstr>
      <vt:lpstr>Otázky?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Kadlec</dc:creator>
  <cp:lastModifiedBy>Svoboda Pavel</cp:lastModifiedBy>
  <cp:revision>34</cp:revision>
  <cp:lastPrinted>2020-09-23T11:24:34Z</cp:lastPrinted>
  <dcterms:created xsi:type="dcterms:W3CDTF">2020-09-22T09:57:38Z</dcterms:created>
  <dcterms:modified xsi:type="dcterms:W3CDTF">2020-10-22T10:53:09Z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a104e-2916-42dc-a2f6-6210338509ed_Enabled">
    <vt:lpwstr>True</vt:lpwstr>
  </property>
  <property fmtid="{D5CDD505-2E9C-101B-9397-08002B2CF9AE}" pid="3" name="MSIP_Label_2b3a104e-2916-42dc-a2f6-6210338509ed_SiteId">
    <vt:lpwstr>e70aafb3-2e89-46a5-ba50-66803e8a4411</vt:lpwstr>
  </property>
  <property fmtid="{D5CDD505-2E9C-101B-9397-08002B2CF9AE}" pid="4" name="MSIP_Label_2b3a104e-2916-42dc-a2f6-6210338509ed_Owner">
    <vt:lpwstr>ToVarga@csas.cz</vt:lpwstr>
  </property>
  <property fmtid="{D5CDD505-2E9C-101B-9397-08002B2CF9AE}" pid="5" name="MSIP_Label_2b3a104e-2916-42dc-a2f6-6210338509ed_SetDate">
    <vt:lpwstr>2020-09-23T06:04:48.4844817Z</vt:lpwstr>
  </property>
  <property fmtid="{D5CDD505-2E9C-101B-9397-08002B2CF9AE}" pid="6" name="MSIP_Label_2b3a104e-2916-42dc-a2f6-6210338509ed_Name">
    <vt:lpwstr>CS Internal</vt:lpwstr>
  </property>
  <property fmtid="{D5CDD505-2E9C-101B-9397-08002B2CF9AE}" pid="7" name="MSIP_Label_2b3a104e-2916-42dc-a2f6-6210338509ed_Application">
    <vt:lpwstr>Microsoft Azure Information Protection</vt:lpwstr>
  </property>
  <property fmtid="{D5CDD505-2E9C-101B-9397-08002B2CF9AE}" pid="8" name="MSIP_Label_2b3a104e-2916-42dc-a2f6-6210338509ed_ActionId">
    <vt:lpwstr>8341a5d1-a1af-4e77-b389-262be2cf9e19</vt:lpwstr>
  </property>
  <property fmtid="{D5CDD505-2E9C-101B-9397-08002B2CF9AE}" pid="9" name="MSIP_Label_2b3a104e-2916-42dc-a2f6-6210338509ed_Extended_MSFT_Method">
    <vt:lpwstr>Automatic</vt:lpwstr>
  </property>
  <property fmtid="{D5CDD505-2E9C-101B-9397-08002B2CF9AE}" pid="10" name="Sensitivity">
    <vt:lpwstr>CS Internal</vt:lpwstr>
  </property>
</Properties>
</file>