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7" r:id="rId2"/>
  </p:sldMasterIdLst>
  <p:notesMasterIdLst>
    <p:notesMasterId r:id="rId38"/>
  </p:notesMasterIdLst>
  <p:handoutMasterIdLst>
    <p:handoutMasterId r:id="rId39"/>
  </p:handoutMasterIdLst>
  <p:sldIdLst>
    <p:sldId id="264" r:id="rId3"/>
    <p:sldId id="290" r:id="rId4"/>
    <p:sldId id="356" r:id="rId5"/>
    <p:sldId id="350" r:id="rId6"/>
    <p:sldId id="357" r:id="rId7"/>
    <p:sldId id="358" r:id="rId8"/>
    <p:sldId id="351" r:id="rId9"/>
    <p:sldId id="345" r:id="rId10"/>
    <p:sldId id="359" r:id="rId11"/>
    <p:sldId id="360" r:id="rId12"/>
    <p:sldId id="323" r:id="rId13"/>
    <p:sldId id="365" r:id="rId14"/>
    <p:sldId id="366" r:id="rId15"/>
    <p:sldId id="336" r:id="rId16"/>
    <p:sldId id="361" r:id="rId17"/>
    <p:sldId id="326" r:id="rId18"/>
    <p:sldId id="339" r:id="rId19"/>
    <p:sldId id="301" r:id="rId20"/>
    <p:sldId id="340" r:id="rId21"/>
    <p:sldId id="294" r:id="rId22"/>
    <p:sldId id="303" r:id="rId23"/>
    <p:sldId id="304" r:id="rId24"/>
    <p:sldId id="305" r:id="rId25"/>
    <p:sldId id="341" r:id="rId26"/>
    <p:sldId id="362" r:id="rId27"/>
    <p:sldId id="367" r:id="rId28"/>
    <p:sldId id="368" r:id="rId29"/>
    <p:sldId id="370" r:id="rId30"/>
    <p:sldId id="334" r:id="rId31"/>
    <p:sldId id="376" r:id="rId32"/>
    <p:sldId id="377" r:id="rId33"/>
    <p:sldId id="378" r:id="rId34"/>
    <p:sldId id="379" r:id="rId35"/>
    <p:sldId id="380" r:id="rId36"/>
    <p:sldId id="316" r:id="rId37"/>
  </p:sldIdLst>
  <p:sldSz cx="12192000" cy="6858000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D2E3C-2B2A-4E63-A26F-8F8A5E7D5206}" type="datetimeFigureOut">
              <a:rPr lang="cs-CZ" smtClean="0"/>
              <a:t>08.10.2020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F69FF-6EA6-4963-8FD7-6ABDA3EA7D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515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2050-CB40-4E11-89FE-F0DD1B693B54}" type="datetimeFigureOut">
              <a:rPr lang="cs-CZ" smtClean="0"/>
              <a:t>08.10.2020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93403-A3FC-415C-9CB5-1E206502B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24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080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581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545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561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004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607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780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078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717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476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55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040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767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336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165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080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61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144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3762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147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39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4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824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4102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6038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9363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424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09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220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76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229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390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174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619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09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241F-CEA8-47BD-B2C1-3EA86AEFB5F7}" type="datetime1">
              <a:rPr lang="cs-CZ" smtClean="0"/>
              <a:t>08.10.2020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833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9361-61D9-4719-B54D-23385AF782D1}" type="datetime1">
              <a:rPr lang="cs-CZ" smtClean="0"/>
              <a:t>08.10.2020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182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400" dirty="0" smtClean="0">
                <a:latin typeface="Cambria" panose="02040503050406030204" pitchFamily="18" charset="0"/>
              </a:rPr>
              <a:t>SVAZ STROJÍRENSKÉ TECHNOLOGIE</a:t>
            </a:r>
            <a:br>
              <a:rPr lang="cs-CZ" sz="2400" dirty="0" smtClean="0">
                <a:latin typeface="Cambria" panose="02040503050406030204" pitchFamily="18" charset="0"/>
              </a:rPr>
            </a:br>
            <a:r>
              <a:rPr lang="cs-CZ" sz="2400" dirty="0" smtClean="0">
                <a:latin typeface="Cambria" panose="02040503050406030204" pitchFamily="18" charset="0"/>
              </a:rPr>
              <a:t>www.sst.cz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Aktuality z oboru obráběcích a tvářecích strojů a nástrojů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6615E-FB7F-4E7E-98F0-1E9F3DEAB2C6}" type="datetime1">
              <a:rPr lang="cs-CZ" smtClean="0"/>
              <a:t>08.10.2020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Setkání TŘ / OŘ podzim 2020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1313"/>
            <a:ext cx="346438" cy="973183"/>
          </a:xfrm>
          <a:prstGeom prst="rect">
            <a:avLst/>
          </a:prstGeom>
        </p:spPr>
      </p:pic>
      <p:pic>
        <p:nvPicPr>
          <p:cNvPr id="9" name="Obrázek 7" descr="logo_cecimo_sst_kombi_simplified_rg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182" y="541312"/>
            <a:ext cx="969618" cy="97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51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400" dirty="0" smtClean="0">
                <a:latin typeface="Cambria" panose="02040503050406030204" pitchFamily="18" charset="0"/>
              </a:rPr>
              <a:t>SVAZ STROJÍRENSKÉ TECHNOLOGIE</a:t>
            </a:r>
            <a:br>
              <a:rPr lang="cs-CZ" sz="2400" dirty="0" smtClean="0">
                <a:latin typeface="Cambria" panose="02040503050406030204" pitchFamily="18" charset="0"/>
              </a:rPr>
            </a:br>
            <a:r>
              <a:rPr lang="cs-CZ" sz="2400" dirty="0" smtClean="0">
                <a:latin typeface="Cambria" panose="02040503050406030204" pitchFamily="18" charset="0"/>
              </a:rPr>
              <a:t>www.sst.cz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Aktuality z oboru obráběcích a tvářecích strojů a nástrojů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660AC-D477-4A83-8DED-D5540CB3BEC3}" type="datetime1">
              <a:rPr lang="cs-CZ" smtClean="0"/>
              <a:t>08.10.2020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Setkání TŘ / OŘ podzim 2020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1313"/>
            <a:ext cx="346438" cy="973183"/>
          </a:xfrm>
          <a:prstGeom prst="rect">
            <a:avLst/>
          </a:prstGeom>
        </p:spPr>
      </p:pic>
      <p:pic>
        <p:nvPicPr>
          <p:cNvPr id="9" name="Obrázek 7" descr="logo_cecimo_sst_kombi_simplified_rg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182" y="541312"/>
            <a:ext cx="969618" cy="97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98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 lnSpcReduction="10000"/>
          </a:bodyPr>
          <a:lstStyle/>
          <a:p>
            <a:endParaRPr lang="cs-CZ" sz="1800" dirty="0" smtClean="0"/>
          </a:p>
          <a:p>
            <a:endParaRPr lang="cs-CZ" sz="3200" dirty="0" smtClean="0">
              <a:latin typeface="Cambria" panose="02040503050406030204" pitchFamily="18" charset="0"/>
            </a:endParaRPr>
          </a:p>
          <a:p>
            <a:r>
              <a:rPr lang="cs-CZ" sz="3200" dirty="0" smtClean="0">
                <a:latin typeface="Cambria" panose="02040503050406030204" pitchFamily="18" charset="0"/>
              </a:rPr>
              <a:t>výsledky oboru MT za rok 2019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a</a:t>
            </a:r>
          </a:p>
          <a:p>
            <a:r>
              <a:rPr lang="cs-CZ" sz="3200" dirty="0" smtClean="0">
                <a:latin typeface="Cambria" panose="02040503050406030204" pitchFamily="18" charset="0"/>
              </a:rPr>
              <a:t>výhled na rok 2020</a:t>
            </a:r>
          </a:p>
          <a:p>
            <a:endParaRPr lang="cs-CZ" dirty="0" smtClean="0">
              <a:latin typeface="Cambria" panose="02040503050406030204" pitchFamily="18" charset="0"/>
            </a:endParaRPr>
          </a:p>
          <a:p>
            <a:endParaRPr lang="cs-CZ" dirty="0">
              <a:latin typeface="Cambria" panose="02040503050406030204" pitchFamily="18" charset="0"/>
            </a:endParaRPr>
          </a:p>
          <a:p>
            <a:r>
              <a:rPr lang="cs-CZ" sz="2000" dirty="0" smtClean="0">
                <a:latin typeface="Cambria" panose="02040503050406030204" pitchFamily="18" charset="0"/>
              </a:rPr>
              <a:t>Ing. Oldřich Paclík, CSc.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47915" y="2102101"/>
            <a:ext cx="9144000" cy="3765666"/>
          </a:xfrm>
        </p:spPr>
        <p:txBody>
          <a:bodyPr>
            <a:normAutofit/>
          </a:bodyPr>
          <a:lstStyle/>
          <a:p>
            <a:endParaRPr lang="cs-CZ" sz="1800" b="1" dirty="0" smtClean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8719915" y="1945419"/>
            <a:ext cx="31113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Export OS v rámci CECIMO</a:t>
            </a:r>
          </a:p>
          <a:p>
            <a:endParaRPr lang="cs-CZ" b="1" dirty="0" smtClean="0"/>
          </a:p>
          <a:p>
            <a:endParaRPr lang="cs-CZ" sz="1600" dirty="0"/>
          </a:p>
          <a:p>
            <a:r>
              <a:rPr lang="cs-CZ" sz="1600" dirty="0" smtClean="0"/>
              <a:t>ČR se oproti r. 2018 propadla</a:t>
            </a:r>
          </a:p>
          <a:p>
            <a:r>
              <a:rPr lang="cs-CZ" sz="1600" dirty="0" smtClean="0"/>
              <a:t>z 8. na 10. místo.</a:t>
            </a:r>
          </a:p>
          <a:p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72" y="1945419"/>
            <a:ext cx="7698237" cy="43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779" y="1916037"/>
            <a:ext cx="6734441" cy="45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4222866"/>
          </a:xfrm>
        </p:spPr>
        <p:txBody>
          <a:bodyPr>
            <a:normAutofit/>
          </a:bodyPr>
          <a:lstStyle/>
          <a:p>
            <a:endParaRPr lang="cs-CZ" sz="1800" b="1" dirty="0" smtClean="0"/>
          </a:p>
          <a:p>
            <a:r>
              <a:rPr lang="cs-CZ" b="1" dirty="0" smtClean="0"/>
              <a:t>Výsledky 2019 - ČR:</a:t>
            </a:r>
          </a:p>
          <a:p>
            <a:endParaRPr lang="cs-CZ" sz="1800" b="1" dirty="0" smtClean="0"/>
          </a:p>
          <a:p>
            <a:r>
              <a:rPr lang="cs-CZ" sz="1800" dirty="0" smtClean="0"/>
              <a:t>Ve srovnání s rokem 2018</a:t>
            </a:r>
          </a:p>
          <a:p>
            <a:r>
              <a:rPr lang="cs-CZ" sz="1800" b="1" dirty="0" smtClean="0"/>
              <a:t>Export</a:t>
            </a:r>
            <a:r>
              <a:rPr lang="cs-CZ" sz="1800" dirty="0" smtClean="0"/>
              <a:t>: -</a:t>
            </a:r>
            <a:r>
              <a:rPr lang="cs-CZ" sz="1800" b="1" dirty="0" smtClean="0"/>
              <a:t> 17 </a:t>
            </a:r>
            <a:r>
              <a:rPr lang="cs-CZ" sz="1800" b="1" dirty="0"/>
              <a:t>% </a:t>
            </a:r>
            <a:r>
              <a:rPr lang="cs-CZ" sz="1800" dirty="0" smtClean="0"/>
              <a:t>na 14 587 </a:t>
            </a:r>
            <a:r>
              <a:rPr lang="cs-CZ" sz="1800" dirty="0"/>
              <a:t>mil. CZK</a:t>
            </a:r>
          </a:p>
          <a:p>
            <a:r>
              <a:rPr lang="cs-CZ" sz="1800" b="1" dirty="0" smtClean="0"/>
              <a:t>Import</a:t>
            </a:r>
            <a:r>
              <a:rPr lang="cs-CZ" sz="1800" dirty="0" smtClean="0"/>
              <a:t>: -</a:t>
            </a:r>
            <a:r>
              <a:rPr lang="cs-CZ" sz="1800" b="1" dirty="0" smtClean="0"/>
              <a:t> 8,8 </a:t>
            </a:r>
            <a:r>
              <a:rPr lang="cs-CZ" sz="1800" b="1" dirty="0"/>
              <a:t>% </a:t>
            </a:r>
            <a:r>
              <a:rPr lang="cs-CZ" sz="1800" dirty="0"/>
              <a:t>na </a:t>
            </a:r>
            <a:r>
              <a:rPr lang="cs-CZ" sz="1800" dirty="0" smtClean="0"/>
              <a:t>13 132 </a:t>
            </a:r>
            <a:r>
              <a:rPr lang="cs-CZ" sz="1800" dirty="0"/>
              <a:t>mil. </a:t>
            </a:r>
            <a:r>
              <a:rPr lang="cs-CZ" sz="1800" dirty="0" smtClean="0"/>
              <a:t>CZK</a:t>
            </a:r>
            <a:endParaRPr lang="cs-CZ" sz="1800" b="1" dirty="0" smtClean="0"/>
          </a:p>
          <a:p>
            <a:r>
              <a:rPr lang="cs-CZ" sz="1800" b="1" dirty="0" smtClean="0"/>
              <a:t>Produkce</a:t>
            </a:r>
            <a:r>
              <a:rPr lang="cs-CZ" sz="1800" dirty="0" smtClean="0"/>
              <a:t>: -</a:t>
            </a:r>
            <a:r>
              <a:rPr lang="cs-CZ" sz="1800" b="1" dirty="0" smtClean="0"/>
              <a:t> 23 %</a:t>
            </a:r>
            <a:r>
              <a:rPr lang="cs-CZ" sz="1800" dirty="0" smtClean="0"/>
              <a:t> na 13 166 mil. CZK </a:t>
            </a:r>
          </a:p>
          <a:p>
            <a:r>
              <a:rPr lang="cs-CZ" sz="1800" dirty="0" smtClean="0"/>
              <a:t>( 0,68 % světové produkce oproti 0,83 % v roce 2018 tj. – 8 % )</a:t>
            </a:r>
          </a:p>
          <a:p>
            <a:r>
              <a:rPr lang="cs-CZ" sz="1800" dirty="0" smtClean="0"/>
              <a:t>(  produkce </a:t>
            </a:r>
            <a:r>
              <a:rPr lang="cs-CZ" sz="1800" dirty="0"/>
              <a:t>HS 8466 </a:t>
            </a:r>
            <a:r>
              <a:rPr lang="cs-CZ" sz="1800" dirty="0" smtClean="0"/>
              <a:t>– příslušenství ) 7013 </a:t>
            </a:r>
            <a:r>
              <a:rPr lang="cs-CZ" sz="1800" dirty="0"/>
              <a:t>mil. </a:t>
            </a:r>
            <a:r>
              <a:rPr lang="cs-CZ" sz="1800" dirty="0" smtClean="0"/>
              <a:t>CZK)</a:t>
            </a:r>
            <a:endParaRPr lang="cs-CZ" sz="1800" dirty="0"/>
          </a:p>
          <a:p>
            <a:r>
              <a:rPr lang="cs-CZ" sz="1800" b="1" dirty="0" smtClean="0"/>
              <a:t>Spotřeba</a:t>
            </a:r>
            <a:r>
              <a:rPr lang="cs-CZ" sz="1800" dirty="0" smtClean="0"/>
              <a:t>: -</a:t>
            </a:r>
            <a:r>
              <a:rPr lang="cs-CZ" sz="1800" b="1" dirty="0" smtClean="0"/>
              <a:t> 16,4 % </a:t>
            </a:r>
            <a:r>
              <a:rPr lang="cs-CZ" sz="1800" dirty="0" smtClean="0"/>
              <a:t>na 11 711 mil. CZK</a:t>
            </a:r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5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858" y="1749096"/>
            <a:ext cx="6792091" cy="460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242858" y="2174611"/>
            <a:ext cx="47798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Export podle HS – 2019</a:t>
            </a:r>
          </a:p>
          <a:p>
            <a:pPr algn="ctr"/>
            <a:endParaRPr lang="cs-CZ" b="1" dirty="0" smtClean="0"/>
          </a:p>
          <a:p>
            <a:pPr algn="ctr"/>
            <a:r>
              <a:rPr lang="cs-CZ" dirty="0" smtClean="0"/>
              <a:t>Největší objem 38,5 % nomenklatura</a:t>
            </a:r>
          </a:p>
          <a:p>
            <a:pPr algn="ctr"/>
            <a:r>
              <a:rPr lang="cs-CZ" dirty="0" smtClean="0"/>
              <a:t>8460 - brusky</a:t>
            </a:r>
            <a:endParaRPr lang="cs-CZ" dirty="0"/>
          </a:p>
          <a:p>
            <a:pPr algn="ctr"/>
            <a:endParaRPr lang="cs-CZ" b="1" dirty="0"/>
          </a:p>
          <a:p>
            <a:pPr lvl="0" algn="ctr"/>
            <a:r>
              <a:rPr lang="cs-CZ" dirty="0"/>
              <a:t>největší nárůst u nomenklatury</a:t>
            </a:r>
          </a:p>
          <a:p>
            <a:pPr algn="ctr"/>
            <a:r>
              <a:rPr lang="cs-CZ" dirty="0"/>
              <a:t> </a:t>
            </a:r>
            <a:r>
              <a:rPr lang="cs-CZ" dirty="0" smtClean="0"/>
              <a:t>8462 </a:t>
            </a:r>
            <a:r>
              <a:rPr lang="cs-CZ" dirty="0"/>
              <a:t>– </a:t>
            </a:r>
            <a:r>
              <a:rPr lang="cs-CZ" dirty="0" smtClean="0"/>
              <a:t>tvářecí stroje </a:t>
            </a:r>
            <a:r>
              <a:rPr lang="cs-CZ" dirty="0"/>
              <a:t>o </a:t>
            </a:r>
            <a:r>
              <a:rPr lang="cs-CZ" dirty="0" smtClean="0"/>
              <a:t>39,7 % 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největší </a:t>
            </a:r>
            <a:r>
              <a:rPr lang="cs-CZ" dirty="0"/>
              <a:t>pokles </a:t>
            </a:r>
            <a:r>
              <a:rPr lang="cs-CZ" dirty="0" smtClean="0"/>
              <a:t>u </a:t>
            </a:r>
            <a:r>
              <a:rPr lang="cs-CZ" dirty="0"/>
              <a:t>nomenklatury </a:t>
            </a:r>
            <a:endParaRPr lang="cs-CZ" dirty="0" smtClean="0"/>
          </a:p>
          <a:p>
            <a:pPr algn="ctr"/>
            <a:r>
              <a:rPr lang="cs-CZ" dirty="0"/>
              <a:t> </a:t>
            </a:r>
            <a:r>
              <a:rPr lang="cs-CZ" dirty="0" smtClean="0"/>
              <a:t>8463 – ostatní tvářecí stroje</a:t>
            </a:r>
          </a:p>
          <a:p>
            <a:pPr algn="ctr"/>
            <a:r>
              <a:rPr lang="cs-CZ" dirty="0" smtClean="0"/>
              <a:t>O 69 %</a:t>
            </a:r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23" y="2198674"/>
            <a:ext cx="5444612" cy="32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4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242858" y="2174611"/>
            <a:ext cx="47798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Export podle teritorií – 2019</a:t>
            </a:r>
          </a:p>
          <a:p>
            <a:pPr algn="ctr"/>
            <a:endParaRPr lang="cs-CZ" b="1" dirty="0" smtClean="0"/>
          </a:p>
          <a:p>
            <a:pPr algn="ctr"/>
            <a:r>
              <a:rPr lang="cs-CZ" dirty="0" smtClean="0"/>
              <a:t>největší objem 30 % si udržuje Německo</a:t>
            </a:r>
          </a:p>
          <a:p>
            <a:pPr algn="ctr"/>
            <a:r>
              <a:rPr lang="cs-CZ" dirty="0" smtClean="0"/>
              <a:t>(cca 4,3 </a:t>
            </a:r>
            <a:r>
              <a:rPr lang="cs-CZ" dirty="0" err="1" smtClean="0"/>
              <a:t>mld.Kč</a:t>
            </a:r>
            <a:r>
              <a:rPr lang="cs-CZ" dirty="0" smtClean="0"/>
              <a:t>)</a:t>
            </a:r>
            <a:endParaRPr lang="cs-CZ" dirty="0"/>
          </a:p>
          <a:p>
            <a:pPr algn="ctr"/>
            <a:endParaRPr lang="cs-CZ" b="1" dirty="0"/>
          </a:p>
          <a:p>
            <a:pPr lvl="0" algn="ctr"/>
            <a:r>
              <a:rPr lang="cs-CZ" dirty="0"/>
              <a:t>největší </a:t>
            </a:r>
            <a:r>
              <a:rPr lang="cs-CZ" dirty="0" err="1" smtClean="0"/>
              <a:t>rel</a:t>
            </a:r>
            <a:r>
              <a:rPr lang="cs-CZ" dirty="0" smtClean="0"/>
              <a:t>. nárůst exportu do USA (27 % resp. </a:t>
            </a:r>
          </a:p>
          <a:p>
            <a:pPr lvl="0" algn="ctr"/>
            <a:r>
              <a:rPr lang="cs-CZ" dirty="0" smtClean="0"/>
              <a:t>+ 170 mil. Kč)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největší </a:t>
            </a:r>
            <a:r>
              <a:rPr lang="cs-CZ" dirty="0" err="1" smtClean="0"/>
              <a:t>rel</a:t>
            </a:r>
            <a:r>
              <a:rPr lang="cs-CZ" dirty="0" smtClean="0"/>
              <a:t>. I </a:t>
            </a:r>
            <a:r>
              <a:rPr lang="cs-CZ" dirty="0" err="1" smtClean="0"/>
              <a:t>abs</a:t>
            </a:r>
            <a:r>
              <a:rPr lang="cs-CZ" dirty="0" smtClean="0"/>
              <a:t>. pokles zaznamenal export do Číny (- 62 % resp. 1,25 mld. Kč)</a:t>
            </a:r>
          </a:p>
          <a:p>
            <a:pPr algn="ctr"/>
            <a:r>
              <a:rPr lang="cs-CZ" dirty="0" smtClean="0"/>
              <a:t>Propad ze 2. na 6. místo</a:t>
            </a:r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77" y="2344189"/>
            <a:ext cx="5456455" cy="277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487" y="2618527"/>
            <a:ext cx="9609513" cy="29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132319" y="2174611"/>
            <a:ext cx="40399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 smtClean="0"/>
          </a:p>
          <a:p>
            <a:pPr algn="ctr"/>
            <a:r>
              <a:rPr lang="cs-CZ" dirty="0" smtClean="0"/>
              <a:t>Největší objemy dovozu: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8462 – tvářecí stroje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8457 – obráběcí centra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8458 – soustruhy</a:t>
            </a:r>
          </a:p>
          <a:p>
            <a:pPr algn="ctr"/>
            <a:endParaRPr lang="cs-CZ" b="1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571" y="2028305"/>
            <a:ext cx="6064320" cy="433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225" y="2588925"/>
            <a:ext cx="8271164" cy="28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552" y="2592766"/>
            <a:ext cx="9858895" cy="293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47915" y="2102101"/>
            <a:ext cx="9144000" cy="3765666"/>
          </a:xfrm>
        </p:spPr>
        <p:txBody>
          <a:bodyPr>
            <a:normAutofit/>
          </a:bodyPr>
          <a:lstStyle/>
          <a:p>
            <a:endParaRPr lang="cs-CZ" sz="1800" b="1" dirty="0" smtClean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8961121" y="2210877"/>
            <a:ext cx="31113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světová produkce OS </a:t>
            </a:r>
            <a:r>
              <a:rPr lang="cs-CZ" dirty="0"/>
              <a:t>za rok </a:t>
            </a:r>
            <a:r>
              <a:rPr lang="cs-CZ" dirty="0" smtClean="0"/>
              <a:t>2019 klesla pod úroveň roku 2018 i 2017 na 75,2 </a:t>
            </a:r>
            <a:r>
              <a:rPr lang="cs-CZ" dirty="0" err="1"/>
              <a:t>mld</a:t>
            </a:r>
            <a:r>
              <a:rPr lang="cs-CZ" dirty="0"/>
              <a:t> </a:t>
            </a:r>
            <a:r>
              <a:rPr lang="cs-CZ" dirty="0" smtClean="0"/>
              <a:t>€.</a:t>
            </a:r>
          </a:p>
          <a:p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- 6,2 </a:t>
            </a:r>
            <a:r>
              <a:rPr lang="cs-CZ" dirty="0"/>
              <a:t>% oproti roku </a:t>
            </a:r>
            <a:r>
              <a:rPr lang="cs-CZ" dirty="0" smtClean="0"/>
              <a:t>2018</a:t>
            </a:r>
          </a:p>
          <a:p>
            <a:endParaRPr lang="cs-CZ" dirty="0"/>
          </a:p>
          <a:p>
            <a:r>
              <a:rPr lang="cs-CZ" b="1" dirty="0" smtClean="0"/>
              <a:t>produkce zemí CECIMO </a:t>
            </a:r>
            <a:r>
              <a:rPr lang="cs-CZ" dirty="0" smtClean="0"/>
              <a:t>dosáhla 26,9 </a:t>
            </a:r>
            <a:r>
              <a:rPr lang="cs-CZ" dirty="0" err="1" smtClean="0"/>
              <a:t>mld</a:t>
            </a:r>
            <a:r>
              <a:rPr lang="cs-CZ" dirty="0" smtClean="0"/>
              <a:t> € (- 4 % oproti roku 2018 ), tj. 36 %</a:t>
            </a:r>
          </a:p>
          <a:p>
            <a:endParaRPr lang="cs-CZ" dirty="0"/>
          </a:p>
          <a:p>
            <a:r>
              <a:rPr lang="cs-CZ" dirty="0" smtClean="0"/>
              <a:t>Hlavně díky Německu, jehož produkce 2019 se udržela na úrovni roku 2018.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40" y="1911927"/>
            <a:ext cx="7722758" cy="45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284720" y="1945419"/>
            <a:ext cx="3762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525" y="1870364"/>
            <a:ext cx="9658942" cy="43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42" y="2023004"/>
            <a:ext cx="9966960" cy="42194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138" y="3580065"/>
            <a:ext cx="2010971" cy="26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305" y="537412"/>
            <a:ext cx="9144000" cy="1010652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51" y="2133807"/>
            <a:ext cx="9927144" cy="41343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475" y="3727614"/>
            <a:ext cx="1830752" cy="242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305" y="537412"/>
            <a:ext cx="9144000" cy="1010652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2116702"/>
            <a:ext cx="9883833" cy="41514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471" y="3735927"/>
            <a:ext cx="1830752" cy="242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305" y="537412"/>
            <a:ext cx="9144000" cy="1010652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35" y="2118759"/>
            <a:ext cx="10257905" cy="414936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471" y="3735927"/>
            <a:ext cx="1830752" cy="242380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871" y="3888327"/>
            <a:ext cx="1830752" cy="242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305" y="537412"/>
            <a:ext cx="9144000" cy="1010652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98" y="1814107"/>
            <a:ext cx="10002326" cy="44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8296101" y="2109033"/>
            <a:ext cx="32752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Vývoz a dovoz za 2.Q. 2020 podle HS </a:t>
            </a:r>
          </a:p>
          <a:p>
            <a:pPr algn="ctr"/>
            <a:endParaRPr lang="cs-CZ" b="1" dirty="0" smtClean="0"/>
          </a:p>
          <a:p>
            <a:pPr algn="ctr"/>
            <a:r>
              <a:rPr lang="cs-CZ" dirty="0" smtClean="0"/>
              <a:t>Vývoz oproti stejnému období 2019 </a:t>
            </a:r>
          </a:p>
          <a:p>
            <a:pPr algn="ctr"/>
            <a:r>
              <a:rPr lang="cs-CZ" b="1" dirty="0" smtClean="0"/>
              <a:t>celkový pokles o více než 30 %</a:t>
            </a:r>
            <a:endParaRPr lang="cs-CZ" b="1" dirty="0"/>
          </a:p>
          <a:p>
            <a:pPr algn="ctr"/>
            <a:endParaRPr lang="cs-CZ" b="1" dirty="0"/>
          </a:p>
          <a:p>
            <a:pPr lvl="0" algn="ctr"/>
            <a:r>
              <a:rPr lang="cs-CZ" dirty="0"/>
              <a:t>největší </a:t>
            </a:r>
            <a:r>
              <a:rPr lang="cs-CZ" dirty="0" smtClean="0"/>
              <a:t>pokles </a:t>
            </a:r>
            <a:r>
              <a:rPr lang="cs-CZ" dirty="0"/>
              <a:t>u nomenklatury</a:t>
            </a:r>
          </a:p>
          <a:p>
            <a:pPr algn="ctr"/>
            <a:r>
              <a:rPr lang="cs-CZ" dirty="0"/>
              <a:t> </a:t>
            </a:r>
            <a:r>
              <a:rPr lang="cs-CZ" dirty="0" smtClean="0"/>
              <a:t>8460 </a:t>
            </a:r>
            <a:r>
              <a:rPr lang="cs-CZ" dirty="0"/>
              <a:t>– </a:t>
            </a:r>
            <a:r>
              <a:rPr lang="cs-CZ" dirty="0" smtClean="0"/>
              <a:t>brusky </a:t>
            </a:r>
            <a:r>
              <a:rPr lang="cs-CZ" dirty="0"/>
              <a:t>o </a:t>
            </a:r>
            <a:r>
              <a:rPr lang="cs-CZ" b="1" dirty="0" smtClean="0"/>
              <a:t>57 % </a:t>
            </a:r>
          </a:p>
          <a:p>
            <a:pPr algn="ctr"/>
            <a:r>
              <a:rPr lang="cs-CZ" dirty="0" smtClean="0"/>
              <a:t>(odraz situace v </a:t>
            </a:r>
            <a:r>
              <a:rPr lang="cs-CZ" dirty="0" err="1" smtClean="0"/>
              <a:t>automotive</a:t>
            </a:r>
            <a:r>
              <a:rPr lang="cs-CZ" dirty="0" smtClean="0"/>
              <a:t>)</a:t>
            </a:r>
          </a:p>
          <a:p>
            <a:pPr algn="ctr"/>
            <a:endParaRPr lang="cs-CZ" dirty="0" smtClean="0"/>
          </a:p>
          <a:p>
            <a:pPr algn="ctr"/>
            <a:r>
              <a:rPr lang="cs-CZ" b="1" dirty="0" smtClean="0"/>
              <a:t>Dovoz pokles 36 %</a:t>
            </a:r>
            <a:endParaRPr lang="cs-CZ" b="1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1155470" y="1942808"/>
            <a:ext cx="6808124" cy="457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8296101" y="2109033"/>
            <a:ext cx="32752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Tržby oboru </a:t>
            </a:r>
          </a:p>
          <a:p>
            <a:pPr algn="ctr"/>
            <a:endParaRPr lang="cs-CZ" b="1" dirty="0" smtClean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9" name="Obrázek 8"/>
          <p:cNvPicPr/>
          <p:nvPr/>
        </p:nvPicPr>
        <p:blipFill>
          <a:blip r:embed="rId3"/>
          <a:stretch>
            <a:fillRect/>
          </a:stretch>
        </p:blipFill>
        <p:spPr>
          <a:xfrm>
            <a:off x="1320339" y="2260043"/>
            <a:ext cx="5760720" cy="403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8296101" y="2109033"/>
            <a:ext cx="32752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Nové zakázky oboru </a:t>
            </a:r>
          </a:p>
          <a:p>
            <a:pPr algn="ctr"/>
            <a:endParaRPr lang="cs-CZ" b="1" dirty="0" smtClean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0" y="2102101"/>
            <a:ext cx="6283036" cy="442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899564" y="2174611"/>
            <a:ext cx="412311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Výhled </a:t>
            </a:r>
            <a:r>
              <a:rPr lang="cs-CZ" b="1" dirty="0" smtClean="0"/>
              <a:t>2020</a:t>
            </a:r>
            <a:endParaRPr lang="cs-CZ" b="1" dirty="0"/>
          </a:p>
          <a:p>
            <a:endParaRPr lang="cs-CZ" b="1" dirty="0"/>
          </a:p>
          <a:p>
            <a:pPr algn="ctr"/>
            <a:r>
              <a:rPr lang="cs-CZ" sz="1600" dirty="0" smtClean="0"/>
              <a:t>V důsledku poklesu exportu za 2.Q 2020 o 30 % (korelace exportu a produkce) a propadu tržeb a nových zakázek za stejné období očekáváme v roce 2020 další pokles domácí produkce min. o 20 %, tj. cca na úrovni roku 2010</a:t>
            </a:r>
          </a:p>
          <a:p>
            <a:pPr algn="ctr"/>
            <a:endParaRPr lang="cs-CZ" sz="1600" dirty="0" smtClean="0"/>
          </a:p>
          <a:p>
            <a:pPr lvl="0" algn="ctr"/>
            <a:r>
              <a:rPr lang="cs-CZ" sz="1600" dirty="0" smtClean="0"/>
              <a:t>Hlavní vlivy:</a:t>
            </a:r>
          </a:p>
          <a:p>
            <a:pPr lvl="0" algn="ctr"/>
            <a:r>
              <a:rPr lang="cs-CZ" sz="1600" dirty="0" smtClean="0"/>
              <a:t>COVID - 19</a:t>
            </a:r>
          </a:p>
          <a:p>
            <a:pPr lvl="0" algn="ctr"/>
            <a:r>
              <a:rPr lang="cs-CZ" sz="1600" dirty="0" smtClean="0"/>
              <a:t>Transformace automobilového průmyslu a energetiky (green </a:t>
            </a:r>
            <a:r>
              <a:rPr lang="cs-CZ" sz="1600" dirty="0" err="1" smtClean="0"/>
              <a:t>deal</a:t>
            </a:r>
            <a:r>
              <a:rPr lang="cs-CZ" sz="1600" dirty="0" smtClean="0"/>
              <a:t>)</a:t>
            </a:r>
          </a:p>
          <a:p>
            <a:pPr lvl="0" algn="ctr"/>
            <a:r>
              <a:rPr lang="cs-CZ" sz="1600" dirty="0" smtClean="0"/>
              <a:t>Obchodní spory USA/Čína</a:t>
            </a:r>
          </a:p>
          <a:p>
            <a:pPr lvl="0" algn="ctr"/>
            <a:r>
              <a:rPr lang="cs-CZ" sz="1600" dirty="0" err="1" smtClean="0"/>
              <a:t>Brexit</a:t>
            </a:r>
            <a:endParaRPr lang="cs-CZ" sz="1600" dirty="0" smtClean="0"/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54" y="2292176"/>
            <a:ext cx="6159310" cy="32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0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47915" y="2102101"/>
            <a:ext cx="9144000" cy="3765666"/>
          </a:xfrm>
        </p:spPr>
        <p:txBody>
          <a:bodyPr>
            <a:normAutofit/>
          </a:bodyPr>
          <a:lstStyle/>
          <a:p>
            <a:endParaRPr lang="cs-CZ" sz="1800" b="1" dirty="0" smtClean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8961121" y="2210877"/>
            <a:ext cx="3111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produkce </a:t>
            </a:r>
            <a:r>
              <a:rPr lang="cs-CZ" b="1" dirty="0"/>
              <a:t>OS </a:t>
            </a:r>
            <a:r>
              <a:rPr lang="cs-CZ" b="1" dirty="0" smtClean="0"/>
              <a:t>v ČR </a:t>
            </a:r>
            <a:r>
              <a:rPr lang="cs-CZ" dirty="0" smtClean="0"/>
              <a:t>za </a:t>
            </a:r>
            <a:r>
              <a:rPr lang="cs-CZ" dirty="0"/>
              <a:t>rok </a:t>
            </a:r>
            <a:r>
              <a:rPr lang="cs-CZ" dirty="0" smtClean="0"/>
              <a:t>2019 klesla oproti roku 2018 o téměř 23 % ( na 13,2 </a:t>
            </a:r>
            <a:r>
              <a:rPr lang="cs-CZ" dirty="0" err="1" smtClean="0"/>
              <a:t>mld</a:t>
            </a:r>
            <a:r>
              <a:rPr lang="cs-CZ" dirty="0" smtClean="0"/>
              <a:t> Kč oproti 17,2 </a:t>
            </a:r>
            <a:r>
              <a:rPr lang="cs-CZ" dirty="0" err="1" smtClean="0"/>
              <a:t>mld</a:t>
            </a:r>
            <a:r>
              <a:rPr lang="cs-CZ" dirty="0" smtClean="0"/>
              <a:t> Kč)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48" y="2050349"/>
            <a:ext cx="7616381" cy="406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8296101" y="2109033"/>
            <a:ext cx="32752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Vývoj HDP ve světě v důsledku </a:t>
            </a:r>
            <a:r>
              <a:rPr lang="cs-CZ" b="1" dirty="0" err="1" smtClean="0"/>
              <a:t>koronaviru</a:t>
            </a:r>
            <a:r>
              <a:rPr lang="cs-CZ" b="1" dirty="0" smtClean="0"/>
              <a:t> </a:t>
            </a:r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dirty="0" smtClean="0">
                <a:solidFill>
                  <a:srgbClr val="0070C0"/>
                </a:solidFill>
              </a:rPr>
              <a:t>Pohled duben 2020</a:t>
            </a:r>
          </a:p>
          <a:p>
            <a:pPr algn="ctr"/>
            <a:endParaRPr lang="cs-CZ" dirty="0" smtClean="0">
              <a:solidFill>
                <a:srgbClr val="0070C0"/>
              </a:solidFill>
            </a:endParaRPr>
          </a:p>
          <a:p>
            <a:pPr algn="ctr"/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Pohled září 2020</a:t>
            </a:r>
          </a:p>
          <a:p>
            <a:pPr algn="ctr"/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54" y="2102101"/>
            <a:ext cx="6945267" cy="408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8296101" y="2109033"/>
            <a:ext cx="32752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Spotřeba OS v Evropě </a:t>
            </a:r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dirty="0" smtClean="0">
                <a:solidFill>
                  <a:srgbClr val="0070C0"/>
                </a:solidFill>
              </a:rPr>
              <a:t>Pohled duben 2020</a:t>
            </a:r>
          </a:p>
          <a:p>
            <a:pPr algn="ctr"/>
            <a:endParaRPr lang="cs-CZ" dirty="0" smtClean="0">
              <a:solidFill>
                <a:srgbClr val="0070C0"/>
              </a:solidFill>
            </a:endParaRPr>
          </a:p>
          <a:p>
            <a:pPr algn="ctr"/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Pohled září 2020</a:t>
            </a:r>
          </a:p>
          <a:p>
            <a:pPr algn="ctr"/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68" y="1936865"/>
            <a:ext cx="7407033" cy="433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8296101" y="2109033"/>
            <a:ext cx="32752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Přítok objednávek OS podle CECIMO 8 </a:t>
            </a:r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dirty="0" smtClean="0">
                <a:solidFill>
                  <a:srgbClr val="FF0000"/>
                </a:solidFill>
              </a:rPr>
              <a:t>Pohled z června 2020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07778"/>
            <a:ext cx="6216091" cy="45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8296101" y="2109033"/>
            <a:ext cx="32752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Odhad </a:t>
            </a:r>
            <a:r>
              <a:rPr lang="cs-CZ" b="1" dirty="0" smtClean="0"/>
              <a:t>vývoje spotřeby </a:t>
            </a:r>
            <a:r>
              <a:rPr lang="cs-CZ" b="1" dirty="0" smtClean="0"/>
              <a:t>OS v Německu </a:t>
            </a:r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75" y="1970116"/>
            <a:ext cx="7126726" cy="40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8296101" y="2109033"/>
            <a:ext cx="32752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Odhad </a:t>
            </a:r>
            <a:r>
              <a:rPr lang="cs-CZ" b="1" dirty="0" smtClean="0"/>
              <a:t>vývoje spotřeby </a:t>
            </a:r>
            <a:r>
              <a:rPr lang="cs-CZ" b="1" dirty="0" smtClean="0"/>
              <a:t>OS v Číně </a:t>
            </a:r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59" y="2028305"/>
            <a:ext cx="6797923" cy="38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4000" dirty="0" smtClean="0">
                <a:latin typeface="Cambria" panose="02040503050406030204" pitchFamily="18" charset="0"/>
              </a:rPr>
              <a:t>Děkuji za pozornost</a:t>
            </a:r>
            <a:endParaRPr lang="cs-CZ" sz="4000" dirty="0">
              <a:latin typeface="Cambria" panose="020405030504060302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2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47915" y="2102101"/>
            <a:ext cx="9144000" cy="3765666"/>
          </a:xfrm>
        </p:spPr>
        <p:txBody>
          <a:bodyPr>
            <a:normAutofit/>
          </a:bodyPr>
          <a:lstStyle/>
          <a:p>
            <a:endParaRPr lang="cs-CZ" sz="1800" b="1" dirty="0" smtClean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8719915" y="1945419"/>
            <a:ext cx="31113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produkce OS podle zemí</a:t>
            </a:r>
          </a:p>
          <a:p>
            <a:endParaRPr lang="cs-CZ" sz="1600" dirty="0" smtClean="0"/>
          </a:p>
          <a:p>
            <a:r>
              <a:rPr lang="cs-CZ" sz="1600" dirty="0" smtClean="0"/>
              <a:t>ČR se oproti r. 2018 propadla</a:t>
            </a:r>
          </a:p>
          <a:p>
            <a:r>
              <a:rPr lang="cs-CZ" sz="1600" dirty="0" smtClean="0"/>
              <a:t>ze 13. na 16. místo. </a:t>
            </a:r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53" y="2071425"/>
            <a:ext cx="7282047" cy="404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47915" y="2102101"/>
            <a:ext cx="9144000" cy="3765666"/>
          </a:xfrm>
        </p:spPr>
        <p:txBody>
          <a:bodyPr>
            <a:normAutofit/>
          </a:bodyPr>
          <a:lstStyle/>
          <a:p>
            <a:endParaRPr lang="cs-CZ" sz="1800" b="1" dirty="0" smtClean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8719915" y="1945419"/>
            <a:ext cx="31113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produkce OS v rámci CECIMO</a:t>
            </a:r>
          </a:p>
          <a:p>
            <a:endParaRPr lang="cs-CZ" b="1" dirty="0" smtClean="0"/>
          </a:p>
          <a:p>
            <a:endParaRPr lang="cs-CZ" sz="1600" dirty="0"/>
          </a:p>
          <a:p>
            <a:r>
              <a:rPr lang="cs-CZ" sz="1600" dirty="0" smtClean="0"/>
              <a:t>ČR se oproti r. 2018 propadla</a:t>
            </a:r>
          </a:p>
          <a:p>
            <a:r>
              <a:rPr lang="cs-CZ" sz="1600" dirty="0" smtClean="0"/>
              <a:t>ze 7. na 9. místo.</a:t>
            </a:r>
          </a:p>
          <a:p>
            <a:endParaRPr lang="cs-CZ" sz="1600" dirty="0"/>
          </a:p>
          <a:p>
            <a:r>
              <a:rPr lang="cs-CZ" sz="1600" dirty="0" smtClean="0"/>
              <a:t>Pravděpodobně bude vyřazena ze skupiny CECIMO 8.</a:t>
            </a:r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49" y="2190574"/>
            <a:ext cx="6924502" cy="38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47915" y="2102101"/>
            <a:ext cx="9144000" cy="3765666"/>
          </a:xfrm>
        </p:spPr>
        <p:txBody>
          <a:bodyPr>
            <a:normAutofit/>
          </a:bodyPr>
          <a:lstStyle/>
          <a:p>
            <a:endParaRPr lang="cs-CZ" sz="1800" b="1" dirty="0" smtClean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8719915" y="1945419"/>
            <a:ext cx="31113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produkce OS per capita</a:t>
            </a:r>
          </a:p>
          <a:p>
            <a:endParaRPr lang="cs-CZ" sz="1600" dirty="0"/>
          </a:p>
          <a:p>
            <a:r>
              <a:rPr lang="cs-CZ" sz="1600" dirty="0" smtClean="0"/>
              <a:t>ČR si udržuje 8. místo.</a:t>
            </a:r>
          </a:p>
          <a:p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" y="2018280"/>
            <a:ext cx="7381702" cy="41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47915" y="2102101"/>
            <a:ext cx="9144000" cy="3765666"/>
          </a:xfrm>
        </p:spPr>
        <p:txBody>
          <a:bodyPr>
            <a:normAutofit/>
          </a:bodyPr>
          <a:lstStyle/>
          <a:p>
            <a:endParaRPr lang="cs-CZ" sz="1800" b="1" dirty="0" smtClean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8961121" y="2210877"/>
            <a:ext cx="3111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spotřeba OS podle zemí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970" y="2124878"/>
            <a:ext cx="7466385" cy="414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305" y="537412"/>
            <a:ext cx="9144000" cy="1010652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714210" y="1943820"/>
            <a:ext cx="3507971" cy="1489335"/>
          </a:xfrm>
        </p:spPr>
        <p:txBody>
          <a:bodyPr>
            <a:noAutofit/>
          </a:bodyPr>
          <a:lstStyle/>
          <a:p>
            <a:pPr algn="l"/>
            <a:r>
              <a:rPr lang="cs-CZ" sz="1800" b="1" dirty="0" smtClean="0"/>
              <a:t>Spotřeba </a:t>
            </a:r>
            <a:r>
              <a:rPr lang="cs-CZ" sz="1800" b="1" dirty="0"/>
              <a:t>v EUR per capita – ČR </a:t>
            </a:r>
            <a:r>
              <a:rPr lang="cs-CZ" sz="1800" b="1" dirty="0" smtClean="0"/>
              <a:t>7. </a:t>
            </a:r>
            <a:r>
              <a:rPr lang="cs-CZ" sz="1800" b="1" dirty="0"/>
              <a:t>místo </a:t>
            </a:r>
            <a:endParaRPr lang="cs-CZ" sz="1800" dirty="0"/>
          </a:p>
          <a:p>
            <a:pPr algn="l"/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50" y="2062131"/>
            <a:ext cx="6691745" cy="37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819804" y="2102101"/>
            <a:ext cx="4472111" cy="3765666"/>
          </a:xfrm>
        </p:spPr>
        <p:txBody>
          <a:bodyPr>
            <a:normAutofit/>
          </a:bodyPr>
          <a:lstStyle/>
          <a:p>
            <a:pPr algn="l"/>
            <a:r>
              <a:rPr lang="cs-CZ" sz="1800" b="1" dirty="0" smtClean="0"/>
              <a:t>Export podle zemí</a:t>
            </a:r>
          </a:p>
          <a:p>
            <a:pPr algn="l"/>
            <a:endParaRPr lang="cs-CZ" sz="1800" b="1" dirty="0"/>
          </a:p>
          <a:p>
            <a:pPr algn="l"/>
            <a:r>
              <a:rPr lang="cs-CZ" sz="1800" dirty="0" smtClean="0"/>
              <a:t>Oproti roku 2018 se ČR </a:t>
            </a:r>
          </a:p>
          <a:p>
            <a:pPr algn="l"/>
            <a:r>
              <a:rPr lang="cs-CZ" sz="1800" dirty="0" smtClean="0"/>
              <a:t>propadla ze 13. na 15. místo.</a:t>
            </a: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Setkání TŘ / OŘ podzim 2020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681" y="2078038"/>
            <a:ext cx="7387992" cy="415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</TotalTime>
  <Words>920</Words>
  <Application>Microsoft Office PowerPoint</Application>
  <PresentationFormat>Širokoúhlá obrazovka</PresentationFormat>
  <Paragraphs>297</Paragraphs>
  <Slides>35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Cambria</vt:lpstr>
      <vt:lpstr>2_Motiv Office</vt:lpstr>
      <vt:lpstr>3_Motiv Office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Oldřich Paclík</dc:creator>
  <cp:lastModifiedBy>Oldřich Paclík</cp:lastModifiedBy>
  <cp:revision>260</cp:revision>
  <cp:lastPrinted>2016-06-10T10:29:58Z</cp:lastPrinted>
  <dcterms:created xsi:type="dcterms:W3CDTF">2015-10-14T06:03:44Z</dcterms:created>
  <dcterms:modified xsi:type="dcterms:W3CDTF">2020-10-08T14:02:30Z</dcterms:modified>
</cp:coreProperties>
</file>