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77" r:id="rId2"/>
  </p:sldMasterIdLst>
  <p:notesMasterIdLst>
    <p:notesMasterId r:id="rId25"/>
  </p:notesMasterIdLst>
  <p:handoutMasterIdLst>
    <p:handoutMasterId r:id="rId26"/>
  </p:handoutMasterIdLst>
  <p:sldIdLst>
    <p:sldId id="264" r:id="rId3"/>
    <p:sldId id="263" r:id="rId4"/>
    <p:sldId id="280" r:id="rId5"/>
    <p:sldId id="298" r:id="rId6"/>
    <p:sldId id="269" r:id="rId7"/>
    <p:sldId id="283" r:id="rId8"/>
    <p:sldId id="271" r:id="rId9"/>
    <p:sldId id="287" r:id="rId10"/>
    <p:sldId id="288" r:id="rId11"/>
    <p:sldId id="291" r:id="rId12"/>
    <p:sldId id="293" r:id="rId13"/>
    <p:sldId id="294" r:id="rId14"/>
    <p:sldId id="295" r:id="rId15"/>
    <p:sldId id="296" r:id="rId16"/>
    <p:sldId id="300" r:id="rId17"/>
    <p:sldId id="290" r:id="rId18"/>
    <p:sldId id="289" r:id="rId19"/>
    <p:sldId id="304" r:id="rId20"/>
    <p:sldId id="305" r:id="rId21"/>
    <p:sldId id="306" r:id="rId22"/>
    <p:sldId id="302" r:id="rId23"/>
    <p:sldId id="279" r:id="rId24"/>
  </p:sldIdLst>
  <p:sldSz cx="12192000" cy="6858000"/>
  <p:notesSz cx="6761163" cy="99425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7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6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35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clik\Documents\Prezentace\Kopie%20-%20Produkce%20per%20capita%20sv&#283;t%202015%20(003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paclik\AppData\Local\Microsoft\Windows\Temporary%20Internet%20Files\Content.Outlook\K36ZZROY\sstctvrleti4Q2016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clik\Documents\Kopie%20-%20Dodavky%20do%20tuzemska%20(002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Produkce </a:t>
            </a:r>
            <a:r>
              <a:rPr lang="cs-CZ" dirty="0" smtClean="0"/>
              <a:t>2015 </a:t>
            </a:r>
            <a:r>
              <a:rPr lang="cs-CZ" dirty="0"/>
              <a:t>svět</a:t>
            </a:r>
            <a:r>
              <a:rPr lang="cs-CZ" baseline="0" dirty="0"/>
              <a:t> v </a:t>
            </a:r>
            <a:r>
              <a:rPr lang="cs-CZ" b="1" baseline="0" dirty="0" smtClean="0"/>
              <a:t>USD </a:t>
            </a:r>
            <a:r>
              <a:rPr lang="cs-CZ" b="1" baseline="0" dirty="0"/>
              <a:t>per </a:t>
            </a:r>
            <a:r>
              <a:rPr lang="cs-CZ" b="1" baseline="0" dirty="0" smtClean="0"/>
              <a:t>capita</a:t>
            </a:r>
          </a:p>
          <a:p>
            <a:pPr>
              <a:defRPr/>
            </a:pPr>
            <a:r>
              <a:rPr lang="cs-CZ" b="0" baseline="0" dirty="0" smtClean="0"/>
              <a:t>ČR na 8.místě na světě</a:t>
            </a:r>
          </a:p>
          <a:p>
            <a:pPr>
              <a:defRPr/>
            </a:pPr>
            <a:r>
              <a:rPr lang="cs-CZ" b="0" baseline="0" dirty="0" smtClean="0"/>
              <a:t>resp. na 5. místě v CECIMO</a:t>
            </a:r>
            <a:endParaRPr lang="cs-CZ" b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6.9781277340332459E-2"/>
          <c:y val="0.19282275711159738"/>
          <c:w val="0.91089505116208302"/>
          <c:h val="0.6384194535858072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cat>
            <c:strRef>
              <c:f>List1!$A$2:$A$24</c:f>
              <c:strCache>
                <c:ptCount val="23"/>
                <c:pt idx="0">
                  <c:v>Switzerland</c:v>
                </c:pt>
                <c:pt idx="1">
                  <c:v>Taiwan</c:v>
                </c:pt>
                <c:pt idx="2">
                  <c:v>Germany</c:v>
                </c:pt>
                <c:pt idx="3">
                  <c:v>Austria</c:v>
                </c:pt>
                <c:pt idx="4">
                  <c:v>Japan</c:v>
                </c:pt>
                <c:pt idx="5">
                  <c:v>South Korea</c:v>
                </c:pt>
                <c:pt idx="6">
                  <c:v>Italy</c:v>
                </c:pt>
                <c:pt idx="7">
                  <c:v>Czech Rep.</c:v>
                </c:pt>
                <c:pt idx="8">
                  <c:v>Finland</c:v>
                </c:pt>
                <c:pt idx="9">
                  <c:v>Belgium</c:v>
                </c:pt>
                <c:pt idx="10">
                  <c:v>Netherlands</c:v>
                </c:pt>
                <c:pt idx="11">
                  <c:v>Spain</c:v>
                </c:pt>
                <c:pt idx="12">
                  <c:v>Sweden</c:v>
                </c:pt>
                <c:pt idx="13">
                  <c:v>China</c:v>
                </c:pt>
                <c:pt idx="14">
                  <c:v>Canada</c:v>
                </c:pt>
                <c:pt idx="15">
                  <c:v>United States</c:v>
                </c:pt>
                <c:pt idx="16">
                  <c:v>Denmark</c:v>
                </c:pt>
                <c:pt idx="17">
                  <c:v>United Kingdom</c:v>
                </c:pt>
                <c:pt idx="18">
                  <c:v>Portugal</c:v>
                </c:pt>
                <c:pt idx="19">
                  <c:v>France</c:v>
                </c:pt>
                <c:pt idx="20">
                  <c:v>Turkey</c:v>
                </c:pt>
                <c:pt idx="21">
                  <c:v>Australia</c:v>
                </c:pt>
                <c:pt idx="22">
                  <c:v>Russia</c:v>
                </c:pt>
              </c:strCache>
            </c:strRef>
          </c:cat>
          <c:val>
            <c:numRef>
              <c:f>List1!$D$2:$D$24</c:f>
              <c:numCache>
                <c:formatCode>0.0</c:formatCode>
                <c:ptCount val="23"/>
                <c:pt idx="0">
                  <c:v>375.49815498154982</c:v>
                </c:pt>
                <c:pt idx="1">
                  <c:v>172.44330338040223</c:v>
                </c:pt>
                <c:pt idx="2">
                  <c:v>153.73762376237624</c:v>
                </c:pt>
                <c:pt idx="3">
                  <c:v>110.22326674500586</c:v>
                </c:pt>
                <c:pt idx="4">
                  <c:v>106.19981105337743</c:v>
                </c:pt>
                <c:pt idx="5">
                  <c:v>94.743130227001203</c:v>
                </c:pt>
                <c:pt idx="6">
                  <c:v>87.303389272787101</c:v>
                </c:pt>
                <c:pt idx="7">
                  <c:v>60.930674264007607</c:v>
                </c:pt>
                <c:pt idx="8">
                  <c:v>28.409506398537481</c:v>
                </c:pt>
                <c:pt idx="9">
                  <c:v>26.169642857142861</c:v>
                </c:pt>
                <c:pt idx="10">
                  <c:v>23.032104637336502</c:v>
                </c:pt>
                <c:pt idx="11">
                  <c:v>21.576344086021503</c:v>
                </c:pt>
                <c:pt idx="12">
                  <c:v>16.587136929460581</c:v>
                </c:pt>
                <c:pt idx="13">
                  <c:v>16.238060249816311</c:v>
                </c:pt>
                <c:pt idx="14">
                  <c:v>14.880852256798429</c:v>
                </c:pt>
                <c:pt idx="15">
                  <c:v>14.426394028727341</c:v>
                </c:pt>
                <c:pt idx="16">
                  <c:v>14.310954063604241</c:v>
                </c:pt>
                <c:pt idx="17">
                  <c:v>12.833151920385632</c:v>
                </c:pt>
                <c:pt idx="18">
                  <c:v>10.325982742090126</c:v>
                </c:pt>
                <c:pt idx="19">
                  <c:v>9.7697667373523185</c:v>
                </c:pt>
                <c:pt idx="20">
                  <c:v>9.0862290862290855</c:v>
                </c:pt>
                <c:pt idx="21">
                  <c:v>4.7557284911370523</c:v>
                </c:pt>
                <c:pt idx="22">
                  <c:v>3.3680555555555558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5287592"/>
        <c:axId val="174904040"/>
      </c:barChart>
      <c:catAx>
        <c:axId val="175287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4904040"/>
        <c:crosses val="autoZero"/>
        <c:auto val="1"/>
        <c:lblAlgn val="ctr"/>
        <c:lblOffset val="100"/>
        <c:noMultiLvlLbl val="0"/>
      </c:catAx>
      <c:valAx>
        <c:axId val="174904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5287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/>
              <a:t>Tržby </a:t>
            </a:r>
            <a:r>
              <a:rPr lang="cs-CZ" baseline="0"/>
              <a:t>(2010=100)</a:t>
            </a:r>
            <a:endParaRPr lang="cs-CZ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937704"/>
        <c:axId val="174942184"/>
      </c:lineChart>
      <c:catAx>
        <c:axId val="174937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4942184"/>
        <c:crosses val="autoZero"/>
        <c:auto val="1"/>
        <c:lblAlgn val="ctr"/>
        <c:lblOffset val="100"/>
        <c:noMultiLvlLbl val="0"/>
      </c:catAx>
      <c:valAx>
        <c:axId val="174942184"/>
        <c:scaling>
          <c:orientation val="minMax"/>
          <c:min val="80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spPr>
          <a:ln w="9525">
            <a:noFill/>
          </a:ln>
        </c:spPr>
        <c:crossAx val="17493770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List1!$C$2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List1!$B$3:$B$13</c:f>
              <c:strCache>
                <c:ptCount val="11"/>
                <c:pt idx="0">
                  <c:v>fyz./chem. stroje</c:v>
                </c:pt>
                <c:pt idx="1">
                  <c:v>obr. centra</c:v>
                </c:pt>
                <c:pt idx="2">
                  <c:v>soustruhy</c:v>
                </c:pt>
                <c:pt idx="3">
                  <c:v>fréz. a vrt. stroje</c:v>
                </c:pt>
                <c:pt idx="4">
                  <c:v>brusky</c:v>
                </c:pt>
                <c:pt idx="5">
                  <c:v>pily a ozub. str.</c:v>
                </c:pt>
                <c:pt idx="6">
                  <c:v>MT celkem</c:v>
                </c:pt>
                <c:pt idx="7">
                  <c:v>lisy</c:v>
                </c:pt>
                <c:pt idx="8">
                  <c:v>ost. TS</c:v>
                </c:pt>
                <c:pt idx="9">
                  <c:v>TS celkem</c:v>
                </c:pt>
                <c:pt idx="10">
                  <c:v>MT + TS celkem</c:v>
                </c:pt>
              </c:strCache>
            </c:strRef>
          </c:cat>
          <c:val>
            <c:numRef>
              <c:f>List1!$C$3:$C$13</c:f>
              <c:numCache>
                <c:formatCode>0.0%</c:formatCode>
                <c:ptCount val="11"/>
                <c:pt idx="0">
                  <c:v>3.9E-2</c:v>
                </c:pt>
                <c:pt idx="1">
                  <c:v>0.376</c:v>
                </c:pt>
                <c:pt idx="2">
                  <c:v>0.26800000000000002</c:v>
                </c:pt>
                <c:pt idx="3">
                  <c:v>0.32</c:v>
                </c:pt>
                <c:pt idx="4">
                  <c:v>0.215</c:v>
                </c:pt>
                <c:pt idx="5">
                  <c:v>0.29699999999999999</c:v>
                </c:pt>
                <c:pt idx="6">
                  <c:v>0.26600000000000001</c:v>
                </c:pt>
                <c:pt idx="7">
                  <c:v>0.34399999999999997</c:v>
                </c:pt>
                <c:pt idx="8">
                  <c:v>0</c:v>
                </c:pt>
                <c:pt idx="9">
                  <c:v>0.312</c:v>
                </c:pt>
                <c:pt idx="10">
                  <c:v>0.27900000000000003</c:v>
                </c:pt>
              </c:numCache>
            </c:numRef>
          </c:val>
        </c:ser>
        <c:ser>
          <c:idx val="1"/>
          <c:order val="1"/>
          <c:tx>
            <c:strRef>
              <c:f>List1!$D$2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List1!$B$3:$B$13</c:f>
              <c:strCache>
                <c:ptCount val="11"/>
                <c:pt idx="0">
                  <c:v>fyz./chem. stroje</c:v>
                </c:pt>
                <c:pt idx="1">
                  <c:v>obr. centra</c:v>
                </c:pt>
                <c:pt idx="2">
                  <c:v>soustruhy</c:v>
                </c:pt>
                <c:pt idx="3">
                  <c:v>fréz. a vrt. stroje</c:v>
                </c:pt>
                <c:pt idx="4">
                  <c:v>brusky</c:v>
                </c:pt>
                <c:pt idx="5">
                  <c:v>pily a ozub. str.</c:v>
                </c:pt>
                <c:pt idx="6">
                  <c:v>MT celkem</c:v>
                </c:pt>
                <c:pt idx="7">
                  <c:v>lisy</c:v>
                </c:pt>
                <c:pt idx="8">
                  <c:v>ost. TS</c:v>
                </c:pt>
                <c:pt idx="9">
                  <c:v>TS celkem</c:v>
                </c:pt>
                <c:pt idx="10">
                  <c:v>MT + TS celkem</c:v>
                </c:pt>
              </c:strCache>
            </c:strRef>
          </c:cat>
          <c:val>
            <c:numRef>
              <c:f>List1!$D$3:$D$13</c:f>
              <c:numCache>
                <c:formatCode>0.0%</c:formatCode>
                <c:ptCount val="11"/>
                <c:pt idx="0">
                  <c:v>5.2999999999999999E-2</c:v>
                </c:pt>
                <c:pt idx="1">
                  <c:v>0.34599999999999997</c:v>
                </c:pt>
                <c:pt idx="2">
                  <c:v>0.20499999999999999</c:v>
                </c:pt>
                <c:pt idx="3">
                  <c:v>0.253</c:v>
                </c:pt>
                <c:pt idx="4">
                  <c:v>0.2</c:v>
                </c:pt>
                <c:pt idx="5">
                  <c:v>0.26400000000000001</c:v>
                </c:pt>
                <c:pt idx="6">
                  <c:v>0.24199999999999999</c:v>
                </c:pt>
                <c:pt idx="7">
                  <c:v>0.36099999999999999</c:v>
                </c:pt>
                <c:pt idx="8">
                  <c:v>1.7000000000000001E-2</c:v>
                </c:pt>
                <c:pt idx="9">
                  <c:v>0.33100000000000002</c:v>
                </c:pt>
                <c:pt idx="10">
                  <c:v>0.26700000000000002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4949280"/>
        <c:axId val="175030016"/>
        <c:axId val="0"/>
      </c:bar3DChart>
      <c:catAx>
        <c:axId val="17494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5030016"/>
        <c:crosses val="autoZero"/>
        <c:auto val="1"/>
        <c:lblAlgn val="ctr"/>
        <c:lblOffset val="100"/>
        <c:noMultiLvlLbl val="0"/>
      </c:catAx>
      <c:valAx>
        <c:axId val="175030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4949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9.36751E-17</cdr:y>
    </cdr:from>
    <cdr:to>
      <cdr:x>1</cdr:x>
      <cdr:y>1</cdr:y>
    </cdr:to>
    <cdr:pic>
      <cdr:nvPicPr>
        <cdr:cNvPr id="2" name="Obrázek 1"/>
        <cdr:cNvPicPr/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0800" y="50800"/>
          <a:ext cx="5719156" cy="4297680"/>
        </a:xfrm>
        <a:prstGeom xmlns:a="http://schemas.openxmlformats.org/drawingml/2006/main" prst="rect">
          <a:avLst/>
        </a:prstGeom>
        <a:effectLst xmlns:a="http://schemas.openxmlformats.org/drawingml/2006/main">
          <a:outerShdw blurRad="50800" dist="50800" dir="5400000" algn="ctr" rotWithShape="0">
            <a:srgbClr val="000000"/>
          </a:outerShdw>
        </a:effectLst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D2E3C-2B2A-4E63-A26F-8F8A5E7D5206}" type="datetimeFigureOut">
              <a:rPr lang="cs-CZ" smtClean="0"/>
              <a:t>30.5.2017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F69FF-6EA6-4963-8FD7-6ABDA3EA7D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8515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92050-CB40-4E11-89FE-F0DD1B693B54}" type="datetimeFigureOut">
              <a:rPr lang="cs-CZ" smtClean="0"/>
              <a:t>30.5.2017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93403-A3FC-415C-9CB5-1E206502BD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3248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2080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117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382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6177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327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91862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2192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53537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85135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65026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888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72350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87877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88242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0043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25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3588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4205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970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5794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7939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460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2F764-71BC-4929-A898-6B5B079F9718}" type="datetime1">
              <a:rPr lang="cs-CZ" smtClean="0"/>
              <a:t>30.5.2017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OŘ 2017 Walter s.r.o.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5E91-D497-49F1-802C-50D760B90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3833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66D3-A5E9-49DF-998D-7ADC640A3BCA}" type="datetime1">
              <a:rPr lang="cs-CZ" smtClean="0"/>
              <a:t>30.5.2017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OŘ 2017 Walter s.r.o.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5E91-D497-49F1-802C-50D760B90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3182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2400" dirty="0" smtClean="0">
                <a:latin typeface="Cambria" panose="02040503050406030204" pitchFamily="18" charset="0"/>
              </a:rPr>
              <a:t>SVAZ STROJÍRENSKÉ TECHNOLOGIE</a:t>
            </a:r>
            <a:br>
              <a:rPr lang="cs-CZ" sz="2400" dirty="0" smtClean="0">
                <a:latin typeface="Cambria" panose="02040503050406030204" pitchFamily="18" charset="0"/>
              </a:rPr>
            </a:br>
            <a:r>
              <a:rPr lang="cs-CZ" sz="2400" dirty="0" smtClean="0">
                <a:latin typeface="Cambria" panose="02040503050406030204" pitchFamily="18" charset="0"/>
              </a:rPr>
              <a:t>www.sst.cz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Aktuality z oboru obráběcích a tvářecích strojů a nástrojů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28CDE-D581-4770-A29D-1EE199DD72D2}" type="datetime1">
              <a:rPr lang="cs-CZ" smtClean="0"/>
              <a:t>30.5.2017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meeting OŘ 2017 Walter s.r.o.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B5E91-D497-49F1-802C-50D760B90C7D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1313"/>
            <a:ext cx="346438" cy="973183"/>
          </a:xfrm>
          <a:prstGeom prst="rect">
            <a:avLst/>
          </a:prstGeom>
        </p:spPr>
      </p:pic>
      <p:pic>
        <p:nvPicPr>
          <p:cNvPr id="9" name="Obrázek 7" descr="logo_cecimo_sst_kombi_simplified_rgb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182" y="541312"/>
            <a:ext cx="969618" cy="97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51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kern="1200" baseline="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2400" dirty="0" smtClean="0">
                <a:latin typeface="Cambria" panose="02040503050406030204" pitchFamily="18" charset="0"/>
              </a:rPr>
              <a:t>SVAZ STROJÍRENSKÉ TECHNOLOGIE</a:t>
            </a:r>
            <a:br>
              <a:rPr lang="cs-CZ" sz="2400" dirty="0" smtClean="0">
                <a:latin typeface="Cambria" panose="02040503050406030204" pitchFamily="18" charset="0"/>
              </a:rPr>
            </a:br>
            <a:r>
              <a:rPr lang="cs-CZ" sz="2400" dirty="0" smtClean="0">
                <a:latin typeface="Cambria" panose="02040503050406030204" pitchFamily="18" charset="0"/>
              </a:rPr>
              <a:t>www.sst.cz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cs-CZ" dirty="0" smtClean="0"/>
          </a:p>
          <a:p>
            <a:pPr lvl="0"/>
            <a:endParaRPr lang="cs-CZ" dirty="0" smtClean="0"/>
          </a:p>
          <a:p>
            <a:pPr lvl="0"/>
            <a:r>
              <a:rPr lang="cs-CZ" dirty="0" smtClean="0"/>
              <a:t>Aktuality z oboru obráběcích a tvářecích strojů a nástrojů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5B564-D833-432B-BCA7-52700A5A8304}" type="datetime1">
              <a:rPr lang="cs-CZ" smtClean="0"/>
              <a:t>30.5.2017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meeting OŘ 2017 Walter s.r.o.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B5E91-D497-49F1-802C-50D760B90C7D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1313"/>
            <a:ext cx="346438" cy="973183"/>
          </a:xfrm>
          <a:prstGeom prst="rect">
            <a:avLst/>
          </a:prstGeom>
        </p:spPr>
      </p:pic>
      <p:pic>
        <p:nvPicPr>
          <p:cNvPr id="9" name="Obrázek 7" descr="logo_cecimo_sst_kombi_simplified_rgb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182" y="541312"/>
            <a:ext cx="969618" cy="97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988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kern="1200" baseline="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rdnerweb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/>
          <a:lstStyle/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r>
              <a:rPr lang="cs-CZ" sz="3200" dirty="0" smtClean="0">
                <a:latin typeface="Cambria" panose="02040503050406030204" pitchFamily="18" charset="0"/>
              </a:rPr>
              <a:t>Obor </a:t>
            </a:r>
            <a:r>
              <a:rPr lang="cs-CZ" sz="3200" dirty="0" smtClean="0">
                <a:latin typeface="Cambria" panose="02040503050406030204" pitchFamily="18" charset="0"/>
              </a:rPr>
              <a:t>obráběcích a tvářecích strojů</a:t>
            </a:r>
          </a:p>
          <a:p>
            <a:r>
              <a:rPr lang="cs-CZ" sz="3200" dirty="0" smtClean="0">
                <a:latin typeface="Cambria" panose="02040503050406030204" pitchFamily="18" charset="0"/>
              </a:rPr>
              <a:t>aktuální stav</a:t>
            </a:r>
          </a:p>
          <a:p>
            <a:endParaRPr lang="cs-CZ" dirty="0">
              <a:latin typeface="Cambria" panose="02040503050406030204" pitchFamily="18" charset="0"/>
            </a:endParaRPr>
          </a:p>
          <a:p>
            <a:r>
              <a:rPr lang="cs-CZ" dirty="0" smtClean="0">
                <a:latin typeface="Cambria" panose="02040503050406030204" pitchFamily="18" charset="0"/>
              </a:rPr>
              <a:t>Ing. Oldřich Paclík, CSc.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OŘ 2017 Walter s.r.o.</a:t>
            </a:r>
            <a:endParaRPr lang="cs-CZ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66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>
            <a:normAutofit/>
          </a:bodyPr>
          <a:lstStyle/>
          <a:p>
            <a:endParaRPr lang="cs-CZ" sz="1800" dirty="0" smtClean="0"/>
          </a:p>
          <a:p>
            <a:r>
              <a:rPr lang="cs-CZ" dirty="0" smtClean="0"/>
              <a:t>Ff17%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OŘ 2017 Walter s.r.o.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/>
          <p:cNvSpPr/>
          <p:nvPr/>
        </p:nvSpPr>
        <p:spPr>
          <a:xfrm>
            <a:off x="7173884" y="2126164"/>
            <a:ext cx="422286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Celkový export </a:t>
            </a:r>
            <a:r>
              <a:rPr lang="cs-CZ" b="1" dirty="0" smtClean="0"/>
              <a:t>ČR </a:t>
            </a:r>
            <a:r>
              <a:rPr lang="cs-CZ" b="1" dirty="0" smtClean="0"/>
              <a:t>2016 podle nomenklatur</a:t>
            </a:r>
          </a:p>
          <a:p>
            <a:endParaRPr lang="cs-CZ" b="1" dirty="0"/>
          </a:p>
          <a:p>
            <a:endParaRPr lang="cs-CZ" sz="1400" dirty="0"/>
          </a:p>
          <a:p>
            <a:endParaRPr lang="cs-CZ" dirty="0"/>
          </a:p>
          <a:p>
            <a:r>
              <a:rPr lang="cs-CZ" sz="1200" dirty="0" smtClean="0"/>
              <a:t>5%    lasery</a:t>
            </a:r>
          </a:p>
          <a:p>
            <a:r>
              <a:rPr lang="cs-CZ" sz="1200" dirty="0" smtClean="0"/>
              <a:t>16%  obráběcí centra</a:t>
            </a:r>
          </a:p>
          <a:p>
            <a:r>
              <a:rPr lang="cs-CZ" sz="1200" dirty="0" smtClean="0"/>
              <a:t>17%  soustruhy</a:t>
            </a:r>
          </a:p>
          <a:p>
            <a:r>
              <a:rPr lang="cs-CZ" sz="1200" dirty="0" smtClean="0"/>
              <a:t>11%  frézovací stroje</a:t>
            </a:r>
          </a:p>
          <a:p>
            <a:r>
              <a:rPr lang="cs-CZ" sz="1200" dirty="0" smtClean="0"/>
              <a:t>40%  brusky</a:t>
            </a:r>
          </a:p>
          <a:p>
            <a:r>
              <a:rPr lang="cs-CZ" sz="1200" dirty="0" smtClean="0"/>
              <a:t>5%    pily, hoblovky, protahovačky</a:t>
            </a:r>
          </a:p>
          <a:p>
            <a:r>
              <a:rPr lang="cs-CZ" sz="1200" dirty="0" smtClean="0"/>
              <a:t>6%    tvářecí stroje</a:t>
            </a:r>
          </a:p>
          <a:p>
            <a:r>
              <a:rPr lang="cs-CZ" sz="1200" dirty="0" smtClean="0"/>
              <a:t>1%    tvářecí stroje</a:t>
            </a:r>
          </a:p>
          <a:p>
            <a:r>
              <a:rPr lang="cs-CZ" dirty="0"/>
              <a:t> </a:t>
            </a:r>
          </a:p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9" name="Obrázek 8"/>
          <p:cNvPicPr/>
          <p:nvPr/>
        </p:nvPicPr>
        <p:blipFill>
          <a:blip r:embed="rId3"/>
          <a:stretch>
            <a:fillRect/>
          </a:stretch>
        </p:blipFill>
        <p:spPr>
          <a:xfrm>
            <a:off x="795251" y="1969547"/>
            <a:ext cx="6071062" cy="410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>
            <a:normAutofit/>
          </a:bodyPr>
          <a:lstStyle/>
          <a:p>
            <a:endParaRPr lang="cs-CZ" sz="1800" dirty="0" smtClean="0"/>
          </a:p>
          <a:p>
            <a:r>
              <a:rPr lang="cs-CZ" dirty="0" smtClean="0"/>
              <a:t>ff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OŘ 2017 Walter s.r.o.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/>
          <p:cNvSpPr/>
          <p:nvPr/>
        </p:nvSpPr>
        <p:spPr>
          <a:xfrm>
            <a:off x="7173884" y="2126164"/>
            <a:ext cx="42228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      </a:t>
            </a:r>
            <a:r>
              <a:rPr lang="cs-CZ" b="1" dirty="0" smtClean="0"/>
              <a:t>celkový export </a:t>
            </a:r>
            <a:r>
              <a:rPr lang="cs-CZ" b="1" dirty="0" smtClean="0"/>
              <a:t>podle teritorií</a:t>
            </a:r>
          </a:p>
          <a:p>
            <a:endParaRPr lang="cs-CZ" sz="1400" dirty="0"/>
          </a:p>
          <a:p>
            <a:r>
              <a:rPr lang="cs-CZ" sz="1400" dirty="0" smtClean="0"/>
              <a:t>        </a:t>
            </a:r>
            <a:endParaRPr lang="cs-CZ" dirty="0" smtClean="0"/>
          </a:p>
          <a:p>
            <a:endParaRPr lang="cs-CZ" dirty="0"/>
          </a:p>
          <a:p>
            <a:r>
              <a:rPr lang="cs-CZ" dirty="0"/>
              <a:t> </a:t>
            </a:r>
          </a:p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8" name="Obrázek 7"/>
          <p:cNvPicPr/>
          <p:nvPr/>
        </p:nvPicPr>
        <p:blipFill>
          <a:blip r:embed="rId3"/>
          <a:stretch>
            <a:fillRect/>
          </a:stretch>
        </p:blipFill>
        <p:spPr>
          <a:xfrm>
            <a:off x="864524" y="2028305"/>
            <a:ext cx="6217920" cy="4247804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4"/>
          <a:stretch>
            <a:fillRect/>
          </a:stretch>
        </p:blipFill>
        <p:spPr>
          <a:xfrm>
            <a:off x="7575839" y="3351241"/>
            <a:ext cx="2790190" cy="206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6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>
            <a:normAutofit/>
          </a:bodyPr>
          <a:lstStyle/>
          <a:p>
            <a:endParaRPr lang="cs-CZ" sz="180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OŘ 2017 Walter s.r.o.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/>
          <p:cNvSpPr/>
          <p:nvPr/>
        </p:nvSpPr>
        <p:spPr>
          <a:xfrm>
            <a:off x="7173884" y="2126164"/>
            <a:ext cx="422286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400" b="1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/>
              <a:t> </a:t>
            </a:r>
          </a:p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9" name="Obrázek 8"/>
          <p:cNvPicPr/>
          <p:nvPr/>
        </p:nvPicPr>
        <p:blipFill>
          <a:blip r:embed="rId3"/>
          <a:stretch>
            <a:fillRect/>
          </a:stretch>
        </p:blipFill>
        <p:spPr>
          <a:xfrm>
            <a:off x="2776451" y="2028305"/>
            <a:ext cx="6691745" cy="395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86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>
            <a:normAutofit/>
          </a:bodyPr>
          <a:lstStyle/>
          <a:p>
            <a:endParaRPr lang="cs-CZ" sz="180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OŘ 2017 Walter s.r.o.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/>
          <p:cNvSpPr/>
          <p:nvPr/>
        </p:nvSpPr>
        <p:spPr>
          <a:xfrm>
            <a:off x="7173884" y="2126164"/>
            <a:ext cx="422286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400" b="1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/>
              <a:t> </a:t>
            </a:r>
          </a:p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8" name="Obrázek 7"/>
          <p:cNvPicPr/>
          <p:nvPr/>
        </p:nvPicPr>
        <p:blipFill>
          <a:blip r:embed="rId3"/>
          <a:stretch>
            <a:fillRect/>
          </a:stretch>
        </p:blipFill>
        <p:spPr>
          <a:xfrm>
            <a:off x="2834640" y="2028305"/>
            <a:ext cx="6450676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1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>
            <a:normAutofit/>
          </a:bodyPr>
          <a:lstStyle/>
          <a:p>
            <a:endParaRPr lang="cs-CZ" sz="180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OŘ 2017 Walter s.r.o.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/>
          <p:cNvSpPr/>
          <p:nvPr/>
        </p:nvSpPr>
        <p:spPr>
          <a:xfrm>
            <a:off x="7173884" y="2126164"/>
            <a:ext cx="422286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400" b="1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/>
              <a:t> </a:t>
            </a:r>
          </a:p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9" name="Obrázek 8"/>
          <p:cNvPicPr/>
          <p:nvPr/>
        </p:nvPicPr>
        <p:blipFill>
          <a:blip r:embed="rId3"/>
          <a:stretch>
            <a:fillRect/>
          </a:stretch>
        </p:blipFill>
        <p:spPr>
          <a:xfrm>
            <a:off x="3215640" y="2352213"/>
            <a:ext cx="5760720" cy="311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2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>
            <a:normAutofit/>
          </a:bodyPr>
          <a:lstStyle/>
          <a:p>
            <a:endParaRPr lang="cs-CZ" sz="180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OŘ 2017 Walter s.r.o.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/>
          <p:cNvSpPr/>
          <p:nvPr/>
        </p:nvSpPr>
        <p:spPr>
          <a:xfrm>
            <a:off x="7173884" y="2126164"/>
            <a:ext cx="422286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400" b="1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/>
              <a:t> </a:t>
            </a:r>
          </a:p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8" name="Obrázek 7"/>
          <p:cNvPicPr/>
          <p:nvPr/>
        </p:nvPicPr>
        <p:blipFill>
          <a:blip r:embed="rId3"/>
          <a:stretch>
            <a:fillRect/>
          </a:stretch>
        </p:blipFill>
        <p:spPr>
          <a:xfrm>
            <a:off x="3215640" y="2306175"/>
            <a:ext cx="576072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2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sz="180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OŘ 2017 Walter s.r.o.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6907876" y="2028305"/>
            <a:ext cx="672499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tržby </a:t>
            </a:r>
            <a:r>
              <a:rPr lang="cs-CZ" b="1" dirty="0" smtClean="0"/>
              <a:t>oboru MT v ČR </a:t>
            </a:r>
            <a:endParaRPr lang="cs-CZ" b="1" dirty="0" smtClean="0"/>
          </a:p>
          <a:p>
            <a:endParaRPr lang="cs-CZ" sz="1400" b="1" dirty="0" smtClean="0"/>
          </a:p>
          <a:p>
            <a:r>
              <a:rPr lang="cs-CZ" sz="1400" b="1" dirty="0" smtClean="0"/>
              <a:t>(v r. 2016 se jednalo o 55 IČO)</a:t>
            </a:r>
          </a:p>
          <a:p>
            <a:r>
              <a:rPr lang="cs-CZ" sz="1400" b="1" dirty="0" smtClean="0"/>
              <a:t>vč</a:t>
            </a:r>
            <a:r>
              <a:rPr lang="cs-CZ" sz="1400" b="1" dirty="0"/>
              <a:t>. grafického vyjádření </a:t>
            </a:r>
            <a:r>
              <a:rPr lang="cs-CZ" sz="1400" b="1" dirty="0" smtClean="0"/>
              <a:t>bazického </a:t>
            </a:r>
            <a:r>
              <a:rPr lang="cs-CZ" sz="1400" b="1" dirty="0"/>
              <a:t>indexu </a:t>
            </a:r>
            <a:endParaRPr lang="cs-CZ" sz="1400" b="1" dirty="0" smtClean="0"/>
          </a:p>
          <a:p>
            <a:r>
              <a:rPr lang="cs-CZ" sz="1400" b="1" dirty="0" smtClean="0"/>
              <a:t>podle </a:t>
            </a:r>
            <a:r>
              <a:rPr lang="cs-CZ" sz="1400" b="1" dirty="0"/>
              <a:t>jednotlivých čtvrtletí </a:t>
            </a:r>
            <a:r>
              <a:rPr lang="cs-CZ" sz="1400" b="1" dirty="0" smtClean="0"/>
              <a:t>vč. </a:t>
            </a:r>
            <a:r>
              <a:rPr lang="cs-CZ" sz="1400" b="1" dirty="0" smtClean="0"/>
              <a:t>1</a:t>
            </a:r>
            <a:r>
              <a:rPr lang="cs-CZ" sz="1400" b="1" dirty="0"/>
              <a:t>. </a:t>
            </a:r>
            <a:r>
              <a:rPr lang="cs-CZ" sz="1400" b="1" dirty="0" smtClean="0"/>
              <a:t>kvartálu 2017</a:t>
            </a:r>
            <a:endParaRPr lang="cs-CZ" sz="1400" dirty="0"/>
          </a:p>
          <a:p>
            <a:r>
              <a:rPr lang="cs-CZ" sz="1400" dirty="0"/>
              <a:t> </a:t>
            </a:r>
          </a:p>
          <a:p>
            <a:r>
              <a:rPr lang="cs-CZ" sz="1400" dirty="0" smtClean="0"/>
              <a:t>Z</a:t>
            </a:r>
            <a:r>
              <a:rPr lang="cs-CZ" sz="1400" dirty="0"/>
              <a:t> </a:t>
            </a:r>
            <a:r>
              <a:rPr lang="cs-CZ" sz="1400" dirty="0" smtClean="0"/>
              <a:t>grafu </a:t>
            </a:r>
            <a:r>
              <a:rPr lang="cs-CZ" sz="1400" dirty="0"/>
              <a:t>je patrné, že </a:t>
            </a:r>
            <a:r>
              <a:rPr lang="cs-CZ" sz="1400" dirty="0" smtClean="0"/>
              <a:t>pokles tržeb trvá již od 4. kvartálu 2015.</a:t>
            </a:r>
          </a:p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cs-CZ" dirty="0" smtClean="0"/>
              <a:t> </a:t>
            </a:r>
            <a:endParaRPr lang="cs-CZ" dirty="0"/>
          </a:p>
        </p:txBody>
      </p:sp>
      <p:graphicFrame>
        <p:nvGraphicFramePr>
          <p:cNvPr id="9" name="Graf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169091"/>
              </p:ext>
            </p:extLst>
          </p:nvPr>
        </p:nvGraphicFramePr>
        <p:xfrm>
          <a:off x="881150" y="1961804"/>
          <a:ext cx="5719156" cy="4297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4580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sz="180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OŘ 2017 Walter s.r.o.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7132320" y="2102101"/>
            <a:ext cx="6012874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Přítok nových zakázek </a:t>
            </a:r>
            <a:r>
              <a:rPr lang="cs-CZ" b="1" dirty="0"/>
              <a:t>oboru MT v </a:t>
            </a:r>
            <a:r>
              <a:rPr lang="cs-CZ" b="1" dirty="0" smtClean="0"/>
              <a:t>ČR</a:t>
            </a:r>
          </a:p>
          <a:p>
            <a:r>
              <a:rPr lang="cs-CZ" b="1" dirty="0" smtClean="0"/>
              <a:t> </a:t>
            </a:r>
            <a:endParaRPr lang="cs-CZ" b="1" dirty="0"/>
          </a:p>
          <a:p>
            <a:r>
              <a:rPr lang="cs-CZ" sz="1400" b="1" dirty="0"/>
              <a:t>(v r. 2016 se jednalo o 55 IČO)</a:t>
            </a:r>
          </a:p>
          <a:p>
            <a:r>
              <a:rPr lang="cs-CZ" sz="1400" b="1" dirty="0"/>
              <a:t>vč. grafického vyjádření bazického indexu </a:t>
            </a:r>
          </a:p>
          <a:p>
            <a:r>
              <a:rPr lang="cs-CZ" sz="1400" b="1" dirty="0"/>
              <a:t>podle jednotlivých čtvrtletí vč. 1. kvartálu </a:t>
            </a:r>
            <a:r>
              <a:rPr lang="cs-CZ" sz="1400" b="1" dirty="0" smtClean="0"/>
              <a:t>2017</a:t>
            </a:r>
          </a:p>
          <a:p>
            <a:endParaRPr lang="cs-CZ" sz="1400" dirty="0"/>
          </a:p>
          <a:p>
            <a:r>
              <a:rPr lang="cs-CZ" sz="1400" dirty="0" smtClean="0"/>
              <a:t>Z</a:t>
            </a:r>
            <a:r>
              <a:rPr lang="cs-CZ" sz="1400" dirty="0"/>
              <a:t> grafu je patrné, že pokles </a:t>
            </a:r>
            <a:r>
              <a:rPr lang="cs-CZ" sz="1400" dirty="0" smtClean="0"/>
              <a:t>nových zakázek</a:t>
            </a:r>
          </a:p>
          <a:p>
            <a:r>
              <a:rPr lang="cs-CZ" sz="1400" dirty="0" smtClean="0"/>
              <a:t>trval od </a:t>
            </a:r>
            <a:r>
              <a:rPr lang="cs-CZ" sz="1400" dirty="0"/>
              <a:t>4. kvartálu </a:t>
            </a:r>
            <a:r>
              <a:rPr lang="cs-CZ" sz="1400" dirty="0" smtClean="0"/>
              <a:t>2015 do 4. kvartálu 2016. </a:t>
            </a:r>
          </a:p>
          <a:p>
            <a:r>
              <a:rPr lang="cs-CZ" sz="1400" dirty="0" smtClean="0"/>
              <a:t>Od té doby se situace pomalu zlepšuje.</a:t>
            </a:r>
            <a:endParaRPr lang="cs-CZ" sz="1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33" y="2042153"/>
            <a:ext cx="6076603" cy="417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6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705897" y="2031532"/>
            <a:ext cx="3624350" cy="3765666"/>
          </a:xfrm>
        </p:spPr>
        <p:txBody>
          <a:bodyPr>
            <a:normAutofit/>
          </a:bodyPr>
          <a:lstStyle/>
          <a:p>
            <a:r>
              <a:rPr lang="cs-CZ" sz="1800" b="1" dirty="0" smtClean="0"/>
              <a:t>„export vyšší než produkce“</a:t>
            </a:r>
          </a:p>
          <a:p>
            <a:endParaRPr lang="cs-CZ" sz="1800" dirty="0"/>
          </a:p>
          <a:p>
            <a:r>
              <a:rPr lang="cs-CZ" sz="1800" dirty="0" smtClean="0"/>
              <a:t>Celkový export = </a:t>
            </a:r>
          </a:p>
          <a:p>
            <a:r>
              <a:rPr lang="cs-CZ" sz="1800" dirty="0" smtClean="0"/>
              <a:t>přímý export + nepřímý export</a:t>
            </a:r>
          </a:p>
          <a:p>
            <a:endParaRPr lang="cs-CZ" sz="1800" dirty="0"/>
          </a:p>
          <a:p>
            <a:r>
              <a:rPr lang="cs-CZ" sz="1800" dirty="0" smtClean="0"/>
              <a:t>Přímý export = export výrobních společností v oboru MT (nových strojů) působících v ČR (cca 55 společností)</a:t>
            </a:r>
          </a:p>
          <a:p>
            <a:r>
              <a:rPr lang="cs-CZ" sz="1800" dirty="0" smtClean="0"/>
              <a:t>Nepřímý export = reexport + export použitých strojů</a:t>
            </a:r>
            <a:endParaRPr lang="cs-CZ" sz="18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OŘ 2017 Walter s.r.o.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/>
          <p:cNvSpPr/>
          <p:nvPr/>
        </p:nvSpPr>
        <p:spPr>
          <a:xfrm>
            <a:off x="6691744" y="2126164"/>
            <a:ext cx="47050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</p:txBody>
      </p:sp>
      <p:pic>
        <p:nvPicPr>
          <p:cNvPr id="8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2031532"/>
            <a:ext cx="6450675" cy="401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58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>
            <a:normAutofit/>
          </a:bodyPr>
          <a:lstStyle/>
          <a:p>
            <a:endParaRPr lang="cs-CZ" sz="18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OŘ 2017 Walter s.r.o.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/>
          <p:cNvSpPr/>
          <p:nvPr/>
        </p:nvSpPr>
        <p:spPr>
          <a:xfrm>
            <a:off x="6691744" y="2126164"/>
            <a:ext cx="47050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</p:txBody>
      </p:sp>
      <p:pic>
        <p:nvPicPr>
          <p:cNvPr id="9" name="Obrázek 8"/>
          <p:cNvPicPr/>
          <p:nvPr/>
        </p:nvPicPr>
        <p:blipFill>
          <a:blip r:embed="rId3"/>
          <a:stretch>
            <a:fillRect/>
          </a:stretch>
        </p:blipFill>
        <p:spPr>
          <a:xfrm>
            <a:off x="1524000" y="1970116"/>
            <a:ext cx="7024254" cy="423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8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59305" y="537412"/>
            <a:ext cx="9144000" cy="1010652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95663" y="2350167"/>
            <a:ext cx="8502316" cy="340895"/>
          </a:xfrm>
        </p:spPr>
        <p:txBody>
          <a:bodyPr>
            <a:noAutofit/>
          </a:bodyPr>
          <a:lstStyle/>
          <a:p>
            <a:r>
              <a:rPr lang="cs-CZ" sz="2800" dirty="0" smtClean="0">
                <a:hlinkClick r:id="rId3"/>
              </a:rPr>
              <a:t>www.gardnerweb.com</a:t>
            </a:r>
            <a:endParaRPr lang="cs-CZ" sz="2800" dirty="0" smtClean="0"/>
          </a:p>
          <a:p>
            <a:r>
              <a:rPr lang="cs-CZ" sz="2800" dirty="0" err="1" smtClean="0"/>
              <a:t>World</a:t>
            </a:r>
            <a:r>
              <a:rPr lang="cs-CZ" sz="2800" dirty="0" smtClean="0"/>
              <a:t> </a:t>
            </a:r>
            <a:r>
              <a:rPr lang="cs-CZ" sz="2800" dirty="0" err="1" smtClean="0"/>
              <a:t>Machine</a:t>
            </a:r>
            <a:r>
              <a:rPr lang="cs-CZ" sz="2800" dirty="0" smtClean="0"/>
              <a:t> </a:t>
            </a:r>
            <a:r>
              <a:rPr lang="cs-CZ" sz="2800" dirty="0" err="1" smtClean="0"/>
              <a:t>Tool</a:t>
            </a:r>
            <a:r>
              <a:rPr lang="cs-CZ" sz="2800" dirty="0" smtClean="0"/>
              <a:t> </a:t>
            </a:r>
            <a:r>
              <a:rPr lang="cs-CZ" sz="2800" dirty="0" err="1" smtClean="0"/>
              <a:t>Survey</a:t>
            </a:r>
            <a:r>
              <a:rPr lang="cs-CZ" sz="2800" dirty="0" smtClean="0"/>
              <a:t> 2017 </a:t>
            </a:r>
          </a:p>
          <a:p>
            <a:endParaRPr lang="cs-CZ" sz="2800" dirty="0" smtClean="0"/>
          </a:p>
          <a:p>
            <a:r>
              <a:rPr lang="cs-CZ" sz="2800" dirty="0" smtClean="0"/>
              <a:t>Hlavní zdroj světových dat naprosto výjimečně dosud nevydal přehled světových dat za rok 2016.</a:t>
            </a:r>
          </a:p>
          <a:p>
            <a:r>
              <a:rPr lang="cs-CZ" sz="2800" dirty="0" smtClean="0"/>
              <a:t>V následujících přehledech jsou </a:t>
            </a:r>
            <a:r>
              <a:rPr lang="cs-CZ" sz="2800" smtClean="0"/>
              <a:t>proto </a:t>
            </a:r>
            <a:r>
              <a:rPr lang="cs-CZ" sz="2800" smtClean="0"/>
              <a:t>použita některá </a:t>
            </a:r>
            <a:r>
              <a:rPr lang="cs-CZ" sz="2800" dirty="0" smtClean="0"/>
              <a:t>data z roku 2015. </a:t>
            </a:r>
            <a:endParaRPr lang="cs-CZ" sz="2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OŘ 2017 Walter s.r.o.</a:t>
            </a:r>
            <a:endParaRPr lang="cs-CZ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24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>
            <a:normAutofit/>
          </a:bodyPr>
          <a:lstStyle/>
          <a:p>
            <a:endParaRPr lang="cs-CZ" sz="1800" dirty="0" smtClean="0"/>
          </a:p>
          <a:p>
            <a:r>
              <a:rPr lang="cs-CZ" sz="1800" b="1" dirty="0" smtClean="0"/>
              <a:t>tržní </a:t>
            </a:r>
            <a:r>
              <a:rPr lang="cs-CZ" sz="1800" b="1" dirty="0" smtClean="0"/>
              <a:t>podíly tuzemských výrobců </a:t>
            </a:r>
            <a:r>
              <a:rPr lang="cs-CZ" sz="1800" b="1" dirty="0" smtClean="0"/>
              <a:t>(55 IČO) na trhu ČR podle nomenklatur</a:t>
            </a:r>
          </a:p>
          <a:p>
            <a:endParaRPr lang="cs-CZ" sz="1800" dirty="0"/>
          </a:p>
          <a:p>
            <a:r>
              <a:rPr lang="cs-CZ" sz="1800" dirty="0" smtClean="0"/>
              <a:t>Dodávky do ČR =  Produkce – Export (přímý)</a:t>
            </a:r>
          </a:p>
          <a:p>
            <a:r>
              <a:rPr lang="cs-CZ" sz="1800" dirty="0" smtClean="0"/>
              <a:t>Spotřeba = Import + Dodávky do ČR</a:t>
            </a:r>
          </a:p>
          <a:p>
            <a:endParaRPr lang="cs-CZ" sz="1800" dirty="0"/>
          </a:p>
          <a:p>
            <a:r>
              <a:rPr lang="cs-CZ" sz="1800" dirty="0" smtClean="0"/>
              <a:t>Podíl dodávek do tuzemska na celkové spotřebě = </a:t>
            </a:r>
            <a:r>
              <a:rPr lang="cs-CZ" sz="1800" b="1" dirty="0" smtClean="0"/>
              <a:t>tržní podíl</a:t>
            </a:r>
          </a:p>
          <a:p>
            <a:endParaRPr lang="cs-CZ" sz="1800" dirty="0"/>
          </a:p>
          <a:p>
            <a:r>
              <a:rPr lang="cs-CZ" sz="1800" b="1" dirty="0" smtClean="0"/>
              <a:t>x =D/I + D</a:t>
            </a:r>
            <a:endParaRPr lang="cs-CZ" sz="1800" b="1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OŘ 2017 Walter s.r.o.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/>
          <p:cNvSpPr/>
          <p:nvPr/>
        </p:nvSpPr>
        <p:spPr>
          <a:xfrm>
            <a:off x="6691744" y="2126164"/>
            <a:ext cx="47050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339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>
            <a:normAutofit/>
          </a:bodyPr>
          <a:lstStyle/>
          <a:p>
            <a:r>
              <a:rPr lang="cs-CZ" sz="1800" dirty="0" smtClean="0"/>
              <a:t>tržní podíly tuzemských výrobců podle nomenklatur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OŘ 2017 Walter s.r.o.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/>
          <p:cNvSpPr/>
          <p:nvPr/>
        </p:nvSpPr>
        <p:spPr>
          <a:xfrm>
            <a:off x="6691744" y="2126164"/>
            <a:ext cx="47050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</p:txBody>
      </p:sp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0631630"/>
              </p:ext>
            </p:extLst>
          </p:nvPr>
        </p:nvGraphicFramePr>
        <p:xfrm>
          <a:off x="2543695" y="2385753"/>
          <a:ext cx="7057505" cy="3662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3865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/>
          <a:lstStyle/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 smtClean="0"/>
          </a:p>
          <a:p>
            <a:r>
              <a:rPr lang="cs-CZ" sz="4000" dirty="0" smtClean="0">
                <a:latin typeface="Cambria" panose="02040503050406030204" pitchFamily="18" charset="0"/>
              </a:rPr>
              <a:t>Děkuji za pozornost</a:t>
            </a:r>
            <a:endParaRPr lang="cs-CZ" sz="4000" dirty="0">
              <a:latin typeface="Cambria" panose="020405030504060302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OŘ 2017 Walter s.r.o.</a:t>
            </a:r>
            <a:endParaRPr lang="cs-CZ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78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59305" y="537412"/>
            <a:ext cx="9144000" cy="1010652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95663" y="2350167"/>
            <a:ext cx="8502316" cy="340895"/>
          </a:xfrm>
        </p:spPr>
        <p:txBody>
          <a:bodyPr>
            <a:normAutofit fontScale="92500" lnSpcReduction="20000"/>
          </a:bodyPr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OŘ 2017 Walter s.r.o.</a:t>
            </a:r>
            <a:endParaRPr lang="cs-CZ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625" y="1854649"/>
            <a:ext cx="7082444" cy="458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30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170516" y="2028305"/>
            <a:ext cx="6691746" cy="3962920"/>
          </a:xfrm>
        </p:spPr>
        <p:txBody>
          <a:bodyPr>
            <a:normAutofit/>
          </a:bodyPr>
          <a:lstStyle/>
          <a:p>
            <a:pPr algn="l"/>
            <a:endParaRPr lang="cs-CZ" sz="2000" dirty="0" smtClean="0"/>
          </a:p>
          <a:p>
            <a:endParaRPr lang="cs-CZ" sz="180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OŘ 2017 Walter s.r.o.</a:t>
            </a:r>
            <a:endParaRPr lang="cs-CZ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531" y="1928553"/>
            <a:ext cx="6912937" cy="44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42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sz="180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OŘ 2017 Walter s.r.o.</a:t>
            </a:r>
            <a:endParaRPr lang="cs-CZ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/>
          <p:cNvPicPr/>
          <p:nvPr/>
        </p:nvPicPr>
        <p:blipFill>
          <a:blip r:embed="rId3"/>
          <a:stretch>
            <a:fillRect/>
          </a:stretch>
        </p:blipFill>
        <p:spPr>
          <a:xfrm>
            <a:off x="863139" y="1869642"/>
            <a:ext cx="5760720" cy="4486708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7284720" y="1945419"/>
            <a:ext cx="37628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cs-CZ" b="1" dirty="0"/>
              <a:t>Produkce v mil. </a:t>
            </a:r>
            <a:r>
              <a:rPr lang="cs-CZ" b="1" dirty="0" smtClean="0"/>
              <a:t>USD </a:t>
            </a:r>
            <a:r>
              <a:rPr lang="cs-CZ" b="1" dirty="0"/>
              <a:t>v roce </a:t>
            </a:r>
            <a:r>
              <a:rPr lang="cs-CZ" b="1" dirty="0" smtClean="0"/>
              <a:t>2015</a:t>
            </a:r>
          </a:p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cs-CZ" b="1" dirty="0"/>
          </a:p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cs-CZ" dirty="0" smtClean="0"/>
              <a:t>ČR si drží</a:t>
            </a:r>
            <a:r>
              <a:rPr lang="cs-CZ" b="1" dirty="0" smtClean="0"/>
              <a:t> </a:t>
            </a:r>
            <a:r>
              <a:rPr lang="cs-CZ" dirty="0"/>
              <a:t>15. </a:t>
            </a:r>
            <a:r>
              <a:rPr lang="cs-CZ" dirty="0" smtClean="0"/>
              <a:t>místo resp. 9. místo v CECIMO</a:t>
            </a:r>
          </a:p>
        </p:txBody>
      </p:sp>
    </p:spTree>
    <p:extLst>
      <p:ext uri="{BB962C8B-B14F-4D97-AF65-F5344CB8AC3E}">
        <p14:creationId xmlns:p14="http://schemas.microsoft.com/office/powerpoint/2010/main" val="160461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sz="180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OŘ 2017 Walter s.r.o.</a:t>
            </a:r>
            <a:endParaRPr lang="cs-CZ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2478205"/>
              </p:ext>
            </p:extLst>
          </p:nvPr>
        </p:nvGraphicFramePr>
        <p:xfrm>
          <a:off x="2152650" y="1834428"/>
          <a:ext cx="7886700" cy="4352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400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sz="180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OŘ 2017 Walter s.r.o.</a:t>
            </a:r>
            <a:endParaRPr lang="cs-CZ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/>
          <p:cNvPicPr/>
          <p:nvPr/>
        </p:nvPicPr>
        <p:blipFill>
          <a:blip r:embed="rId3"/>
          <a:stretch>
            <a:fillRect/>
          </a:stretch>
        </p:blipFill>
        <p:spPr>
          <a:xfrm>
            <a:off x="846513" y="1850129"/>
            <a:ext cx="5760720" cy="4506221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7140633" y="2004242"/>
            <a:ext cx="42048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cs-CZ" b="1" dirty="0" smtClean="0"/>
              <a:t>Export </a:t>
            </a:r>
            <a:r>
              <a:rPr lang="cs-CZ" b="1" dirty="0"/>
              <a:t>v mil. USD v roce </a:t>
            </a:r>
            <a:r>
              <a:rPr lang="cs-CZ" b="1" dirty="0" smtClean="0"/>
              <a:t>2015</a:t>
            </a:r>
            <a:endParaRPr lang="cs-CZ" b="1" dirty="0"/>
          </a:p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cs-CZ" b="1" dirty="0"/>
          </a:p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cs-CZ" dirty="0" smtClean="0"/>
              <a:t>ČR </a:t>
            </a:r>
            <a:r>
              <a:rPr lang="cs-CZ" dirty="0"/>
              <a:t>si drží</a:t>
            </a:r>
            <a:r>
              <a:rPr lang="cs-CZ" b="1" dirty="0"/>
              <a:t> </a:t>
            </a:r>
            <a:r>
              <a:rPr lang="cs-CZ" dirty="0" smtClean="0"/>
              <a:t>13. </a:t>
            </a:r>
            <a:r>
              <a:rPr lang="cs-CZ" dirty="0"/>
              <a:t>místo resp. </a:t>
            </a:r>
            <a:r>
              <a:rPr lang="cs-CZ" dirty="0" smtClean="0"/>
              <a:t>7. </a:t>
            </a:r>
            <a:r>
              <a:rPr lang="cs-CZ" dirty="0"/>
              <a:t>místo v CECIMO</a:t>
            </a:r>
          </a:p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827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sz="180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OŘ 2017 Walter s.r.o.</a:t>
            </a:r>
            <a:endParaRPr lang="cs-CZ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7140633" y="2004242"/>
            <a:ext cx="420485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cs-CZ" b="1" dirty="0" smtClean="0"/>
              <a:t>Import </a:t>
            </a:r>
            <a:r>
              <a:rPr lang="cs-CZ" b="1" dirty="0"/>
              <a:t>v mil. USD v roce </a:t>
            </a:r>
            <a:r>
              <a:rPr lang="cs-CZ" b="1" dirty="0" smtClean="0"/>
              <a:t>2015</a:t>
            </a:r>
            <a:endParaRPr lang="cs-CZ" b="1" dirty="0"/>
          </a:p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cs-CZ" b="1" dirty="0"/>
          </a:p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cs-CZ" dirty="0" smtClean="0"/>
              <a:t>Čína je stále největší trh, import ale tvoří jen 31 % spotřeby</a:t>
            </a:r>
          </a:p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cs-CZ" dirty="0" smtClean="0"/>
              <a:t>USA – 2. největší trh, import tvoří 61 % spotřeby</a:t>
            </a:r>
          </a:p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cs-CZ" dirty="0" smtClean="0"/>
              <a:t>SRN – 3. největší trh, import tvoří 43 % spotřeby</a:t>
            </a:r>
          </a:p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cs-CZ" dirty="0" smtClean="0"/>
              <a:t>Rusko – </a:t>
            </a:r>
            <a:r>
              <a:rPr lang="cs-CZ" dirty="0" smtClean="0"/>
              <a:t>5. největší trh, import tvoří </a:t>
            </a:r>
            <a:r>
              <a:rPr lang="cs-CZ" dirty="0" smtClean="0"/>
              <a:t>81 % spotřeby</a:t>
            </a:r>
          </a:p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cs-CZ" dirty="0"/>
          </a:p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cs-CZ" dirty="0" smtClean="0"/>
              <a:t>USA + </a:t>
            </a:r>
            <a:r>
              <a:rPr lang="cs-CZ" dirty="0" err="1" smtClean="0"/>
              <a:t>Mexico</a:t>
            </a:r>
            <a:r>
              <a:rPr lang="cs-CZ" dirty="0" smtClean="0"/>
              <a:t> + Kanada = 7595 mil. USD = skoro </a:t>
            </a:r>
            <a:r>
              <a:rPr lang="cs-CZ" dirty="0" err="1" smtClean="0"/>
              <a:t>China</a:t>
            </a:r>
            <a:r>
              <a:rPr lang="cs-CZ" dirty="0"/>
              <a:t>!</a:t>
            </a:r>
          </a:p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cs-CZ" dirty="0"/>
          </a:p>
        </p:txBody>
      </p:sp>
      <p:pic>
        <p:nvPicPr>
          <p:cNvPr id="8" name="Obrázek 7"/>
          <p:cNvPicPr/>
          <p:nvPr/>
        </p:nvPicPr>
        <p:blipFill>
          <a:blip r:embed="rId3"/>
          <a:stretch>
            <a:fillRect/>
          </a:stretch>
        </p:blipFill>
        <p:spPr>
          <a:xfrm>
            <a:off x="788324" y="2003805"/>
            <a:ext cx="5760720" cy="423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8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>
            <a:normAutofit/>
          </a:bodyPr>
          <a:lstStyle/>
          <a:p>
            <a:endParaRPr lang="cs-CZ" sz="180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OŘ 2017 Walter s.r.o.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/>
          <p:cNvSpPr/>
          <p:nvPr/>
        </p:nvSpPr>
        <p:spPr>
          <a:xfrm>
            <a:off x="7420493" y="2126164"/>
            <a:ext cx="39762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Celkový export </a:t>
            </a:r>
            <a:r>
              <a:rPr lang="cs-CZ" b="1" dirty="0" smtClean="0"/>
              <a:t>ČR </a:t>
            </a:r>
            <a:r>
              <a:rPr lang="cs-CZ" b="1" dirty="0" smtClean="0"/>
              <a:t>podle </a:t>
            </a:r>
            <a:r>
              <a:rPr lang="cs-CZ" b="1" dirty="0" smtClean="0"/>
              <a:t>nomenklatur</a:t>
            </a:r>
          </a:p>
          <a:p>
            <a:r>
              <a:rPr lang="cs-CZ" b="1" dirty="0" smtClean="0"/>
              <a:t> </a:t>
            </a:r>
            <a:endParaRPr lang="cs-CZ" b="1" dirty="0"/>
          </a:p>
          <a:p>
            <a:r>
              <a:rPr lang="cs-CZ" dirty="0" err="1" smtClean="0"/>
              <a:t>Pozn</a:t>
            </a:r>
            <a:r>
              <a:rPr lang="cs-CZ" dirty="0" smtClean="0"/>
              <a:t>:</a:t>
            </a:r>
          </a:p>
          <a:p>
            <a:r>
              <a:rPr lang="cs-CZ" dirty="0" smtClean="0"/>
              <a:t>celkový export = přímý export (export nových strojů) + nepřímý export (export použitých strojů, reexport)</a:t>
            </a:r>
            <a:endParaRPr lang="cs-CZ" dirty="0"/>
          </a:p>
          <a:p>
            <a:r>
              <a:rPr lang="cs-CZ" dirty="0"/>
              <a:t> </a:t>
            </a:r>
          </a:p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1" name="Obrázek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95251" y="2198674"/>
            <a:ext cx="6129251" cy="400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9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1252</TotalTime>
  <Words>642</Words>
  <Application>Microsoft Office PowerPoint</Application>
  <PresentationFormat>Širokoúhlá obrazovka</PresentationFormat>
  <Paragraphs>192</Paragraphs>
  <Slides>22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Calibri</vt:lpstr>
      <vt:lpstr>Cambria</vt:lpstr>
      <vt:lpstr>2_Motiv Office</vt:lpstr>
      <vt:lpstr>3_Motiv Office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Oldřich Paclík</dc:creator>
  <cp:lastModifiedBy>Oldřich Paclík</cp:lastModifiedBy>
  <cp:revision>119</cp:revision>
  <cp:lastPrinted>2016-06-10T10:29:58Z</cp:lastPrinted>
  <dcterms:created xsi:type="dcterms:W3CDTF">2015-10-14T06:03:44Z</dcterms:created>
  <dcterms:modified xsi:type="dcterms:W3CDTF">2017-05-30T07:23:36Z</dcterms:modified>
</cp:coreProperties>
</file>